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8" r:id="rId3"/>
    <p:sldId id="257" r:id="rId4"/>
    <p:sldId id="264" r:id="rId5"/>
    <p:sldId id="261" r:id="rId6"/>
    <p:sldId id="279" r:id="rId7"/>
    <p:sldId id="280" r:id="rId8"/>
    <p:sldId id="262" r:id="rId9"/>
    <p:sldId id="267" r:id="rId10"/>
    <p:sldId id="266" r:id="rId11"/>
    <p:sldId id="268" r:id="rId12"/>
    <p:sldId id="265" r:id="rId13"/>
    <p:sldId id="269" r:id="rId14"/>
    <p:sldId id="270" r:id="rId15"/>
    <p:sldId id="271" r:id="rId16"/>
    <p:sldId id="272" r:id="rId17"/>
    <p:sldId id="273" r:id="rId18"/>
    <p:sldId id="275" r:id="rId19"/>
    <p:sldId id="274" r:id="rId20"/>
    <p:sldId id="276" r:id="rId21"/>
    <p:sldId id="277" r:id="rId22"/>
    <p:sldId id="278" r:id="rId23"/>
    <p:sldId id="281" r:id="rId24"/>
    <p:sldId id="282" r:id="rId25"/>
    <p:sldId id="263" r:id="rId26"/>
  </p:sldIdLst>
  <p:sldSz cx="9144000" cy="5143500" type="screen16x9"/>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C63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14" autoAdjust="0"/>
    <p:restoredTop sz="94686" autoAdjust="0"/>
  </p:normalViewPr>
  <p:slideViewPr>
    <p:cSldViewPr>
      <p:cViewPr varScale="1">
        <p:scale>
          <a:sx n="88" d="100"/>
          <a:sy n="88" d="100"/>
        </p:scale>
        <p:origin x="620" y="5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it-IT"/>
          </a:p>
        </p:txBody>
      </p:sp>
      <p:sp>
        <p:nvSpPr>
          <p:cNvPr id="3" name="Segnaposto data 2"/>
          <p:cNvSpPr>
            <a:spLocks noGrp="1"/>
          </p:cNvSpPr>
          <p:nvPr>
            <p:ph type="dt" idx="1"/>
          </p:nvPr>
        </p:nvSpPr>
        <p:spPr>
          <a:xfrm>
            <a:off x="3901698" y="0"/>
            <a:ext cx="2984871" cy="501015"/>
          </a:xfrm>
          <a:prstGeom prst="rect">
            <a:avLst/>
          </a:prstGeom>
        </p:spPr>
        <p:txBody>
          <a:bodyPr vert="horz" lIns="96616" tIns="48308" rIns="96616" bIns="48308" rtlCol="0"/>
          <a:lstStyle>
            <a:lvl1pPr algn="r">
              <a:defRPr sz="1300"/>
            </a:lvl1pPr>
          </a:lstStyle>
          <a:p>
            <a:fld id="{7A42F00A-8200-4134-987A-B5ABD042F8C1}" type="datetimeFigureOut">
              <a:rPr lang="it-IT" smtClean="0"/>
              <a:pPr/>
              <a:t>31/10/2014</a:t>
            </a:fld>
            <a:endParaRPr lang="it-IT"/>
          </a:p>
        </p:txBody>
      </p:sp>
      <p:sp>
        <p:nvSpPr>
          <p:cNvPr id="4" name="Segnaposto immagine diapositiva 3"/>
          <p:cNvSpPr>
            <a:spLocks noGrp="1" noRot="1" noChangeAspect="1"/>
          </p:cNvSpPr>
          <p:nvPr>
            <p:ph type="sldImg" idx="2"/>
          </p:nvPr>
        </p:nvSpPr>
        <p:spPr>
          <a:xfrm>
            <a:off x="104775" y="750888"/>
            <a:ext cx="6678613" cy="3757612"/>
          </a:xfrm>
          <a:prstGeom prst="rect">
            <a:avLst/>
          </a:prstGeom>
          <a:noFill/>
          <a:ln w="12700">
            <a:solidFill>
              <a:prstClr val="black"/>
            </a:solidFill>
          </a:ln>
        </p:spPr>
        <p:txBody>
          <a:bodyPr vert="horz" lIns="96616" tIns="48308" rIns="96616" bIns="48308" rtlCol="0" anchor="ctr"/>
          <a:lstStyle/>
          <a:p>
            <a:endParaRPr lang="it-IT"/>
          </a:p>
        </p:txBody>
      </p:sp>
      <p:sp>
        <p:nvSpPr>
          <p:cNvPr id="5" name="Segnaposto note 4"/>
          <p:cNvSpPr>
            <a:spLocks noGrp="1"/>
          </p:cNvSpPr>
          <p:nvPr>
            <p:ph type="body" sz="quarter" idx="3"/>
          </p:nvPr>
        </p:nvSpPr>
        <p:spPr>
          <a:xfrm>
            <a:off x="688817" y="4759643"/>
            <a:ext cx="5510530" cy="4509135"/>
          </a:xfrm>
          <a:prstGeom prst="rect">
            <a:avLst/>
          </a:prstGeom>
        </p:spPr>
        <p:txBody>
          <a:bodyPr vert="horz" lIns="96616" tIns="48308" rIns="96616" bIns="48308"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517546"/>
            <a:ext cx="2984871" cy="501015"/>
          </a:xfrm>
          <a:prstGeom prst="rect">
            <a:avLst/>
          </a:prstGeom>
        </p:spPr>
        <p:txBody>
          <a:bodyPr vert="horz" lIns="96616" tIns="48308" rIns="96616" bIns="48308" rtlCol="0" anchor="b"/>
          <a:lstStyle>
            <a:lvl1pPr algn="l">
              <a:defRPr sz="1300"/>
            </a:lvl1pPr>
          </a:lstStyle>
          <a:p>
            <a:endParaRPr lang="it-IT"/>
          </a:p>
        </p:txBody>
      </p:sp>
      <p:sp>
        <p:nvSpPr>
          <p:cNvPr id="7" name="Segnaposto numero diapositiva 6"/>
          <p:cNvSpPr>
            <a:spLocks noGrp="1"/>
          </p:cNvSpPr>
          <p:nvPr>
            <p:ph type="sldNum" sz="quarter" idx="5"/>
          </p:nvPr>
        </p:nvSpPr>
        <p:spPr>
          <a:xfrm>
            <a:off x="3901698" y="9517546"/>
            <a:ext cx="2984871" cy="501015"/>
          </a:xfrm>
          <a:prstGeom prst="rect">
            <a:avLst/>
          </a:prstGeom>
        </p:spPr>
        <p:txBody>
          <a:bodyPr vert="horz" lIns="96616" tIns="48308" rIns="96616" bIns="48308" rtlCol="0" anchor="b"/>
          <a:lstStyle>
            <a:lvl1pPr algn="r">
              <a:defRPr sz="1300"/>
            </a:lvl1pPr>
          </a:lstStyle>
          <a:p>
            <a:fld id="{4262614A-4C8E-45BD-ACA6-8131962B595B}" type="slidenum">
              <a:rPr lang="it-IT" smtClean="0"/>
              <a:pPr/>
              <a:t>‹N›</a:t>
            </a:fld>
            <a:endParaRPr lang="it-IT"/>
          </a:p>
        </p:txBody>
      </p:sp>
    </p:spTree>
    <p:extLst>
      <p:ext uri="{BB962C8B-B14F-4D97-AF65-F5344CB8AC3E}">
        <p14:creationId xmlns:p14="http://schemas.microsoft.com/office/powerpoint/2010/main" val="3599394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4262614A-4C8E-45BD-ACA6-8131962B595B}" type="slidenum">
              <a:rPr lang="it-IT" smtClean="0"/>
              <a:pPr/>
              <a:t>3</a:t>
            </a:fld>
            <a:endParaRPr lang="it-IT"/>
          </a:p>
        </p:txBody>
      </p:sp>
    </p:spTree>
    <p:extLst>
      <p:ext uri="{BB962C8B-B14F-4D97-AF65-F5344CB8AC3E}">
        <p14:creationId xmlns:p14="http://schemas.microsoft.com/office/powerpoint/2010/main" val="21526951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1724695"/>
            <a:ext cx="7772400" cy="757907"/>
          </a:xfrm>
        </p:spPr>
        <p:txBody>
          <a:bodyPr/>
          <a:lstStyle>
            <a:lvl1pPr>
              <a:defRPr/>
            </a:lvl1pPr>
          </a:lstStyle>
          <a:p>
            <a:r>
              <a:rPr lang="en-US" dirty="0" smtClean="0"/>
              <a:t>Name of Presentation</a:t>
            </a:r>
            <a:endParaRPr lang="en-US" dirty="0"/>
          </a:p>
        </p:txBody>
      </p:sp>
      <p:sp>
        <p:nvSpPr>
          <p:cNvPr id="3" name="Subtitle 2"/>
          <p:cNvSpPr>
            <a:spLocks noGrp="1"/>
          </p:cNvSpPr>
          <p:nvPr>
            <p:ph type="subTitle" idx="1" hasCustomPrompt="1"/>
          </p:nvPr>
        </p:nvSpPr>
        <p:spPr>
          <a:xfrm>
            <a:off x="1371600" y="2266578"/>
            <a:ext cx="6400800" cy="593204"/>
          </a:xfrm>
        </p:spPr>
        <p:txBody>
          <a:bodyPr/>
          <a:lstStyle>
            <a:lvl1pPr marL="0" indent="0" algn="ctr">
              <a:buNone/>
              <a:defRPr>
                <a:solidFill>
                  <a:srgbClr val="6C635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Company Name</a:t>
            </a:r>
            <a:endParaRPr lang="en-US" dirty="0"/>
          </a:p>
        </p:txBody>
      </p:sp>
      <p:sp>
        <p:nvSpPr>
          <p:cNvPr id="4" name="Date Placeholder 3"/>
          <p:cNvSpPr>
            <a:spLocks noGrp="1"/>
          </p:cNvSpPr>
          <p:nvPr>
            <p:ph type="dt" sz="half" idx="10"/>
          </p:nvPr>
        </p:nvSpPr>
        <p:spPr/>
        <p:txBody>
          <a:bodyPr/>
          <a:lstStyle/>
          <a:p>
            <a:fld id="{AF00C036-03C3-47CF-8261-C8B13E07CC03}" type="datetime1">
              <a:rPr lang="en-US" smtClean="0"/>
              <a:pPr/>
              <a:t>10/31/2014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A9957-6C64-44D4-B360-CF457B51FDFA}" type="slidenum">
              <a:rPr lang="en-US" smtClean="0"/>
              <a:pPr/>
              <a:t>‹N›</a:t>
            </a:fld>
            <a:endParaRPr lang="en-US"/>
          </a:p>
        </p:txBody>
      </p:sp>
    </p:spTree>
    <p:extLst>
      <p:ext uri="{BB962C8B-B14F-4D97-AF65-F5344CB8AC3E}">
        <p14:creationId xmlns:p14="http://schemas.microsoft.com/office/powerpoint/2010/main" val="37449539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89FC79C2-BC29-4707-A362-36EC5C6E05B8}" type="datetime1">
              <a:rPr lang="en-US" smtClean="0"/>
              <a:pPr/>
              <a:t>10/31/2014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A9957-6C64-44D4-B360-CF457B51FDFA}" type="slidenum">
              <a:rPr lang="en-US" smtClean="0"/>
              <a:pPr/>
              <a:t>‹N›</a:t>
            </a:fld>
            <a:endParaRPr lang="en-US"/>
          </a:p>
        </p:txBody>
      </p:sp>
    </p:spTree>
    <p:extLst>
      <p:ext uri="{BB962C8B-B14F-4D97-AF65-F5344CB8AC3E}">
        <p14:creationId xmlns:p14="http://schemas.microsoft.com/office/powerpoint/2010/main" val="9283976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B6974D77-6983-41EA-8E18-1229683C95A1}" type="datetime1">
              <a:rPr lang="en-US" smtClean="0"/>
              <a:pPr/>
              <a:t>10/31/2014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7A9957-6C64-44D4-B360-CF457B51FDFA}" type="slidenum">
              <a:rPr lang="en-US" smtClean="0"/>
              <a:pPr/>
              <a:t>‹N›</a:t>
            </a:fld>
            <a:endParaRPr lang="en-US"/>
          </a:p>
        </p:txBody>
      </p:sp>
    </p:spTree>
    <p:extLst>
      <p:ext uri="{BB962C8B-B14F-4D97-AF65-F5344CB8AC3E}">
        <p14:creationId xmlns:p14="http://schemas.microsoft.com/office/powerpoint/2010/main" val="277032531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fr-CA" dirty="0" err="1" smtClean="0"/>
              <a:t>Title</a:t>
            </a:r>
            <a:endParaRPr lang="en-US" dirty="0"/>
          </a:p>
        </p:txBody>
      </p:sp>
      <p:sp>
        <p:nvSpPr>
          <p:cNvPr id="3" name="Content Placeholder 2"/>
          <p:cNvSpPr>
            <a:spLocks noGrp="1"/>
          </p:cNvSpPr>
          <p:nvPr>
            <p:ph sz="half" idx="1"/>
          </p:nvPr>
        </p:nvSpPr>
        <p:spPr>
          <a:xfrm>
            <a:off x="457200" y="1275606"/>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Content Placeholder 3"/>
          <p:cNvSpPr>
            <a:spLocks noGrp="1"/>
          </p:cNvSpPr>
          <p:nvPr>
            <p:ph sz="half" idx="2"/>
          </p:nvPr>
        </p:nvSpPr>
        <p:spPr>
          <a:xfrm>
            <a:off x="4648200" y="1275606"/>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Date Placeholder 4"/>
          <p:cNvSpPr>
            <a:spLocks noGrp="1"/>
          </p:cNvSpPr>
          <p:nvPr>
            <p:ph type="dt" sz="half" idx="10"/>
          </p:nvPr>
        </p:nvSpPr>
        <p:spPr/>
        <p:txBody>
          <a:bodyPr/>
          <a:lstStyle/>
          <a:p>
            <a:fld id="{DD7C06F1-B927-424F-BC60-A086BE31B288}" type="datetime1">
              <a:rPr lang="en-US" smtClean="0"/>
              <a:pPr/>
              <a:t>10/31/2014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7A9957-6C64-44D4-B360-CF457B51FDFA}" type="slidenum">
              <a:rPr lang="en-US" smtClean="0"/>
              <a:pPr/>
              <a:t>‹N›</a:t>
            </a:fld>
            <a:endParaRPr lang="en-US"/>
          </a:p>
        </p:txBody>
      </p:sp>
    </p:spTree>
    <p:extLst>
      <p:ext uri="{BB962C8B-B14F-4D97-AF65-F5344CB8AC3E}">
        <p14:creationId xmlns:p14="http://schemas.microsoft.com/office/powerpoint/2010/main" val="23830503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it-IT" smtClean="0"/>
              <a:t>Fare clic per modificare lo stile del titolo</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rgbClr val="6C6352"/>
                </a:solidFill>
              </a:defRPr>
            </a:lvl1pPr>
          </a:lstStyle>
          <a:p>
            <a:fld id="{6E10E6E4-0370-4CE4-AF03-20FBE198C18D}" type="datetime1">
              <a:rPr lang="en-US" smtClean="0"/>
              <a:pPr/>
              <a:t>10/31/2014</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rgbClr val="6C6352"/>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rgbClr val="6C6352"/>
                </a:solidFill>
              </a:defRPr>
            </a:lvl1pPr>
          </a:lstStyle>
          <a:p>
            <a:fld id="{437A9957-6C64-44D4-B360-CF457B51FDFA}" type="slidenum">
              <a:rPr lang="en-US" smtClean="0"/>
              <a:pPr/>
              <a:t>‹N›</a:t>
            </a:fld>
            <a:endParaRPr lang="en-US"/>
          </a:p>
        </p:txBody>
      </p:sp>
    </p:spTree>
    <p:extLst>
      <p:ext uri="{BB962C8B-B14F-4D97-AF65-F5344CB8AC3E}">
        <p14:creationId xmlns:p14="http://schemas.microsoft.com/office/powerpoint/2010/main" val="234755530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2" r:id="rId4"/>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rgbClr val="6C635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3.xml"/><Relationship Id="rId5" Type="http://schemas.openxmlformats.org/officeDocument/2006/relationships/image" Target="../media/image20.jpe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18.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gif"/><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oftware.ultimaker.com/" TargetMode="External"/><Relationship Id="rId7" Type="http://schemas.openxmlformats.org/officeDocument/2006/relationships/hyperlink" Target="https://tinkercad.com/" TargetMode="External"/><Relationship Id="rId2" Type="http://schemas.openxmlformats.org/officeDocument/2006/relationships/hyperlink" Target="http://slic3r.org/download" TargetMode="External"/><Relationship Id="rId1" Type="http://schemas.openxmlformats.org/officeDocument/2006/relationships/slideLayout" Target="../slideLayouts/slideLayout3.xml"/><Relationship Id="rId6" Type="http://schemas.openxmlformats.org/officeDocument/2006/relationships/hyperlink" Target="http://www.netfabb.com/downloadcenter.php?basic=1" TargetMode="External"/><Relationship Id="rId5" Type="http://schemas.openxmlformats.org/officeDocument/2006/relationships/hyperlink" Target="https://github.com/kliment/Printrun" TargetMode="External"/><Relationship Id="rId4" Type="http://schemas.openxmlformats.org/officeDocument/2006/relationships/hyperlink" Target="http://www.repetier.com/download/"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hyperlink" Target="http://www.stampa3d-forum.it/pla-vs-abs-quale-il-migliore/" TargetMode="External"/><Relationship Id="rId3" Type="http://schemas.openxmlformats.org/officeDocument/2006/relationships/hyperlink" Target="http://it.wikipedia.org/wiki/Progetto_RepRap" TargetMode="External"/><Relationship Id="rId7" Type="http://schemas.openxmlformats.org/officeDocument/2006/relationships/hyperlink" Target="http://www.stampa3d-forum.it/materiali-stampa-3d/" TargetMode="External"/><Relationship Id="rId12" Type="http://schemas.openxmlformats.org/officeDocument/2006/relationships/hyperlink" Target="http://reprap.org/wiki/Prusa_i3" TargetMode="External"/><Relationship Id="rId2" Type="http://schemas.openxmlformats.org/officeDocument/2006/relationships/hyperlink" Target="http://it.wikipedia.org/wiki/Chuck_Hull" TargetMode="External"/><Relationship Id="rId1" Type="http://schemas.openxmlformats.org/officeDocument/2006/relationships/slideLayout" Target="../slideLayouts/slideLayout3.xml"/><Relationship Id="rId6" Type="http://schemas.openxmlformats.org/officeDocument/2006/relationships/hyperlink" Target="http://www.uni.edu/~rao/rt/major_tech.htm" TargetMode="External"/><Relationship Id="rId11" Type="http://schemas.openxmlformats.org/officeDocument/2006/relationships/hyperlink" Target="http://reprap.org/wiki/Prusa_Mendel_(iteration_2)" TargetMode="External"/><Relationship Id="rId5" Type="http://schemas.openxmlformats.org/officeDocument/2006/relationships/hyperlink" Target="http://it.wikipedia.org/wiki/Modellazione_a_deposizione_fusa" TargetMode="External"/><Relationship Id="rId10" Type="http://schemas.openxmlformats.org/officeDocument/2006/relationships/hyperlink" Target="http://reprap.org/wiki/Prusa_Mendel_(iteration_1)" TargetMode="External"/><Relationship Id="rId4" Type="http://schemas.openxmlformats.org/officeDocument/2006/relationships/hyperlink" Target="http://reprap.org/wiki/RepRap_Family_Tree" TargetMode="External"/><Relationship Id="rId9" Type="http://schemas.openxmlformats.org/officeDocument/2006/relationships/hyperlink" Target="http://reprap.org/wiki/RAMPS_1.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reprap.org/wiki/RepRap_Family_Tree"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63639"/>
            <a:ext cx="7772400" cy="1296144"/>
          </a:xfrm>
          <a:effectLst>
            <a:outerShdw blurRad="50800" dist="38100" dir="8100000" algn="tr" rotWithShape="0">
              <a:prstClr val="black">
                <a:alpha val="40000"/>
              </a:prstClr>
            </a:outerShdw>
          </a:effectLst>
        </p:spPr>
        <p:txBody>
          <a:bodyPr>
            <a:normAutofit fontScale="90000"/>
          </a:bodyPr>
          <a:lstStyle/>
          <a:p>
            <a:r>
              <a:rPr lang="en-US" dirty="0" err="1" smtClean="0"/>
              <a:t>Progettazione</a:t>
            </a:r>
            <a:r>
              <a:rPr lang="en-US" dirty="0" smtClean="0"/>
              <a:t> e </a:t>
            </a:r>
            <a:r>
              <a:rPr lang="en-US" dirty="0" err="1" smtClean="0"/>
              <a:t>stampa</a:t>
            </a:r>
            <a:r>
              <a:rPr lang="en-US" dirty="0" smtClean="0"/>
              <a:t> 3D</a:t>
            </a:r>
            <a:br>
              <a:rPr lang="en-US" dirty="0" smtClean="0"/>
            </a:br>
            <a:r>
              <a:rPr lang="en-US" sz="2200" b="1" dirty="0" err="1" smtClean="0"/>
              <a:t>Lezione</a:t>
            </a:r>
            <a:r>
              <a:rPr lang="en-US" sz="2200" b="1" dirty="0" smtClean="0"/>
              <a:t> 1 </a:t>
            </a:r>
            <a:br>
              <a:rPr lang="en-US" sz="2200" b="1" dirty="0" smtClean="0"/>
            </a:br>
            <a:r>
              <a:rPr lang="it-IT" sz="2200" b="1" dirty="0" smtClean="0">
                <a:ea typeface="Calibri"/>
                <a:cs typeface="Times New Roman"/>
              </a:rPr>
              <a:t>La stampa 3D, storia e principi di base.</a:t>
            </a:r>
            <a:endParaRPr lang="en-US" sz="2200" b="1" dirty="0"/>
          </a:p>
        </p:txBody>
      </p:sp>
      <p:sp>
        <p:nvSpPr>
          <p:cNvPr id="3" name="Subtitle 2"/>
          <p:cNvSpPr>
            <a:spLocks noGrp="1"/>
          </p:cNvSpPr>
          <p:nvPr>
            <p:ph type="subTitle" idx="1"/>
          </p:nvPr>
        </p:nvSpPr>
        <p:spPr>
          <a:xfrm>
            <a:off x="1475656" y="2859782"/>
            <a:ext cx="6400800" cy="593204"/>
          </a:xfrm>
        </p:spPr>
        <p:txBody>
          <a:bodyPr>
            <a:normAutofit/>
          </a:bodyPr>
          <a:lstStyle/>
          <a:p>
            <a:pPr algn="r"/>
            <a:r>
              <a:rPr lang="en-US" sz="1200" dirty="0" err="1" smtClean="0"/>
              <a:t>Ferdinando</a:t>
            </a:r>
            <a:r>
              <a:rPr lang="en-US" sz="1200" dirty="0" smtClean="0"/>
              <a:t> </a:t>
            </a:r>
            <a:r>
              <a:rPr lang="en-US" sz="1200" dirty="0" err="1" smtClean="0"/>
              <a:t>Miraglia</a:t>
            </a:r>
            <a:endParaRPr lang="en-US" sz="1200" dirty="0"/>
          </a:p>
        </p:txBody>
      </p:sp>
      <p:sp>
        <p:nvSpPr>
          <p:cNvPr id="6" name="Segnaposto numero diapositiva 5"/>
          <p:cNvSpPr>
            <a:spLocks noGrp="1"/>
          </p:cNvSpPr>
          <p:nvPr>
            <p:ph type="sldNum" sz="quarter" idx="12"/>
          </p:nvPr>
        </p:nvSpPr>
        <p:spPr/>
        <p:txBody>
          <a:bodyPr/>
          <a:lstStyle/>
          <a:p>
            <a:fld id="{437A9957-6C64-44D4-B360-CF457B51FDFA}" type="slidenum">
              <a:rPr lang="en-US" smtClean="0"/>
              <a:pPr/>
              <a:t>1</a:t>
            </a:fld>
            <a:endParaRPr lang="en-US"/>
          </a:p>
        </p:txBody>
      </p:sp>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8224" y="4011910"/>
            <a:ext cx="2309060" cy="441998"/>
          </a:xfrm>
          <a:prstGeom prst="rect">
            <a:avLst/>
          </a:prstGeom>
        </p:spPr>
      </p:pic>
      <p:pic>
        <p:nvPicPr>
          <p:cNvPr id="8" name="Immagin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2322" y="3605380"/>
            <a:ext cx="944962" cy="358171"/>
          </a:xfrm>
          <a:prstGeom prst="rect">
            <a:avLst/>
          </a:prstGeom>
        </p:spPr>
      </p:pic>
    </p:spTree>
    <p:extLst>
      <p:ext uri="{BB962C8B-B14F-4D97-AF65-F5344CB8AC3E}">
        <p14:creationId xmlns:p14="http://schemas.microsoft.com/office/powerpoint/2010/main" val="1150908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856984" cy="432048"/>
          </a:xfrm>
        </p:spPr>
        <p:txBody>
          <a:bodyPr>
            <a:noAutofit/>
          </a:bodyPr>
          <a:lstStyle/>
          <a:p>
            <a:pPr lvl="1">
              <a:lnSpc>
                <a:spcPct val="115000"/>
              </a:lnSpc>
            </a:pPr>
            <a:r>
              <a:rPr lang="it-IT" sz="2800" b="1" kern="1200" dirty="0">
                <a:solidFill>
                  <a:srgbClr val="6C6352"/>
                </a:solidFill>
                <a:latin typeface="+mj-lt"/>
                <a:ea typeface="Calibri"/>
                <a:cs typeface="Times New Roman"/>
              </a:rPr>
              <a:t>Le componenti di una stampante 3D </a:t>
            </a:r>
            <a:r>
              <a:rPr lang="it-IT" sz="2000" b="1" kern="1200" dirty="0" smtClean="0">
                <a:solidFill>
                  <a:srgbClr val="6C6352"/>
                </a:solidFill>
                <a:latin typeface="+mj-lt"/>
                <a:ea typeface="Calibri"/>
                <a:cs typeface="Times New Roman"/>
              </a:rPr>
              <a:t>– Caratteristiche.</a:t>
            </a:r>
            <a:endParaRPr lang="it-IT" sz="2000" b="1" kern="1200" dirty="0">
              <a:solidFill>
                <a:srgbClr val="6C6352"/>
              </a:solidFill>
              <a:latin typeface="+mj-lt"/>
              <a:ea typeface="Calibri"/>
              <a:cs typeface="Times New Roman"/>
            </a:endParaRPr>
          </a:p>
        </p:txBody>
      </p:sp>
      <p:sp>
        <p:nvSpPr>
          <p:cNvPr id="9" name="Content Placeholder 2"/>
          <p:cNvSpPr txBox="1">
            <a:spLocks/>
          </p:cNvSpPr>
          <p:nvPr/>
        </p:nvSpPr>
        <p:spPr>
          <a:xfrm>
            <a:off x="179512" y="771550"/>
            <a:ext cx="8784976" cy="864096"/>
          </a:xfrm>
          <a:prstGeom prst="rect">
            <a:avLst/>
          </a:prstGeom>
        </p:spPr>
        <p:txBody>
          <a:bodyPr vert="horz" lIns="91440" tIns="45720" rIns="91440" bIns="45720" rtlCol="0">
            <a:noAutofit/>
          </a:bodyPr>
          <a:lstStyle/>
          <a:p>
            <a:pPr lvl="0" algn="just"/>
            <a:r>
              <a:rPr lang="it-IT" sz="1600" dirty="0" smtClean="0"/>
              <a:t>I principali elementi che caratterizzano una stampante 3D, oltre la tecnologia utilizzata sono il </a:t>
            </a:r>
            <a:r>
              <a:rPr lang="it-IT" sz="1600" b="1" dirty="0" smtClean="0"/>
              <a:t>volume</a:t>
            </a:r>
            <a:r>
              <a:rPr lang="it-IT" sz="1600" dirty="0" smtClean="0"/>
              <a:t>, la </a:t>
            </a:r>
            <a:r>
              <a:rPr lang="it-IT" sz="1600" b="1" dirty="0" smtClean="0"/>
              <a:t>risoluzione</a:t>
            </a:r>
            <a:r>
              <a:rPr lang="it-IT" sz="1600" dirty="0" smtClean="0"/>
              <a:t> o definizione, la </a:t>
            </a:r>
            <a:r>
              <a:rPr lang="it-IT" sz="1600" b="1" dirty="0" smtClean="0"/>
              <a:t>velocità</a:t>
            </a:r>
            <a:r>
              <a:rPr lang="it-IT" sz="1600" dirty="0" smtClean="0"/>
              <a:t>, il </a:t>
            </a:r>
            <a:r>
              <a:rPr lang="it-IT" sz="1600" b="1" dirty="0" smtClean="0"/>
              <a:t>numero di estrusori</a:t>
            </a:r>
            <a:r>
              <a:rPr lang="it-IT" sz="1600" dirty="0" smtClean="0"/>
              <a:t>, i software utilizzati, i </a:t>
            </a:r>
            <a:r>
              <a:rPr lang="it-IT" sz="1600" b="1" dirty="0" smtClean="0"/>
              <a:t>materiali utilizzabili </a:t>
            </a:r>
            <a:r>
              <a:rPr lang="it-IT" sz="1600" dirty="0" smtClean="0"/>
              <a:t>ed ovviamente il prezzo.</a:t>
            </a:r>
          </a:p>
          <a:p>
            <a:pPr lvl="0" algn="just"/>
            <a:r>
              <a:rPr lang="it-IT" sz="1600" dirty="0" smtClean="0"/>
              <a:t>  </a:t>
            </a:r>
            <a:endParaRPr kumimoji="0" lang="it-IT" sz="1600" b="0" i="0" u="none" strike="noStrike" kern="1200" cap="none" spc="0" normalizeH="0" baseline="0" noProof="0" dirty="0" smtClean="0">
              <a:ln>
                <a:noFill/>
              </a:ln>
              <a:solidFill>
                <a:srgbClr val="6C6352"/>
              </a:solidFill>
              <a:effectLst/>
              <a:uLnTx/>
              <a:uFillTx/>
              <a:latin typeface="+mn-lt"/>
              <a:ea typeface="Calibri"/>
              <a:cs typeface="Times New Roman"/>
            </a:endParaRPr>
          </a:p>
        </p:txBody>
      </p:sp>
      <p:sp>
        <p:nvSpPr>
          <p:cNvPr id="12" name="Content Placeholder 2"/>
          <p:cNvSpPr txBox="1">
            <a:spLocks/>
          </p:cNvSpPr>
          <p:nvPr/>
        </p:nvSpPr>
        <p:spPr>
          <a:xfrm>
            <a:off x="3203848" y="3003798"/>
            <a:ext cx="5688632" cy="1872208"/>
          </a:xfrm>
          <a:prstGeom prst="rect">
            <a:avLst/>
          </a:prstGeom>
        </p:spPr>
        <p:txBody>
          <a:bodyPr vert="horz" lIns="91440" tIns="45720" rIns="91440" bIns="45720" rtlCol="0">
            <a:noAutofit/>
          </a:bodyPr>
          <a:lstStyle/>
          <a:p>
            <a:pPr lvl="0" algn="just"/>
            <a:endParaRPr kumimoji="0" lang="it-IT" sz="1600" b="0" i="0" u="none" strike="noStrike" kern="1200" cap="none" spc="0" normalizeH="0" baseline="0" noProof="0" dirty="0" smtClean="0">
              <a:ln>
                <a:noFill/>
              </a:ln>
              <a:solidFill>
                <a:srgbClr val="6C6352"/>
              </a:solidFill>
              <a:effectLst/>
              <a:uLnTx/>
              <a:uFillTx/>
              <a:latin typeface="+mn-lt"/>
              <a:ea typeface="Calibri"/>
              <a:cs typeface="Times New Roman"/>
            </a:endParaRPr>
          </a:p>
        </p:txBody>
      </p:sp>
      <p:sp>
        <p:nvSpPr>
          <p:cNvPr id="14" name="Content Placeholder 2"/>
          <p:cNvSpPr txBox="1">
            <a:spLocks/>
          </p:cNvSpPr>
          <p:nvPr/>
        </p:nvSpPr>
        <p:spPr>
          <a:xfrm>
            <a:off x="179512" y="1563637"/>
            <a:ext cx="6264696" cy="2019127"/>
          </a:xfrm>
          <a:prstGeom prst="rect">
            <a:avLst/>
          </a:prstGeom>
        </p:spPr>
        <p:txBody>
          <a:bodyPr vert="horz" lIns="91440" tIns="45720" rIns="91440" bIns="45720" rtlCol="0">
            <a:noAutofit/>
          </a:bodyPr>
          <a:lstStyle/>
          <a:p>
            <a:pPr lvl="0" algn="just"/>
            <a:r>
              <a:rPr lang="it-IT" sz="1600" b="1" dirty="0" smtClean="0"/>
              <a:t>Il volume di stampa </a:t>
            </a:r>
            <a:r>
              <a:rPr lang="it-IT" sz="1600" dirty="0" smtClean="0"/>
              <a:t>è l’area di stampa utile, ossia le dimensioni massime che un oggetto stampato può raggiungere. La maggioranza delle stampanti 3D in commercio hanno un volume di stampa in media di un cubo di 20 cm di lato.</a:t>
            </a:r>
          </a:p>
          <a:p>
            <a:pPr lvl="0" algn="just"/>
            <a:r>
              <a:rPr lang="it-IT" sz="1600" dirty="0"/>
              <a:t>Per “</a:t>
            </a:r>
            <a:r>
              <a:rPr lang="it-IT" sz="1600" b="1" dirty="0"/>
              <a:t>risoluzione</a:t>
            </a:r>
            <a:r>
              <a:rPr lang="it-IT" sz="1600" dirty="0"/>
              <a:t>” o definizione di una stampante 3D si intende lo spessore minimo di materiale cui </a:t>
            </a:r>
            <a:r>
              <a:rPr lang="it-IT" sz="1600" dirty="0" smtClean="0"/>
              <a:t>una </a:t>
            </a:r>
            <a:r>
              <a:rPr lang="it-IT" sz="1600" dirty="0"/>
              <a:t>stampate 3D riesce a realizzare un oggetto. Di solito è espressa in micron e può variare dai 100 ai </a:t>
            </a:r>
            <a:r>
              <a:rPr lang="it-IT" sz="1600" dirty="0" smtClean="0"/>
              <a:t>300  </a:t>
            </a:r>
            <a:r>
              <a:rPr lang="it-IT" sz="1600" dirty="0"/>
              <a:t> micron per una comune stampante 3D con tecnica a FDM</a:t>
            </a:r>
            <a:r>
              <a:rPr lang="it-IT" sz="1600" dirty="0" smtClean="0"/>
              <a:t>, fino ad </a:t>
            </a:r>
            <a:endParaRPr kumimoji="0" lang="it-IT" sz="1600" b="0" i="0" u="none" strike="noStrike" kern="1200" cap="none" spc="0" normalizeH="0" baseline="0" noProof="0" dirty="0" smtClean="0">
              <a:ln>
                <a:noFill/>
              </a:ln>
              <a:solidFill>
                <a:srgbClr val="6C6352"/>
              </a:solidFill>
              <a:effectLst/>
              <a:uLnTx/>
              <a:uFillTx/>
              <a:latin typeface="+mn-lt"/>
              <a:ea typeface="Calibri"/>
              <a:cs typeface="Times New Roman"/>
            </a:endParaRPr>
          </a:p>
        </p:txBody>
      </p:sp>
      <p:sp>
        <p:nvSpPr>
          <p:cNvPr id="15" name="Segnaposto numero diapositiva 14"/>
          <p:cNvSpPr>
            <a:spLocks noGrp="1"/>
          </p:cNvSpPr>
          <p:nvPr>
            <p:ph type="sldNum" sz="quarter" idx="12"/>
          </p:nvPr>
        </p:nvSpPr>
        <p:spPr/>
        <p:txBody>
          <a:bodyPr/>
          <a:lstStyle/>
          <a:p>
            <a:fld id="{437A9957-6C64-44D4-B360-CF457B51FDFA}" type="slidenum">
              <a:rPr lang="en-US" smtClean="0"/>
              <a:pPr/>
              <a:t>10</a:t>
            </a:fld>
            <a:endParaRPr lang="en-US"/>
          </a:p>
        </p:txBody>
      </p:sp>
      <p:pic>
        <p:nvPicPr>
          <p:cNvPr id="17" name="Immagine 16" descr="Stampante01.jpg"/>
          <p:cNvPicPr>
            <a:picLocks noChangeAspect="1"/>
          </p:cNvPicPr>
          <p:nvPr/>
        </p:nvPicPr>
        <p:blipFill>
          <a:blip r:embed="rId2" cstate="print"/>
          <a:stretch>
            <a:fillRect/>
          </a:stretch>
        </p:blipFill>
        <p:spPr>
          <a:xfrm>
            <a:off x="6426588" y="1347614"/>
            <a:ext cx="2465892" cy="2160240"/>
          </a:xfrm>
          <a:prstGeom prst="rect">
            <a:avLst/>
          </a:prstGeom>
        </p:spPr>
      </p:pic>
      <p:sp>
        <p:nvSpPr>
          <p:cNvPr id="18" name="Rettangolo 17"/>
          <p:cNvSpPr/>
          <p:nvPr/>
        </p:nvSpPr>
        <p:spPr>
          <a:xfrm>
            <a:off x="179512" y="3582764"/>
            <a:ext cx="8640960" cy="1077218"/>
          </a:xfrm>
          <a:prstGeom prst="rect">
            <a:avLst/>
          </a:prstGeom>
        </p:spPr>
        <p:txBody>
          <a:bodyPr wrap="square">
            <a:spAutoFit/>
          </a:bodyPr>
          <a:lstStyle/>
          <a:p>
            <a:pPr algn="just"/>
            <a:r>
              <a:rPr lang="it-IT" sz="1600" dirty="0" smtClean="0"/>
              <a:t>arrivare a livelli incredibili di 10 micron per alcuni modelli in SLS o DLP. Più è basso il valore della risoluzione, più lo strato di materiale è sottile e definito (i </a:t>
            </a:r>
            <a:r>
              <a:rPr lang="it-IT" sz="1600" dirty="0" err="1" smtClean="0"/>
              <a:t>layer</a:t>
            </a:r>
            <a:r>
              <a:rPr lang="it-IT" sz="1600" dirty="0" smtClean="0"/>
              <a:t> sono talmente ravvicinati da far sembrare la superficie dell’oggetto liscia ed uniforme). Purtroppo più lo strato è sottile più i tempi di stampa si allungano. Come sempre bisogna trovare il giusto compromesso.</a:t>
            </a:r>
            <a:endParaRPr lang="it-IT" sz="1600" dirty="0"/>
          </a:p>
        </p:txBody>
      </p:sp>
    </p:spTree>
    <p:extLst>
      <p:ext uri="{BB962C8B-B14F-4D97-AF65-F5344CB8AC3E}">
        <p14:creationId xmlns:p14="http://schemas.microsoft.com/office/powerpoint/2010/main" val="23055111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856984" cy="432048"/>
          </a:xfrm>
        </p:spPr>
        <p:txBody>
          <a:bodyPr>
            <a:noAutofit/>
          </a:bodyPr>
          <a:lstStyle/>
          <a:p>
            <a:pPr lvl="1">
              <a:lnSpc>
                <a:spcPct val="115000"/>
              </a:lnSpc>
            </a:pPr>
            <a:r>
              <a:rPr lang="it-IT" sz="2800" b="1" kern="1200" dirty="0" smtClean="0">
                <a:solidFill>
                  <a:srgbClr val="6C6352"/>
                </a:solidFill>
                <a:latin typeface="+mj-lt"/>
                <a:ea typeface="Calibri"/>
                <a:cs typeface="Times New Roman"/>
              </a:rPr>
              <a:t>Le </a:t>
            </a:r>
            <a:r>
              <a:rPr lang="it-IT" sz="2800" b="1" kern="1200" dirty="0">
                <a:solidFill>
                  <a:srgbClr val="6C6352"/>
                </a:solidFill>
                <a:latin typeface="+mj-lt"/>
                <a:ea typeface="Calibri"/>
                <a:cs typeface="Times New Roman"/>
              </a:rPr>
              <a:t>componenti di una stampante </a:t>
            </a:r>
            <a:r>
              <a:rPr lang="it-IT" sz="2800" b="1" kern="1200" dirty="0" smtClean="0">
                <a:solidFill>
                  <a:srgbClr val="6C6352"/>
                </a:solidFill>
                <a:latin typeface="+mj-lt"/>
                <a:ea typeface="Calibri"/>
                <a:cs typeface="Times New Roman"/>
              </a:rPr>
              <a:t>3D </a:t>
            </a:r>
            <a:r>
              <a:rPr lang="it-IT" sz="2000" b="1" kern="1200" dirty="0" smtClean="0">
                <a:solidFill>
                  <a:srgbClr val="6C6352"/>
                </a:solidFill>
                <a:latin typeface="+mj-lt"/>
                <a:ea typeface="Calibri"/>
                <a:cs typeface="Times New Roman"/>
              </a:rPr>
              <a:t>– Caratteristiche.</a:t>
            </a:r>
            <a:endParaRPr lang="it-IT" sz="2000" b="1" kern="1200" dirty="0">
              <a:solidFill>
                <a:srgbClr val="6C6352"/>
              </a:solidFill>
              <a:latin typeface="+mj-lt"/>
              <a:ea typeface="Calibri"/>
              <a:cs typeface="Times New Roman"/>
            </a:endParaRPr>
          </a:p>
        </p:txBody>
      </p:sp>
      <p:sp>
        <p:nvSpPr>
          <p:cNvPr id="9" name="Content Placeholder 2"/>
          <p:cNvSpPr txBox="1">
            <a:spLocks/>
          </p:cNvSpPr>
          <p:nvPr/>
        </p:nvSpPr>
        <p:spPr>
          <a:xfrm>
            <a:off x="179512" y="588522"/>
            <a:ext cx="8784976" cy="864096"/>
          </a:xfrm>
          <a:prstGeom prst="rect">
            <a:avLst/>
          </a:prstGeom>
        </p:spPr>
        <p:txBody>
          <a:bodyPr vert="horz" lIns="91440" tIns="45720" rIns="91440" bIns="45720" rtlCol="0">
            <a:noAutofit/>
          </a:bodyPr>
          <a:lstStyle/>
          <a:p>
            <a:pPr lvl="0" algn="just"/>
            <a:r>
              <a:rPr lang="it-IT" sz="1600" dirty="0" smtClean="0"/>
              <a:t>La </a:t>
            </a:r>
            <a:r>
              <a:rPr lang="it-IT" sz="1600" b="1" dirty="0" smtClean="0"/>
              <a:t>velocità</a:t>
            </a:r>
            <a:r>
              <a:rPr lang="it-IT" sz="1600" dirty="0" smtClean="0"/>
              <a:t> di stampa è di norma indicata in mm/sec ed indica la velocità massima che può raggiungere la stampante. Questo valore, come vedremo in seguito è puramente indicativo. </a:t>
            </a:r>
          </a:p>
          <a:p>
            <a:pPr lvl="0" algn="just"/>
            <a:r>
              <a:rPr lang="it-IT" sz="1600" dirty="0" smtClean="0"/>
              <a:t>  </a:t>
            </a:r>
            <a:endParaRPr kumimoji="0" lang="it-IT" sz="1600" b="0" i="0" u="none" strike="noStrike" kern="1200" cap="none" spc="0" normalizeH="0" baseline="0" noProof="0" dirty="0" smtClean="0">
              <a:ln>
                <a:noFill/>
              </a:ln>
              <a:solidFill>
                <a:srgbClr val="6C6352"/>
              </a:solidFill>
              <a:effectLst/>
              <a:uLnTx/>
              <a:uFillTx/>
              <a:latin typeface="+mn-lt"/>
              <a:ea typeface="Calibri"/>
              <a:cs typeface="Times New Roman"/>
            </a:endParaRPr>
          </a:p>
        </p:txBody>
      </p:sp>
      <p:sp>
        <p:nvSpPr>
          <p:cNvPr id="12" name="Content Placeholder 2"/>
          <p:cNvSpPr txBox="1">
            <a:spLocks/>
          </p:cNvSpPr>
          <p:nvPr/>
        </p:nvSpPr>
        <p:spPr>
          <a:xfrm>
            <a:off x="3203848" y="3003798"/>
            <a:ext cx="5688632" cy="1872208"/>
          </a:xfrm>
          <a:prstGeom prst="rect">
            <a:avLst/>
          </a:prstGeom>
        </p:spPr>
        <p:txBody>
          <a:bodyPr vert="horz" lIns="91440" tIns="45720" rIns="91440" bIns="45720" rtlCol="0">
            <a:noAutofit/>
          </a:bodyPr>
          <a:lstStyle/>
          <a:p>
            <a:pPr lvl="0" algn="just"/>
            <a:endParaRPr kumimoji="0" lang="it-IT" sz="1600" b="0" i="0" u="none" strike="noStrike" kern="1200" cap="none" spc="0" normalizeH="0" baseline="0" noProof="0" dirty="0" smtClean="0">
              <a:ln>
                <a:noFill/>
              </a:ln>
              <a:solidFill>
                <a:srgbClr val="6C6352"/>
              </a:solidFill>
              <a:effectLst/>
              <a:uLnTx/>
              <a:uFillTx/>
              <a:latin typeface="+mn-lt"/>
              <a:ea typeface="Calibri"/>
              <a:cs typeface="Times New Roman"/>
            </a:endParaRPr>
          </a:p>
        </p:txBody>
      </p:sp>
      <p:sp>
        <p:nvSpPr>
          <p:cNvPr id="14" name="Content Placeholder 2"/>
          <p:cNvSpPr txBox="1">
            <a:spLocks/>
          </p:cNvSpPr>
          <p:nvPr/>
        </p:nvSpPr>
        <p:spPr>
          <a:xfrm>
            <a:off x="179512" y="1275606"/>
            <a:ext cx="5328592" cy="1872208"/>
          </a:xfrm>
          <a:prstGeom prst="rect">
            <a:avLst/>
          </a:prstGeom>
        </p:spPr>
        <p:txBody>
          <a:bodyPr vert="horz" lIns="91440" tIns="45720" rIns="91440" bIns="45720" rtlCol="0">
            <a:noAutofit/>
          </a:bodyPr>
          <a:lstStyle/>
          <a:p>
            <a:pPr lvl="0" algn="just"/>
            <a:r>
              <a:rPr lang="it-IT" sz="1600" dirty="0" smtClean="0"/>
              <a:t>Una stampante 3D può essere dotata di </a:t>
            </a:r>
            <a:r>
              <a:rPr lang="it-IT" sz="1600" b="1" dirty="0" smtClean="0"/>
              <a:t>più di un estrusore</a:t>
            </a:r>
            <a:r>
              <a:rPr lang="it-IT" sz="1600" dirty="0" smtClean="0"/>
              <a:t>. In questo modo, durante la stessa stampa, possiamo estrudere più colori dello stesso materiale o possiamo estrudere materiali diversi, a seconda delle necessità.</a:t>
            </a:r>
          </a:p>
          <a:p>
            <a:pPr lvl="0" algn="just"/>
            <a:r>
              <a:rPr lang="it-IT" sz="1600" dirty="0" smtClean="0"/>
              <a:t>In alcuni casi, come vedremo in seguito, il secondo estrusore, può essere utilizzato per stampare del materiale idrosolubile per i supporti delle superfici in sottosquadro.</a:t>
            </a:r>
          </a:p>
        </p:txBody>
      </p:sp>
      <p:sp>
        <p:nvSpPr>
          <p:cNvPr id="15" name="Segnaposto numero diapositiva 14"/>
          <p:cNvSpPr>
            <a:spLocks noGrp="1"/>
          </p:cNvSpPr>
          <p:nvPr>
            <p:ph type="sldNum" sz="quarter" idx="12"/>
          </p:nvPr>
        </p:nvSpPr>
        <p:spPr/>
        <p:txBody>
          <a:bodyPr/>
          <a:lstStyle/>
          <a:p>
            <a:fld id="{437A9957-6C64-44D4-B360-CF457B51FDFA}" type="slidenum">
              <a:rPr lang="en-US" smtClean="0"/>
              <a:pPr/>
              <a:t>11</a:t>
            </a:fld>
            <a:endParaRPr lang="en-US"/>
          </a:p>
        </p:txBody>
      </p:sp>
      <p:pic>
        <p:nvPicPr>
          <p:cNvPr id="10" name="Immagine 9" descr="Autolift-Precision-3D-Printer-Hot-Ends-by-Dglass-3D.png"/>
          <p:cNvPicPr>
            <a:picLocks noChangeAspect="1"/>
          </p:cNvPicPr>
          <p:nvPr/>
        </p:nvPicPr>
        <p:blipFill>
          <a:blip r:embed="rId2" cstate="print"/>
          <a:stretch>
            <a:fillRect/>
          </a:stretch>
        </p:blipFill>
        <p:spPr>
          <a:xfrm>
            <a:off x="5724128" y="1410932"/>
            <a:ext cx="3154337" cy="1736882"/>
          </a:xfrm>
          <a:prstGeom prst="rect">
            <a:avLst/>
          </a:prstGeom>
        </p:spPr>
      </p:pic>
      <p:sp>
        <p:nvSpPr>
          <p:cNvPr id="8" name="Content Placeholder 2"/>
          <p:cNvSpPr txBox="1">
            <a:spLocks/>
          </p:cNvSpPr>
          <p:nvPr/>
        </p:nvSpPr>
        <p:spPr>
          <a:xfrm>
            <a:off x="179512" y="3152006"/>
            <a:ext cx="8713090" cy="1575792"/>
          </a:xfrm>
          <a:prstGeom prst="rect">
            <a:avLst/>
          </a:prstGeom>
        </p:spPr>
        <p:txBody>
          <a:bodyPr vert="horz" lIns="91440" tIns="45720" rIns="91440" bIns="45720" rtlCol="0">
            <a:noAutofit/>
          </a:bodyPr>
          <a:lstStyle/>
          <a:p>
            <a:pPr lvl="0" algn="just"/>
            <a:r>
              <a:rPr lang="it-IT" sz="1600" dirty="0"/>
              <a:t>Il costo di una stampante </a:t>
            </a:r>
            <a:r>
              <a:rPr lang="it-IT" sz="1600" dirty="0" smtClean="0"/>
              <a:t>3D può essere considerata una caratteristica in senso più esteso del termine.</a:t>
            </a:r>
          </a:p>
          <a:p>
            <a:pPr lvl="0" algn="just"/>
            <a:r>
              <a:rPr lang="it-IT" sz="1600" dirty="0" smtClean="0"/>
              <a:t>Ovviamente i costi cambiano notevolmente se si vuole costruire una stampante partendo da progetti esistenti, se la si vuole costruire in kit </a:t>
            </a:r>
            <a:r>
              <a:rPr lang="it-IT" sz="1600" dirty="0" err="1" smtClean="0"/>
              <a:t>pre</a:t>
            </a:r>
            <a:r>
              <a:rPr lang="it-IT" sz="1600" dirty="0" smtClean="0"/>
              <a:t> assemblati o se si comprano stampanti già assemblate e funzionanti.</a:t>
            </a:r>
          </a:p>
          <a:p>
            <a:pPr lvl="0" algn="just"/>
            <a:r>
              <a:rPr lang="it-IT" sz="1600" dirty="0" smtClean="0"/>
              <a:t>In media i costi vanno dai 250-350 € per il fai da te completo ai 2000-3000 € per stampanti commerciali come la </a:t>
            </a:r>
            <a:r>
              <a:rPr lang="it-IT" sz="1600" dirty="0" err="1" smtClean="0"/>
              <a:t>Makerbot</a:t>
            </a:r>
            <a:endParaRPr lang="it-IT" sz="1600" dirty="0"/>
          </a:p>
        </p:txBody>
      </p:sp>
    </p:spTree>
    <p:extLst>
      <p:ext uri="{BB962C8B-B14F-4D97-AF65-F5344CB8AC3E}">
        <p14:creationId xmlns:p14="http://schemas.microsoft.com/office/powerpoint/2010/main" val="23055111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Le componenti di una stampante 3D </a:t>
            </a:r>
            <a:r>
              <a:rPr lang="it-IT" sz="2000" b="1" kern="1200" dirty="0" smtClean="0">
                <a:solidFill>
                  <a:srgbClr val="6C6352"/>
                </a:solidFill>
                <a:latin typeface="+mj-lt"/>
                <a:ea typeface="Calibri"/>
                <a:cs typeface="Times New Roman"/>
              </a:rPr>
              <a:t>– Materiali.</a:t>
            </a:r>
            <a:endParaRPr lang="it-IT" sz="2000" b="1" kern="1200" dirty="0">
              <a:solidFill>
                <a:srgbClr val="6C6352"/>
              </a:solidFill>
              <a:latin typeface="+mj-lt"/>
              <a:ea typeface="Calibri"/>
              <a:cs typeface="Times New Roman"/>
            </a:endParaRPr>
          </a:p>
        </p:txBody>
      </p:sp>
      <p:sp>
        <p:nvSpPr>
          <p:cNvPr id="9" name="Content Placeholder 2"/>
          <p:cNvSpPr txBox="1">
            <a:spLocks/>
          </p:cNvSpPr>
          <p:nvPr/>
        </p:nvSpPr>
        <p:spPr>
          <a:xfrm>
            <a:off x="179512" y="699542"/>
            <a:ext cx="6336704" cy="1296144"/>
          </a:xfrm>
          <a:prstGeom prst="rect">
            <a:avLst/>
          </a:prstGeom>
        </p:spPr>
        <p:txBody>
          <a:bodyPr vert="horz" lIns="91440" tIns="45720" rIns="91440" bIns="45720" rtlCol="0">
            <a:noAutofit/>
          </a:bodyPr>
          <a:lstStyle/>
          <a:p>
            <a:pPr algn="just"/>
            <a:r>
              <a:rPr lang="it-IT" sz="1600" dirty="0" smtClean="0"/>
              <a:t>Nella tecnica </a:t>
            </a:r>
            <a:r>
              <a:rPr lang="it-IT" sz="1600" dirty="0" smtClean="0">
                <a:ea typeface="Calibri"/>
                <a:cs typeface="Times New Roman"/>
              </a:rPr>
              <a:t>FDM</a:t>
            </a:r>
            <a:r>
              <a:rPr lang="it-IT" sz="1600" dirty="0" smtClean="0"/>
              <a:t> largamente utilizzata nel mercato consumer, vi sono molti materiali utilizzati, più comuni sono: PLA (di derivazione organica – mais), ABS, </a:t>
            </a:r>
            <a:r>
              <a:rPr lang="it-IT" sz="1600" dirty="0" err="1" smtClean="0"/>
              <a:t>Laywood</a:t>
            </a:r>
            <a:r>
              <a:rPr lang="it-IT" sz="1600" dirty="0" smtClean="0"/>
              <a:t> (PLA misto a segatura di legno), PVA, HIPS, materiali gommosi come il Ninja </a:t>
            </a:r>
            <a:r>
              <a:rPr lang="it-IT" sz="1600" dirty="0" err="1" smtClean="0"/>
              <a:t>flex</a:t>
            </a:r>
            <a:r>
              <a:rPr lang="it-IT" sz="1600" dirty="0" smtClean="0"/>
              <a:t>, etc. I polimeri </a:t>
            </a:r>
            <a:r>
              <a:rPr lang="it-IT" sz="1600" dirty="0" smtClean="0"/>
              <a:t>in </a:t>
            </a:r>
            <a:r>
              <a:rPr lang="it-IT" sz="1600" dirty="0" smtClean="0"/>
              <a:t>assoluto più utilizzati sono l’ABS ed il PLA.</a:t>
            </a:r>
          </a:p>
          <a:p>
            <a:pPr lvl="0" algn="just"/>
            <a:endParaRPr lang="it-IT" sz="1600" dirty="0" smtClean="0"/>
          </a:p>
        </p:txBody>
      </p:sp>
      <p:pic>
        <p:nvPicPr>
          <p:cNvPr id="10" name="Immagine 9" descr="materiali-stampabili-in-fdm-stampante-3d-stampa-3d-forum.jpg"/>
          <p:cNvPicPr>
            <a:picLocks noChangeAspect="1"/>
          </p:cNvPicPr>
          <p:nvPr/>
        </p:nvPicPr>
        <p:blipFill>
          <a:blip r:embed="rId2" cstate="print"/>
          <a:stretch>
            <a:fillRect/>
          </a:stretch>
        </p:blipFill>
        <p:spPr>
          <a:xfrm>
            <a:off x="6586537" y="555526"/>
            <a:ext cx="2336046" cy="1440160"/>
          </a:xfrm>
          <a:prstGeom prst="rect">
            <a:avLst/>
          </a:prstGeom>
        </p:spPr>
      </p:pic>
      <p:sp>
        <p:nvSpPr>
          <p:cNvPr id="12" name="Content Placeholder 2"/>
          <p:cNvSpPr txBox="1">
            <a:spLocks/>
          </p:cNvSpPr>
          <p:nvPr/>
        </p:nvSpPr>
        <p:spPr>
          <a:xfrm>
            <a:off x="3203848" y="3003798"/>
            <a:ext cx="5688632" cy="1872208"/>
          </a:xfrm>
          <a:prstGeom prst="rect">
            <a:avLst/>
          </a:prstGeom>
        </p:spPr>
        <p:txBody>
          <a:bodyPr vert="horz" lIns="91440" tIns="45720" rIns="91440" bIns="45720" rtlCol="0">
            <a:noAutofit/>
          </a:bodyPr>
          <a:lstStyle/>
          <a:p>
            <a:pPr lvl="0" algn="just"/>
            <a:endParaRPr kumimoji="0" lang="it-IT" sz="1600" b="0" i="0" u="none" strike="noStrike" kern="1200" cap="none" spc="0" normalizeH="0" baseline="0" noProof="0" dirty="0" smtClean="0">
              <a:ln>
                <a:noFill/>
              </a:ln>
              <a:solidFill>
                <a:srgbClr val="6C6352"/>
              </a:solidFill>
              <a:effectLst/>
              <a:uLnTx/>
              <a:uFillTx/>
              <a:latin typeface="+mn-lt"/>
              <a:ea typeface="Calibri"/>
              <a:cs typeface="Times New Roman"/>
            </a:endParaRPr>
          </a:p>
        </p:txBody>
      </p:sp>
      <p:sp>
        <p:nvSpPr>
          <p:cNvPr id="15" name="Segnaposto numero diapositiva 14"/>
          <p:cNvSpPr>
            <a:spLocks noGrp="1"/>
          </p:cNvSpPr>
          <p:nvPr>
            <p:ph type="sldNum" sz="quarter" idx="12"/>
          </p:nvPr>
        </p:nvSpPr>
        <p:spPr/>
        <p:txBody>
          <a:bodyPr/>
          <a:lstStyle/>
          <a:p>
            <a:fld id="{437A9957-6C64-44D4-B360-CF457B51FDFA}" type="slidenum">
              <a:rPr lang="en-US" smtClean="0"/>
              <a:pPr/>
              <a:t>12</a:t>
            </a:fld>
            <a:endParaRPr lang="en-US"/>
          </a:p>
        </p:txBody>
      </p:sp>
      <p:sp>
        <p:nvSpPr>
          <p:cNvPr id="16" name="Content Placeholder 2"/>
          <p:cNvSpPr txBox="1">
            <a:spLocks/>
          </p:cNvSpPr>
          <p:nvPr/>
        </p:nvSpPr>
        <p:spPr>
          <a:xfrm>
            <a:off x="179512" y="2067694"/>
            <a:ext cx="8784976" cy="2880320"/>
          </a:xfrm>
          <a:prstGeom prst="rect">
            <a:avLst/>
          </a:prstGeom>
        </p:spPr>
        <p:txBody>
          <a:bodyPr vert="horz" lIns="91440" tIns="45720" rIns="91440" bIns="45720" rtlCol="0">
            <a:noAutofit/>
          </a:bodyPr>
          <a:lstStyle/>
          <a:p>
            <a:pPr algn="just"/>
            <a:r>
              <a:rPr lang="it-IT" sz="1600" dirty="0" smtClean="0"/>
              <a:t>L’</a:t>
            </a:r>
            <a:r>
              <a:rPr lang="it-IT" sz="1600" b="1" dirty="0" smtClean="0"/>
              <a:t>acrilonitrile-butadiene-stirene</a:t>
            </a:r>
            <a:r>
              <a:rPr lang="it-IT" sz="1600" dirty="0" smtClean="0"/>
              <a:t> o </a:t>
            </a:r>
            <a:r>
              <a:rPr lang="it-IT" sz="1600" b="1" dirty="0" smtClean="0"/>
              <a:t>ABS</a:t>
            </a:r>
            <a:r>
              <a:rPr lang="it-IT" sz="1600" dirty="0" smtClean="0"/>
              <a:t> è un termo polimero molto diffuso grazie alla sua leggerezza e rigidità ma anche al fatto che può essere sia estruso che stampato ad iniezione. Attualmente è usato in vari ambiti, oltre a quello della </a:t>
            </a:r>
            <a:r>
              <a:rPr lang="it-IT" sz="1600" dirty="0" err="1" smtClean="0"/>
              <a:t>prototipazione</a:t>
            </a:r>
            <a:r>
              <a:rPr lang="it-IT" sz="1600" dirty="0" smtClean="0"/>
              <a:t> rapida, per esempio lo si ritrova nei LEGO, in alcuni strumenti musicali a fiato e in tubi idraulici. Possiede buone proprietà meccaniche, lo si usa, infatti per oggetti che devono garantire una certa rigidezza e durabilità. Rispetto al </a:t>
            </a:r>
            <a:r>
              <a:rPr lang="it-IT" sz="1600" b="1" dirty="0" smtClean="0"/>
              <a:t>PLA</a:t>
            </a:r>
            <a:r>
              <a:rPr lang="it-IT" sz="1600" dirty="0" smtClean="0"/>
              <a:t>, è meno friabile e sopporta temperature più alte, ma deve essere estruso a temperature superiori, da </a:t>
            </a:r>
            <a:r>
              <a:rPr lang="it-IT" sz="1600" b="1" dirty="0" smtClean="0"/>
              <a:t>200-250 °C,</a:t>
            </a:r>
            <a:r>
              <a:rPr lang="it-IT" sz="1600" dirty="0" smtClean="0"/>
              <a:t> Presenta, inoltre, la catastrofica propensione a ritirarsi e deformarsi, soprattutto negli angoli, se il materiale si raffredda troppo in fretta. Questo è uno dei motivi per cui si consiglia avere un piatto riscaldato quando si stampa in </a:t>
            </a:r>
            <a:r>
              <a:rPr lang="it-IT" sz="1600" b="1" dirty="0" smtClean="0"/>
              <a:t>ABS</a:t>
            </a:r>
            <a:r>
              <a:rPr lang="it-IT" sz="1600" dirty="0" smtClean="0"/>
              <a:t>. Inoltre, quando è estruso, </a:t>
            </a:r>
            <a:r>
              <a:rPr lang="it-IT" sz="1600" b="1" dirty="0" smtClean="0"/>
              <a:t>l’ABS</a:t>
            </a:r>
            <a:r>
              <a:rPr lang="it-IT" sz="1600" dirty="0" smtClean="0"/>
              <a:t> genera delle </a:t>
            </a:r>
            <a:r>
              <a:rPr lang="it-IT" sz="1600" b="1" dirty="0" smtClean="0"/>
              <a:t>emissioni che possono essere dannose</a:t>
            </a:r>
            <a:r>
              <a:rPr lang="it-IT" sz="1600" dirty="0" smtClean="0"/>
              <a:t> per gli esseri umani quindi si consiglia sempre di cercare di evitare di inalare direttamente i fumi e di stampare in ambienti ben ventilati. Per quanto riguarda la solubilità, il</a:t>
            </a:r>
            <a:r>
              <a:rPr lang="it-IT" sz="1600" b="1" dirty="0" smtClean="0"/>
              <a:t> solvente dell’ABS è l’acetone.</a:t>
            </a:r>
            <a:endParaRPr lang="it-IT" sz="1600" dirty="0"/>
          </a:p>
        </p:txBody>
      </p:sp>
    </p:spTree>
    <p:extLst>
      <p:ext uri="{BB962C8B-B14F-4D97-AF65-F5344CB8AC3E}">
        <p14:creationId xmlns:p14="http://schemas.microsoft.com/office/powerpoint/2010/main" val="23055111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Le componenti di una stampante 3D </a:t>
            </a:r>
            <a:r>
              <a:rPr lang="it-IT" sz="2000" b="1" kern="1200" dirty="0" smtClean="0">
                <a:solidFill>
                  <a:srgbClr val="6C6352"/>
                </a:solidFill>
                <a:latin typeface="+mj-lt"/>
                <a:ea typeface="Calibri"/>
                <a:cs typeface="Times New Roman"/>
              </a:rPr>
              <a:t>– Materiali.</a:t>
            </a:r>
            <a:endParaRPr lang="it-IT" sz="2000" b="1" kern="1200" dirty="0">
              <a:solidFill>
                <a:srgbClr val="6C6352"/>
              </a:solidFill>
              <a:latin typeface="+mj-lt"/>
              <a:ea typeface="Calibri"/>
              <a:cs typeface="Times New Roman"/>
            </a:endParaRPr>
          </a:p>
        </p:txBody>
      </p:sp>
      <p:sp>
        <p:nvSpPr>
          <p:cNvPr id="12" name="Content Placeholder 2"/>
          <p:cNvSpPr txBox="1">
            <a:spLocks/>
          </p:cNvSpPr>
          <p:nvPr/>
        </p:nvSpPr>
        <p:spPr>
          <a:xfrm>
            <a:off x="3203848" y="3003798"/>
            <a:ext cx="5688632" cy="1872208"/>
          </a:xfrm>
          <a:prstGeom prst="rect">
            <a:avLst/>
          </a:prstGeom>
        </p:spPr>
        <p:txBody>
          <a:bodyPr vert="horz" lIns="91440" tIns="45720" rIns="91440" bIns="45720" rtlCol="0">
            <a:noAutofit/>
          </a:bodyPr>
          <a:lstStyle/>
          <a:p>
            <a:pPr lvl="0" algn="just"/>
            <a:endParaRPr kumimoji="0" lang="it-IT" sz="1600" b="0" i="0" u="none" strike="noStrike" kern="1200" cap="none" spc="0" normalizeH="0" baseline="0" noProof="0" dirty="0" smtClean="0">
              <a:ln>
                <a:noFill/>
              </a:ln>
              <a:solidFill>
                <a:srgbClr val="6C6352"/>
              </a:solidFill>
              <a:effectLst/>
              <a:uLnTx/>
              <a:uFillTx/>
              <a:latin typeface="+mn-lt"/>
              <a:ea typeface="Calibri"/>
              <a:cs typeface="Times New Roman"/>
            </a:endParaRPr>
          </a:p>
        </p:txBody>
      </p:sp>
      <p:sp>
        <p:nvSpPr>
          <p:cNvPr id="15" name="Segnaposto numero diapositiva 14"/>
          <p:cNvSpPr>
            <a:spLocks noGrp="1"/>
          </p:cNvSpPr>
          <p:nvPr>
            <p:ph type="sldNum" sz="quarter" idx="12"/>
          </p:nvPr>
        </p:nvSpPr>
        <p:spPr/>
        <p:txBody>
          <a:bodyPr/>
          <a:lstStyle/>
          <a:p>
            <a:fld id="{437A9957-6C64-44D4-B360-CF457B51FDFA}" type="slidenum">
              <a:rPr lang="en-US" smtClean="0"/>
              <a:pPr/>
              <a:t>13</a:t>
            </a:fld>
            <a:endParaRPr lang="en-US"/>
          </a:p>
        </p:txBody>
      </p:sp>
      <p:sp>
        <p:nvSpPr>
          <p:cNvPr id="17" name="Content Placeholder 2"/>
          <p:cNvSpPr txBox="1">
            <a:spLocks/>
          </p:cNvSpPr>
          <p:nvPr/>
        </p:nvSpPr>
        <p:spPr>
          <a:xfrm>
            <a:off x="179512" y="843558"/>
            <a:ext cx="5112568" cy="1800200"/>
          </a:xfrm>
          <a:prstGeom prst="rect">
            <a:avLst/>
          </a:prstGeom>
        </p:spPr>
        <p:txBody>
          <a:bodyPr vert="horz" lIns="91440" tIns="45720" rIns="91440" bIns="45720" rtlCol="0">
            <a:noAutofit/>
          </a:bodyPr>
          <a:lstStyle/>
          <a:p>
            <a:pPr algn="just"/>
            <a:r>
              <a:rPr lang="it-IT" sz="1600" dirty="0" smtClean="0"/>
              <a:t>L’</a:t>
            </a:r>
            <a:r>
              <a:rPr lang="it-IT" sz="1600" b="1" dirty="0" smtClean="0"/>
              <a:t>acido </a:t>
            </a:r>
            <a:r>
              <a:rPr lang="it-IT" sz="1600" b="1" dirty="0" err="1" smtClean="0"/>
              <a:t>polilattico</a:t>
            </a:r>
            <a:r>
              <a:rPr lang="it-IT" sz="1600" dirty="0" smtClean="0"/>
              <a:t> o </a:t>
            </a:r>
            <a:r>
              <a:rPr lang="it-IT" sz="1600" b="1" dirty="0" smtClean="0"/>
              <a:t>PLA</a:t>
            </a:r>
            <a:r>
              <a:rPr lang="it-IT" sz="1600" dirty="0" smtClean="0"/>
              <a:t> è un </a:t>
            </a:r>
            <a:r>
              <a:rPr lang="it-IT" sz="1600" b="1" dirty="0" smtClean="0"/>
              <a:t>termo polimero</a:t>
            </a:r>
            <a:r>
              <a:rPr lang="it-IT" sz="1600" dirty="0" smtClean="0"/>
              <a:t> generato dalla </a:t>
            </a:r>
            <a:r>
              <a:rPr lang="it-IT" sz="1600" b="1" dirty="0" smtClean="0"/>
              <a:t>fermentazione del mais</a:t>
            </a:r>
            <a:r>
              <a:rPr lang="it-IT" sz="1600" dirty="0" smtClean="0"/>
              <a:t>, non è biodegradabile in condizioni naturali ma </a:t>
            </a:r>
            <a:r>
              <a:rPr lang="it-IT" sz="1600" b="1" dirty="0" smtClean="0"/>
              <a:t>è idrosolubile</a:t>
            </a:r>
            <a:r>
              <a:rPr lang="it-IT" sz="1600" dirty="0" smtClean="0"/>
              <a:t> a temperature superiori </a:t>
            </a:r>
            <a:r>
              <a:rPr lang="it-IT" sz="1600" b="1" dirty="0" smtClean="0"/>
              <a:t>a 70-80°C</a:t>
            </a:r>
            <a:r>
              <a:rPr lang="it-IT" sz="1600" dirty="0" smtClean="0"/>
              <a:t>. Può essere estruso, stampato ad iniezione e stampato a soffiatura ed attualmente lo si usa prevalentemente per produrre contenitori di vario tipo e sacchetti di plastica come quelli per la spesa.</a:t>
            </a:r>
            <a:endParaRPr lang="it-IT" sz="1600" dirty="0"/>
          </a:p>
        </p:txBody>
      </p:sp>
      <p:pic>
        <p:nvPicPr>
          <p:cNvPr id="11" name="Immagine 10" descr="abs-vs-pla-stampa-3d-forum-700x357.jpg"/>
          <p:cNvPicPr>
            <a:picLocks noChangeAspect="1"/>
          </p:cNvPicPr>
          <p:nvPr/>
        </p:nvPicPr>
        <p:blipFill>
          <a:blip r:embed="rId2" cstate="print"/>
          <a:stretch>
            <a:fillRect/>
          </a:stretch>
        </p:blipFill>
        <p:spPr>
          <a:xfrm>
            <a:off x="5436096" y="699542"/>
            <a:ext cx="3533800" cy="1802238"/>
          </a:xfrm>
          <a:prstGeom prst="rect">
            <a:avLst/>
          </a:prstGeom>
        </p:spPr>
      </p:pic>
      <p:sp>
        <p:nvSpPr>
          <p:cNvPr id="13" name="Content Placeholder 2"/>
          <p:cNvSpPr txBox="1">
            <a:spLocks/>
          </p:cNvSpPr>
          <p:nvPr/>
        </p:nvSpPr>
        <p:spPr>
          <a:xfrm>
            <a:off x="179512" y="2643758"/>
            <a:ext cx="8712968" cy="1944216"/>
          </a:xfrm>
          <a:prstGeom prst="rect">
            <a:avLst/>
          </a:prstGeom>
        </p:spPr>
        <p:txBody>
          <a:bodyPr vert="horz" lIns="91440" tIns="45720" rIns="91440" bIns="45720" rtlCol="0">
            <a:noAutofit/>
          </a:bodyPr>
          <a:lstStyle/>
          <a:p>
            <a:pPr algn="just"/>
            <a:r>
              <a:rPr lang="it-IT" sz="1600" dirty="0" smtClean="0"/>
              <a:t>Rispetto all</a:t>
            </a:r>
            <a:r>
              <a:rPr lang="it-IT" sz="1600" b="1" dirty="0" smtClean="0"/>
              <a:t>‘ABS</a:t>
            </a:r>
            <a:r>
              <a:rPr lang="it-IT" sz="1600" dirty="0" smtClean="0"/>
              <a:t> è più pesante e meno resistente anche se, ultimamente, vengono aggiunte minime percentuali di ABS per conferirgli maggiore resistenza. Il </a:t>
            </a:r>
            <a:r>
              <a:rPr lang="it-IT" sz="1600" b="1" dirty="0" smtClean="0"/>
              <a:t>PLA</a:t>
            </a:r>
            <a:r>
              <a:rPr lang="it-IT" sz="1600" dirty="0" smtClean="0"/>
              <a:t> rispetto all’ABS è estrudibile a temperature inferiori, da </a:t>
            </a:r>
            <a:r>
              <a:rPr lang="it-IT" sz="1600" b="1" dirty="0" smtClean="0"/>
              <a:t>190-215 °C</a:t>
            </a:r>
            <a:r>
              <a:rPr lang="it-IT" sz="1600" dirty="0" smtClean="0"/>
              <a:t> e non emette sostanze tossiche per l’uomo (se estruso alle giuste temperature), non necessita del piano riscaldato anche se, come vedremo, è preferibile; ha un indice massimo di </a:t>
            </a:r>
            <a:r>
              <a:rPr lang="it-IT" sz="1600" b="1" dirty="0" smtClean="0"/>
              <a:t>ritrazione del 2-3%</a:t>
            </a:r>
            <a:r>
              <a:rPr lang="it-IT" sz="1600" dirty="0" smtClean="0"/>
              <a:t>, </a:t>
            </a:r>
            <a:r>
              <a:rPr lang="it-IT" sz="1600" dirty="0"/>
              <a:t>pertanto è preferibile </a:t>
            </a:r>
            <a:r>
              <a:rPr lang="it-IT" sz="1600" dirty="0" smtClean="0"/>
              <a:t>all’</a:t>
            </a:r>
            <a:r>
              <a:rPr lang="it-IT" sz="1600" b="1" dirty="0" smtClean="0"/>
              <a:t>ABS </a:t>
            </a:r>
            <a:r>
              <a:rPr lang="it-IT" sz="1600" dirty="0" smtClean="0"/>
              <a:t>nel caso in cui si voglia stampare oggetti grandi e lunghi. Esteticamente il PLA risulta più lucente rispetto all’ABS ed il solvente dell’PLA è la </a:t>
            </a:r>
            <a:r>
              <a:rPr lang="it-IT" sz="1600" b="1" dirty="0" smtClean="0"/>
              <a:t>soda caustica.</a:t>
            </a:r>
            <a:endParaRPr lang="it-IT" sz="1600" dirty="0"/>
          </a:p>
        </p:txBody>
      </p:sp>
    </p:spTree>
    <p:extLst>
      <p:ext uri="{BB962C8B-B14F-4D97-AF65-F5344CB8AC3E}">
        <p14:creationId xmlns:p14="http://schemas.microsoft.com/office/powerpoint/2010/main" val="23055111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229600" cy="432048"/>
          </a:xfrm>
        </p:spPr>
        <p:txBody>
          <a:bodyPr>
            <a:noAutofit/>
          </a:bodyPr>
          <a:lstStyle/>
          <a:p>
            <a:pPr lvl="0" algn="l">
              <a:lnSpc>
                <a:spcPct val="115000"/>
              </a:lnSpc>
            </a:pPr>
            <a:r>
              <a:rPr lang="it-IT" sz="2800" b="1" dirty="0" smtClean="0">
                <a:ea typeface="Calibri"/>
                <a:cs typeface="Times New Roman"/>
              </a:rPr>
              <a:t>Principio di funzionamento </a:t>
            </a:r>
            <a:r>
              <a:rPr lang="it-IT" sz="1600" b="1" dirty="0" smtClean="0">
                <a:ea typeface="Calibri"/>
                <a:cs typeface="Times New Roman"/>
              </a:rPr>
              <a:t>- Cinematica</a:t>
            </a:r>
            <a:endParaRPr lang="it-IT" sz="1600" dirty="0" smtClean="0">
              <a:ea typeface="Calibri"/>
              <a:cs typeface="Times New Roman"/>
            </a:endParaRPr>
          </a:p>
        </p:txBody>
      </p:sp>
      <p:sp>
        <p:nvSpPr>
          <p:cNvPr id="8" name="Segnaposto numero diapositiva 7"/>
          <p:cNvSpPr>
            <a:spLocks noGrp="1"/>
          </p:cNvSpPr>
          <p:nvPr>
            <p:ph type="sldNum" sz="quarter" idx="12"/>
          </p:nvPr>
        </p:nvSpPr>
        <p:spPr/>
        <p:txBody>
          <a:bodyPr/>
          <a:lstStyle/>
          <a:p>
            <a:fld id="{437A9957-6C64-44D4-B360-CF457B51FDFA}" type="slidenum">
              <a:rPr lang="en-US" smtClean="0"/>
              <a:pPr/>
              <a:t>14</a:t>
            </a:fld>
            <a:endParaRPr lang="en-US"/>
          </a:p>
        </p:txBody>
      </p:sp>
      <p:sp>
        <p:nvSpPr>
          <p:cNvPr id="9" name="Content Placeholder 2"/>
          <p:cNvSpPr txBox="1">
            <a:spLocks/>
          </p:cNvSpPr>
          <p:nvPr/>
        </p:nvSpPr>
        <p:spPr>
          <a:xfrm>
            <a:off x="179512" y="699542"/>
            <a:ext cx="6192688" cy="2664296"/>
          </a:xfrm>
          <a:prstGeom prst="rect">
            <a:avLst/>
          </a:prstGeom>
        </p:spPr>
        <p:txBody>
          <a:bodyPr vert="horz" lIns="91440" tIns="45720" rIns="91440" bIns="45720" rtlCol="0">
            <a:noAutofit/>
          </a:bodyPr>
          <a:lstStyle/>
          <a:p>
            <a:pPr algn="just"/>
            <a:r>
              <a:rPr lang="it-IT" sz="1600" dirty="0"/>
              <a:t>Abbiamo </a:t>
            </a:r>
            <a:r>
              <a:rPr lang="it-IT" sz="1600" dirty="0" smtClean="0"/>
              <a:t>visto che </a:t>
            </a:r>
            <a:r>
              <a:rPr lang="it-IT" sz="1600" dirty="0"/>
              <a:t>la stampa 3D avviene aggiungendo strati su strati di materiale depositato da un ugello (che possiamo individuare come un punto nello spazio) su una serie di piani sovrapposti</a:t>
            </a:r>
            <a:r>
              <a:rPr lang="it-IT" sz="1600" dirty="0" smtClean="0"/>
              <a:t>.</a:t>
            </a:r>
          </a:p>
          <a:p>
            <a:pPr algn="just"/>
            <a:r>
              <a:rPr lang="it-IT" sz="1600" dirty="0" smtClean="0"/>
              <a:t>Per spostare questo punto nello spazio lungo un determinato percorso possiamo utilizzare diversi tipi di sistemi matematici quali il sistema cartesiano o quello a coordinate polari.</a:t>
            </a:r>
          </a:p>
          <a:p>
            <a:pPr algn="just"/>
            <a:r>
              <a:rPr lang="it-IT" sz="1600" dirty="0" smtClean="0"/>
              <a:t>Dall’uso di questi diversi sistemi matematici scaturiscono diversi tipi di stampanti con cinematiche distinte tra loro quali le stampanti </a:t>
            </a:r>
            <a:r>
              <a:rPr lang="it-IT" sz="1600" b="1" dirty="0" smtClean="0"/>
              <a:t>cartesiane</a:t>
            </a:r>
            <a:r>
              <a:rPr lang="it-IT" sz="1600" dirty="0" smtClean="0"/>
              <a:t>, quelle a movimento </a:t>
            </a:r>
            <a:r>
              <a:rPr lang="it-IT" sz="1600" b="1" dirty="0" smtClean="0"/>
              <a:t>delta</a:t>
            </a:r>
            <a:r>
              <a:rPr lang="it-IT" sz="1600" dirty="0" smtClean="0"/>
              <a:t> e quelle con cinematica </a:t>
            </a:r>
            <a:r>
              <a:rPr lang="it-IT" sz="1600" b="1" dirty="0" err="1" smtClean="0"/>
              <a:t>scara</a:t>
            </a:r>
            <a:r>
              <a:rPr lang="it-IT" sz="1600" b="1" dirty="0" smtClean="0"/>
              <a:t>.</a:t>
            </a: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44208" y="754238"/>
            <a:ext cx="2463410" cy="1877556"/>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3244216"/>
            <a:ext cx="2385060" cy="1607820"/>
          </a:xfrm>
          <a:prstGeom prst="rect">
            <a:avLst/>
          </a:prstGeom>
        </p:spPr>
      </p:pic>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23928" y="3026173"/>
            <a:ext cx="1091320" cy="1825863"/>
          </a:xfrm>
          <a:prstGeom prst="rect">
            <a:avLst/>
          </a:prstGeom>
        </p:spPr>
      </p:pic>
      <p:pic>
        <p:nvPicPr>
          <p:cNvPr id="11" name="Immagin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56176" y="2931790"/>
            <a:ext cx="1449635" cy="1940095"/>
          </a:xfrm>
          <a:prstGeom prst="rect">
            <a:avLst/>
          </a:prstGeom>
        </p:spPr>
      </p:pic>
    </p:spTree>
    <p:extLst>
      <p:ext uri="{BB962C8B-B14F-4D97-AF65-F5344CB8AC3E}">
        <p14:creationId xmlns:p14="http://schemas.microsoft.com/office/powerpoint/2010/main" val="15384753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229600" cy="432048"/>
          </a:xfrm>
        </p:spPr>
        <p:txBody>
          <a:bodyPr>
            <a:noAutofit/>
          </a:bodyPr>
          <a:lstStyle/>
          <a:p>
            <a:pPr lvl="0" algn="l">
              <a:lnSpc>
                <a:spcPct val="115000"/>
              </a:lnSpc>
            </a:pPr>
            <a:r>
              <a:rPr lang="it-IT" sz="2800" b="1" dirty="0" smtClean="0">
                <a:ea typeface="Calibri"/>
                <a:cs typeface="Times New Roman"/>
              </a:rPr>
              <a:t>Principio di funzionamento </a:t>
            </a:r>
            <a:r>
              <a:rPr lang="it-IT" sz="1600" b="1" dirty="0" smtClean="0">
                <a:ea typeface="Calibri"/>
                <a:cs typeface="Times New Roman"/>
              </a:rPr>
              <a:t>- Elettronica</a:t>
            </a:r>
            <a:endParaRPr lang="it-IT" sz="1600" dirty="0" smtClean="0">
              <a:ea typeface="Calibri"/>
              <a:cs typeface="Times New Roman"/>
            </a:endParaRPr>
          </a:p>
        </p:txBody>
      </p:sp>
      <p:sp>
        <p:nvSpPr>
          <p:cNvPr id="8" name="Segnaposto numero diapositiva 7"/>
          <p:cNvSpPr>
            <a:spLocks noGrp="1"/>
          </p:cNvSpPr>
          <p:nvPr>
            <p:ph type="sldNum" sz="quarter" idx="12"/>
          </p:nvPr>
        </p:nvSpPr>
        <p:spPr/>
        <p:txBody>
          <a:bodyPr/>
          <a:lstStyle/>
          <a:p>
            <a:fld id="{437A9957-6C64-44D4-B360-CF457B51FDFA}" type="slidenum">
              <a:rPr lang="en-US" smtClean="0"/>
              <a:pPr/>
              <a:t>15</a:t>
            </a:fld>
            <a:endParaRPr lang="en-US"/>
          </a:p>
        </p:txBody>
      </p:sp>
      <p:sp>
        <p:nvSpPr>
          <p:cNvPr id="9" name="Content Placeholder 2"/>
          <p:cNvSpPr txBox="1">
            <a:spLocks/>
          </p:cNvSpPr>
          <p:nvPr/>
        </p:nvSpPr>
        <p:spPr>
          <a:xfrm>
            <a:off x="179511" y="699542"/>
            <a:ext cx="5904657" cy="2016224"/>
          </a:xfrm>
          <a:prstGeom prst="rect">
            <a:avLst/>
          </a:prstGeom>
        </p:spPr>
        <p:txBody>
          <a:bodyPr vert="horz" lIns="91440" tIns="45720" rIns="91440" bIns="45720" rtlCol="0">
            <a:noAutofit/>
          </a:bodyPr>
          <a:lstStyle/>
          <a:p>
            <a:pPr algn="just"/>
            <a:r>
              <a:rPr lang="it-IT" sz="1600" dirty="0" smtClean="0"/>
              <a:t>In questo corso parleremo unicamente di stampanti </a:t>
            </a:r>
            <a:r>
              <a:rPr lang="it-IT" sz="1600" b="1" dirty="0" smtClean="0"/>
              <a:t>cartesiane</a:t>
            </a:r>
            <a:r>
              <a:rPr lang="it-IT" sz="1600" dirty="0" smtClean="0"/>
              <a:t>.</a:t>
            </a:r>
          </a:p>
          <a:p>
            <a:pPr algn="just"/>
            <a:r>
              <a:rPr lang="it-IT" sz="1600" dirty="0" smtClean="0"/>
              <a:t>Ma come è fatta e come funziona una stampante 3D cartesiana?</a:t>
            </a:r>
          </a:p>
          <a:p>
            <a:pPr algn="just"/>
            <a:r>
              <a:rPr lang="it-IT" sz="1600" dirty="0" smtClean="0"/>
              <a:t>Una stampante 3D è composta da una struttura meccanica che fa muovere un ipotetico punto nello spazio lungo i tre assi cartesiani X, Y e Z. I </a:t>
            </a:r>
            <a:r>
              <a:rPr lang="it-IT" sz="1600" dirty="0" smtClean="0"/>
              <a:t>movimenti risultano</a:t>
            </a:r>
            <a:r>
              <a:rPr lang="it-IT" sz="1600" dirty="0"/>
              <a:t>, pertanto, </a:t>
            </a:r>
            <a:r>
              <a:rPr lang="it-IT" sz="1600" dirty="0" smtClean="0"/>
              <a:t> vincolati ai tre assi nello spazio. Il movimento dell’ugello di stampa (il nostro punto virtuale) avviene grazie a particolari motori (</a:t>
            </a:r>
            <a:r>
              <a:rPr lang="it-IT" sz="1600" dirty="0" err="1" smtClean="0"/>
              <a:t>stepper</a:t>
            </a:r>
            <a:r>
              <a:rPr lang="it-IT" sz="1600" dirty="0" smtClean="0"/>
              <a:t>), ciascuno dedicato al movimento di un asse specifico. </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4168" y="627534"/>
            <a:ext cx="2736304" cy="1926766"/>
          </a:xfrm>
          <a:prstGeom prst="rect">
            <a:avLst/>
          </a:prstGeom>
        </p:spPr>
      </p:pic>
      <p:sp>
        <p:nvSpPr>
          <p:cNvPr id="10" name="Content Placeholder 2"/>
          <p:cNvSpPr txBox="1">
            <a:spLocks/>
          </p:cNvSpPr>
          <p:nvPr/>
        </p:nvSpPr>
        <p:spPr>
          <a:xfrm>
            <a:off x="3743648" y="2787774"/>
            <a:ext cx="5076823" cy="2016224"/>
          </a:xfrm>
          <a:prstGeom prst="rect">
            <a:avLst/>
          </a:prstGeom>
        </p:spPr>
        <p:txBody>
          <a:bodyPr vert="horz" lIns="91440" tIns="45720" rIns="91440" bIns="45720" rtlCol="0">
            <a:noAutofit/>
          </a:bodyPr>
          <a:lstStyle/>
          <a:p>
            <a:pPr algn="just"/>
            <a:r>
              <a:rPr lang="it-IT" sz="1600" dirty="0" smtClean="0"/>
              <a:t>Il controllo della parte meccanica è affidato ad una scheda elettronica dedicata. In commercio si possono trovare diverse schede elettroniche basate più o meno sulla stessa architettura. La scheda più utilizzata è la RAMPS (</a:t>
            </a:r>
            <a:r>
              <a:rPr lang="it-IT" sz="1600" dirty="0" err="1"/>
              <a:t>Reprap</a:t>
            </a:r>
            <a:r>
              <a:rPr lang="it-IT" sz="1600" dirty="0"/>
              <a:t> </a:t>
            </a:r>
            <a:r>
              <a:rPr lang="it-IT" sz="1600" b="1" dirty="0"/>
              <a:t>Arduino</a:t>
            </a:r>
            <a:r>
              <a:rPr lang="it-IT" sz="1600" dirty="0"/>
              <a:t> Mega </a:t>
            </a:r>
            <a:r>
              <a:rPr lang="it-IT" sz="1600" dirty="0" err="1"/>
              <a:t>Pololu</a:t>
            </a:r>
            <a:r>
              <a:rPr lang="it-IT" sz="1600" dirty="0"/>
              <a:t> </a:t>
            </a:r>
            <a:r>
              <a:rPr lang="it-IT" sz="1600" dirty="0" err="1" smtClean="0"/>
              <a:t>Shield</a:t>
            </a:r>
            <a:r>
              <a:rPr lang="it-IT" sz="1600" dirty="0" smtClean="0"/>
              <a:t>) </a:t>
            </a:r>
            <a:r>
              <a:rPr lang="it-IT" sz="1600" dirty="0" smtClean="0"/>
              <a:t>e, </a:t>
            </a:r>
            <a:r>
              <a:rPr lang="it-IT" sz="1600" dirty="0" smtClean="0"/>
              <a:t>come si intuisce </a:t>
            </a:r>
            <a:r>
              <a:rPr lang="it-IT" sz="1600" dirty="0" smtClean="0"/>
              <a:t>dall’acronimo, </a:t>
            </a:r>
            <a:r>
              <a:rPr lang="it-IT" sz="1600" dirty="0" smtClean="0"/>
              <a:t>è uno </a:t>
            </a:r>
            <a:r>
              <a:rPr lang="it-IT" sz="1600" dirty="0" err="1" smtClean="0"/>
              <a:t>shield</a:t>
            </a:r>
            <a:r>
              <a:rPr lang="it-IT" sz="1600" dirty="0" smtClean="0"/>
              <a:t> per il microcontrollore </a:t>
            </a:r>
            <a:r>
              <a:rPr lang="it-IT" sz="1600" b="1" dirty="0" smtClean="0"/>
              <a:t>Arduino Mega</a:t>
            </a:r>
            <a:r>
              <a:rPr lang="it-IT" sz="1600" dirty="0" smtClean="0"/>
              <a:t> che conterrà il software di controllo e di gestione della stampante 3D.</a:t>
            </a:r>
            <a:endParaRPr lang="it-IT" sz="1600" dirty="0"/>
          </a:p>
          <a:p>
            <a:pPr algn="just"/>
            <a:endParaRPr lang="it-IT" sz="1600" dirty="0" smtClean="0"/>
          </a:p>
        </p:txBody>
      </p:sp>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2741866"/>
            <a:ext cx="3409679" cy="2103719"/>
          </a:xfrm>
          <a:prstGeom prst="rect">
            <a:avLst/>
          </a:prstGeom>
        </p:spPr>
      </p:pic>
    </p:spTree>
    <p:extLst>
      <p:ext uri="{BB962C8B-B14F-4D97-AF65-F5344CB8AC3E}">
        <p14:creationId xmlns:p14="http://schemas.microsoft.com/office/powerpoint/2010/main" val="21964245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229600" cy="432048"/>
          </a:xfrm>
        </p:spPr>
        <p:txBody>
          <a:bodyPr>
            <a:noAutofit/>
          </a:bodyPr>
          <a:lstStyle/>
          <a:p>
            <a:pPr lvl="0" algn="l">
              <a:lnSpc>
                <a:spcPct val="115000"/>
              </a:lnSpc>
            </a:pPr>
            <a:r>
              <a:rPr lang="it-IT" sz="2800" b="1" dirty="0" smtClean="0">
                <a:ea typeface="Calibri"/>
                <a:cs typeface="Times New Roman"/>
              </a:rPr>
              <a:t>Principio di funzionamento </a:t>
            </a:r>
            <a:r>
              <a:rPr lang="it-IT" sz="1600" b="1" dirty="0" smtClean="0">
                <a:ea typeface="Calibri"/>
                <a:cs typeface="Times New Roman"/>
              </a:rPr>
              <a:t>- Elettronica</a:t>
            </a:r>
            <a:endParaRPr lang="it-IT" sz="1600" dirty="0" smtClean="0">
              <a:ea typeface="Calibri"/>
              <a:cs typeface="Times New Roman"/>
            </a:endParaRPr>
          </a:p>
        </p:txBody>
      </p:sp>
      <p:sp>
        <p:nvSpPr>
          <p:cNvPr id="8" name="Segnaposto numero diapositiva 7"/>
          <p:cNvSpPr>
            <a:spLocks noGrp="1"/>
          </p:cNvSpPr>
          <p:nvPr>
            <p:ph type="sldNum" sz="quarter" idx="12"/>
          </p:nvPr>
        </p:nvSpPr>
        <p:spPr/>
        <p:txBody>
          <a:bodyPr/>
          <a:lstStyle/>
          <a:p>
            <a:fld id="{437A9957-6C64-44D4-B360-CF457B51FDFA}" type="slidenum">
              <a:rPr lang="en-US" smtClean="0"/>
              <a:pPr/>
              <a:t>16</a:t>
            </a:fld>
            <a:endParaRPr lang="en-US"/>
          </a:p>
        </p:txBody>
      </p:sp>
      <p:sp>
        <p:nvSpPr>
          <p:cNvPr id="9" name="Content Placeholder 2"/>
          <p:cNvSpPr txBox="1">
            <a:spLocks/>
          </p:cNvSpPr>
          <p:nvPr/>
        </p:nvSpPr>
        <p:spPr>
          <a:xfrm>
            <a:off x="179512" y="627534"/>
            <a:ext cx="8784976" cy="362767"/>
          </a:xfrm>
          <a:prstGeom prst="rect">
            <a:avLst/>
          </a:prstGeom>
        </p:spPr>
        <p:txBody>
          <a:bodyPr vert="horz" lIns="91440" tIns="45720" rIns="91440" bIns="45720" rtlCol="0">
            <a:noAutofit/>
          </a:bodyPr>
          <a:lstStyle/>
          <a:p>
            <a:pPr algn="just"/>
            <a:r>
              <a:rPr lang="it-IT" sz="1600" dirty="0" smtClean="0"/>
              <a:t>Di seguito lo schema di collegamento della scheda elettronica alle varie componenti della stampante.</a:t>
            </a:r>
            <a:endParaRPr lang="it-IT" sz="1600" b="1" dirty="0" smtClean="0"/>
          </a:p>
        </p:txBody>
      </p:sp>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056243"/>
            <a:ext cx="5184575" cy="3664199"/>
          </a:xfrm>
          <a:prstGeom prst="rect">
            <a:avLst/>
          </a:prstGeom>
        </p:spPr>
      </p:pic>
      <p:sp>
        <p:nvSpPr>
          <p:cNvPr id="10" name="Content Placeholder 2"/>
          <p:cNvSpPr txBox="1">
            <a:spLocks/>
          </p:cNvSpPr>
          <p:nvPr/>
        </p:nvSpPr>
        <p:spPr>
          <a:xfrm>
            <a:off x="5364088" y="987574"/>
            <a:ext cx="3528392" cy="3240360"/>
          </a:xfrm>
          <a:prstGeom prst="rect">
            <a:avLst/>
          </a:prstGeom>
        </p:spPr>
        <p:txBody>
          <a:bodyPr vert="horz" lIns="91440" tIns="45720" rIns="91440" bIns="45720" rtlCol="0">
            <a:noAutofit/>
          </a:bodyPr>
          <a:lstStyle/>
          <a:p>
            <a:pPr algn="just"/>
            <a:r>
              <a:rPr lang="it-IT" sz="1600" dirty="0" smtClean="0"/>
              <a:t>Come si può vedere, oltre ad i motori, la scheda controlla anche una serie di altri </a:t>
            </a:r>
            <a:r>
              <a:rPr lang="it-IT" sz="1600" dirty="0" err="1" smtClean="0"/>
              <a:t>device</a:t>
            </a:r>
            <a:r>
              <a:rPr lang="it-IT" sz="1600" dirty="0" smtClean="0"/>
              <a:t> come gli </a:t>
            </a:r>
            <a:r>
              <a:rPr lang="it-IT" sz="1600" b="1" dirty="0" err="1" smtClean="0"/>
              <a:t>endstop</a:t>
            </a:r>
            <a:r>
              <a:rPr lang="it-IT" sz="1600" b="1" dirty="0" smtClean="0"/>
              <a:t> </a:t>
            </a:r>
            <a:r>
              <a:rPr lang="it-IT" sz="1600" dirty="0" smtClean="0"/>
              <a:t>o fine corsa per l’individuazione dell’origine di ciascun asse cartesiano X, Y e Z ed i </a:t>
            </a:r>
            <a:r>
              <a:rPr lang="it-IT" sz="1600" b="1" dirty="0" smtClean="0"/>
              <a:t>termistori</a:t>
            </a:r>
            <a:r>
              <a:rPr lang="it-IT" sz="1600" dirty="0" smtClean="0"/>
              <a:t> per il controllo della temperatura dell’ugello e del piatto riscaldato. Alla scheda può essere inoltre aggiunto un </a:t>
            </a:r>
            <a:r>
              <a:rPr lang="it-IT" sz="1600" b="1" dirty="0" smtClean="0"/>
              <a:t>display grafico </a:t>
            </a:r>
            <a:r>
              <a:rPr lang="it-IT" sz="1600" dirty="0" smtClean="0"/>
              <a:t>dal quale verificare ed impostare i parametri di stampa che vedremo durante il corso.</a:t>
            </a:r>
            <a:endParaRPr lang="it-IT" sz="1600" b="1" dirty="0" smtClean="0"/>
          </a:p>
        </p:txBody>
      </p:sp>
      <p:pic>
        <p:nvPicPr>
          <p:cNvPr id="12" name="Immagin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2806" y="3345087"/>
            <a:ext cx="1411281" cy="1411281"/>
          </a:xfrm>
          <a:prstGeom prst="rect">
            <a:avLst/>
          </a:prstGeom>
        </p:spPr>
      </p:pic>
    </p:spTree>
    <p:extLst>
      <p:ext uri="{BB962C8B-B14F-4D97-AF65-F5344CB8AC3E}">
        <p14:creationId xmlns:p14="http://schemas.microsoft.com/office/powerpoint/2010/main" val="41441969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352928" cy="432048"/>
          </a:xfrm>
        </p:spPr>
        <p:txBody>
          <a:bodyPr>
            <a:noAutofit/>
          </a:bodyPr>
          <a:lstStyle/>
          <a:p>
            <a:pPr lvl="0" algn="l"/>
            <a:r>
              <a:rPr lang="it-IT" sz="2000" b="1" dirty="0">
                <a:ea typeface="Calibri"/>
                <a:cs typeface="Times New Roman"/>
              </a:rPr>
              <a:t>Rudimenti di modellazione solida con </a:t>
            </a:r>
            <a:r>
              <a:rPr lang="it-IT" sz="2000" b="1" dirty="0" err="1">
                <a:ea typeface="Calibri"/>
                <a:cs typeface="Times New Roman"/>
              </a:rPr>
              <a:t>Tinkercad</a:t>
            </a:r>
            <a:r>
              <a:rPr lang="it-IT" sz="2000" b="1" dirty="0">
                <a:ea typeface="Calibri"/>
                <a:cs typeface="Times New Roman"/>
              </a:rPr>
              <a:t> e riparazione dei solidi</a:t>
            </a:r>
          </a:p>
        </p:txBody>
      </p:sp>
      <p:sp>
        <p:nvSpPr>
          <p:cNvPr id="8" name="Segnaposto numero diapositiva 7"/>
          <p:cNvSpPr>
            <a:spLocks noGrp="1"/>
          </p:cNvSpPr>
          <p:nvPr>
            <p:ph type="sldNum" sz="quarter" idx="12"/>
          </p:nvPr>
        </p:nvSpPr>
        <p:spPr/>
        <p:txBody>
          <a:bodyPr/>
          <a:lstStyle/>
          <a:p>
            <a:fld id="{437A9957-6C64-44D4-B360-CF457B51FDFA}" type="slidenum">
              <a:rPr lang="en-US" smtClean="0"/>
              <a:pPr/>
              <a:t>17</a:t>
            </a:fld>
            <a:endParaRPr lang="en-US"/>
          </a:p>
        </p:txBody>
      </p:sp>
      <p:sp>
        <p:nvSpPr>
          <p:cNvPr id="9" name="Content Placeholder 2"/>
          <p:cNvSpPr txBox="1">
            <a:spLocks/>
          </p:cNvSpPr>
          <p:nvPr/>
        </p:nvSpPr>
        <p:spPr>
          <a:xfrm>
            <a:off x="179511" y="843558"/>
            <a:ext cx="8712969" cy="4032448"/>
          </a:xfrm>
          <a:prstGeom prst="rect">
            <a:avLst/>
          </a:prstGeom>
        </p:spPr>
        <p:txBody>
          <a:bodyPr vert="horz" lIns="91440" tIns="45720" rIns="91440" bIns="45720" rtlCol="0">
            <a:noAutofit/>
          </a:bodyPr>
          <a:lstStyle/>
          <a:p>
            <a:pPr algn="just"/>
            <a:r>
              <a:rPr lang="it-IT" sz="1600" dirty="0"/>
              <a:t>Per creare e stampare modelli 3D </a:t>
            </a:r>
            <a:r>
              <a:rPr lang="it-IT" sz="1600" dirty="0" smtClean="0"/>
              <a:t>abbiamo bisogno </a:t>
            </a:r>
            <a:r>
              <a:rPr lang="it-IT" sz="1600" dirty="0"/>
              <a:t>di </a:t>
            </a:r>
            <a:r>
              <a:rPr lang="it-IT" sz="1600" b="1" dirty="0"/>
              <a:t>tre</a:t>
            </a:r>
            <a:r>
              <a:rPr lang="it-IT" sz="1600" dirty="0"/>
              <a:t> tipi di software: 3D </a:t>
            </a:r>
            <a:r>
              <a:rPr lang="it-IT" sz="1600" dirty="0" err="1" smtClean="0"/>
              <a:t>modeling</a:t>
            </a:r>
            <a:r>
              <a:rPr lang="it-IT" sz="1600" dirty="0" smtClean="0"/>
              <a:t>/CAD, </a:t>
            </a:r>
            <a:r>
              <a:rPr lang="it-IT" sz="1600" dirty="0" err="1"/>
              <a:t>Slicing</a:t>
            </a:r>
            <a:r>
              <a:rPr lang="it-IT" sz="1600" dirty="0"/>
              <a:t>/CAM </a:t>
            </a:r>
            <a:r>
              <a:rPr lang="it-IT" sz="1600" dirty="0" smtClean="0"/>
              <a:t>e </a:t>
            </a:r>
            <a:r>
              <a:rPr lang="it-IT" sz="1600" dirty="0"/>
              <a:t>Client Software</a:t>
            </a:r>
            <a:r>
              <a:rPr lang="it-IT" sz="1600" dirty="0" smtClean="0"/>
              <a:t>. In questo corso impareremo ad usare tutti e tre questi tipi di software.</a:t>
            </a:r>
          </a:p>
          <a:p>
            <a:pPr algn="just"/>
            <a:endParaRPr lang="it-IT" sz="1600" dirty="0" smtClean="0"/>
          </a:p>
          <a:p>
            <a:pPr algn="just"/>
            <a:endParaRPr lang="it-IT" sz="1600" dirty="0"/>
          </a:p>
          <a:p>
            <a:pPr marL="742950" lvl="1" indent="-285750" algn="just">
              <a:buFont typeface="Arial" pitchFamily="34" charset="0"/>
              <a:buChar char="•"/>
            </a:pPr>
            <a:r>
              <a:rPr lang="it-IT" sz="1600" b="1" dirty="0"/>
              <a:t>Modellazione </a:t>
            </a:r>
            <a:r>
              <a:rPr lang="it-IT" sz="1600" b="1" dirty="0" smtClean="0"/>
              <a:t>3D/CAD</a:t>
            </a:r>
            <a:r>
              <a:rPr lang="it-IT" sz="1600" dirty="0" smtClean="0"/>
              <a:t>: </a:t>
            </a:r>
            <a:r>
              <a:rPr lang="it-IT" sz="1600" dirty="0"/>
              <a:t>sono i programmi utilizzati per modellare in </a:t>
            </a:r>
            <a:r>
              <a:rPr lang="it-IT" sz="1600" dirty="0" smtClean="0"/>
              <a:t>3D ossia creare i solidi digitali che vogliamo stampare. I software CAD (Computer-</a:t>
            </a:r>
            <a:r>
              <a:rPr lang="it-IT" sz="1600" dirty="0" err="1" smtClean="0"/>
              <a:t>Aided</a:t>
            </a:r>
            <a:r>
              <a:rPr lang="it-IT" sz="1600" dirty="0" smtClean="0"/>
              <a:t> Design), hanno </a:t>
            </a:r>
            <a:r>
              <a:rPr lang="it-IT" sz="1600" dirty="0"/>
              <a:t>come obiettivo la creazione di modelli, in genere 3D, di un </a:t>
            </a:r>
            <a:r>
              <a:rPr lang="it-IT" sz="1600" dirty="0" smtClean="0"/>
              <a:t>oggetto.</a:t>
            </a:r>
          </a:p>
          <a:p>
            <a:pPr marL="742950" lvl="1" indent="-285750" algn="just">
              <a:buFont typeface="Arial" pitchFamily="34" charset="0"/>
              <a:buChar char="•"/>
            </a:pPr>
            <a:endParaRPr lang="it-IT" sz="1600" dirty="0" smtClean="0"/>
          </a:p>
          <a:p>
            <a:pPr marL="742950" lvl="1" indent="-285750" algn="just">
              <a:buFont typeface="Arial" pitchFamily="34" charset="0"/>
              <a:buChar char="•"/>
            </a:pPr>
            <a:endParaRPr lang="it-IT" sz="1600" dirty="0" smtClean="0"/>
          </a:p>
          <a:p>
            <a:pPr marL="742950" lvl="1" indent="-285750" algn="just">
              <a:buFont typeface="Arial" pitchFamily="34" charset="0"/>
              <a:buChar char="•"/>
            </a:pPr>
            <a:r>
              <a:rPr lang="it-IT" sz="1600" b="1" dirty="0" err="1" smtClean="0"/>
              <a:t>Slicing</a:t>
            </a:r>
            <a:r>
              <a:rPr lang="it-IT" sz="1600" b="1" dirty="0" smtClean="0"/>
              <a:t>/CAM</a:t>
            </a:r>
            <a:r>
              <a:rPr lang="it-IT" sz="1600" dirty="0" smtClean="0"/>
              <a:t>: </a:t>
            </a:r>
            <a:r>
              <a:rPr lang="it-IT" sz="1600" dirty="0"/>
              <a:t>il “Computer-</a:t>
            </a:r>
            <a:r>
              <a:rPr lang="it-IT" sz="1600" dirty="0" err="1"/>
              <a:t>Aided</a:t>
            </a:r>
            <a:r>
              <a:rPr lang="it-IT" sz="1600" dirty="0"/>
              <a:t> Manufacturing</a:t>
            </a:r>
            <a:r>
              <a:rPr lang="it-IT" sz="1600" dirty="0" smtClean="0"/>
              <a:t>“ converte </a:t>
            </a:r>
            <a:r>
              <a:rPr lang="it-IT" sz="1600" dirty="0"/>
              <a:t>i modelli 3D in comandi </a:t>
            </a:r>
            <a:r>
              <a:rPr lang="it-IT" sz="1600" dirty="0" smtClean="0"/>
              <a:t>meccanici che </a:t>
            </a:r>
            <a:r>
              <a:rPr lang="it-IT" sz="1600" dirty="0"/>
              <a:t>permetteranno alla </a:t>
            </a:r>
            <a:r>
              <a:rPr lang="it-IT" sz="1600" dirty="0" smtClean="0"/>
              <a:t>scheda di controllo della stampante </a:t>
            </a:r>
            <a:r>
              <a:rPr lang="it-IT" sz="1600" dirty="0"/>
              <a:t>3D di capire cosa deve fare e come deve muoversi. </a:t>
            </a:r>
            <a:r>
              <a:rPr lang="it-IT" sz="1600" dirty="0" smtClean="0"/>
              <a:t>Il software </a:t>
            </a:r>
            <a:r>
              <a:rPr lang="it-IT" sz="1600" dirty="0"/>
              <a:t>CAM</a:t>
            </a:r>
            <a:r>
              <a:rPr lang="it-IT" sz="1600" dirty="0" smtClean="0"/>
              <a:t> </a:t>
            </a:r>
            <a:r>
              <a:rPr lang="it-IT" sz="1600" dirty="0"/>
              <a:t>è </a:t>
            </a:r>
            <a:r>
              <a:rPr lang="it-IT" sz="1600" dirty="0" smtClean="0"/>
              <a:t>detto anche </a:t>
            </a:r>
            <a:r>
              <a:rPr lang="it-IT" sz="1600" dirty="0"/>
              <a:t>“</a:t>
            </a:r>
            <a:r>
              <a:rPr lang="it-IT" sz="1600" dirty="0" err="1"/>
              <a:t>Slicer</a:t>
            </a:r>
            <a:r>
              <a:rPr lang="it-IT" sz="1600" dirty="0" smtClean="0"/>
              <a:t>” o “affettatore“ in quanto fa letteralmente a fette il solido generando poi i percorsi della punta di stampa per ogni fetta </a:t>
            </a:r>
            <a:r>
              <a:rPr lang="it-IT" sz="1600" dirty="0" smtClean="0"/>
              <a:t>ricavata.</a:t>
            </a:r>
            <a:r>
              <a:rPr lang="it-IT" sz="1600" dirty="0"/>
              <a:t> </a:t>
            </a:r>
            <a:endParaRPr lang="it-IT" sz="1600" dirty="0" smtClean="0"/>
          </a:p>
          <a:p>
            <a:pPr lvl="1" algn="just"/>
            <a:endParaRPr lang="it-IT" sz="1600" dirty="0" smtClean="0"/>
          </a:p>
        </p:txBody>
      </p:sp>
    </p:spTree>
    <p:extLst>
      <p:ext uri="{BB962C8B-B14F-4D97-AF65-F5344CB8AC3E}">
        <p14:creationId xmlns:p14="http://schemas.microsoft.com/office/powerpoint/2010/main" val="35378227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352928" cy="432048"/>
          </a:xfrm>
        </p:spPr>
        <p:txBody>
          <a:bodyPr>
            <a:noAutofit/>
          </a:bodyPr>
          <a:lstStyle/>
          <a:p>
            <a:pPr lvl="0" algn="l"/>
            <a:r>
              <a:rPr lang="it-IT" sz="2000" b="1" dirty="0">
                <a:ea typeface="Calibri"/>
                <a:cs typeface="Times New Roman"/>
              </a:rPr>
              <a:t>Rudimenti di modellazione solida con </a:t>
            </a:r>
            <a:r>
              <a:rPr lang="it-IT" sz="2000" b="1" dirty="0" err="1">
                <a:ea typeface="Calibri"/>
                <a:cs typeface="Times New Roman"/>
              </a:rPr>
              <a:t>Tinkercad</a:t>
            </a:r>
            <a:r>
              <a:rPr lang="it-IT" sz="2000" b="1" dirty="0">
                <a:ea typeface="Calibri"/>
                <a:cs typeface="Times New Roman"/>
              </a:rPr>
              <a:t> e riparazione dei solidi</a:t>
            </a:r>
          </a:p>
        </p:txBody>
      </p:sp>
      <p:sp>
        <p:nvSpPr>
          <p:cNvPr id="8" name="Segnaposto numero diapositiva 7"/>
          <p:cNvSpPr>
            <a:spLocks noGrp="1"/>
          </p:cNvSpPr>
          <p:nvPr>
            <p:ph type="sldNum" sz="quarter" idx="12"/>
          </p:nvPr>
        </p:nvSpPr>
        <p:spPr/>
        <p:txBody>
          <a:bodyPr/>
          <a:lstStyle/>
          <a:p>
            <a:fld id="{437A9957-6C64-44D4-B360-CF457B51FDFA}" type="slidenum">
              <a:rPr lang="en-US" smtClean="0"/>
              <a:pPr/>
              <a:t>18</a:t>
            </a:fld>
            <a:endParaRPr lang="en-US"/>
          </a:p>
        </p:txBody>
      </p:sp>
      <p:sp>
        <p:nvSpPr>
          <p:cNvPr id="9" name="Content Placeholder 2"/>
          <p:cNvSpPr txBox="1">
            <a:spLocks/>
          </p:cNvSpPr>
          <p:nvPr/>
        </p:nvSpPr>
        <p:spPr>
          <a:xfrm>
            <a:off x="179511" y="627534"/>
            <a:ext cx="8712969" cy="4248472"/>
          </a:xfrm>
          <a:prstGeom prst="rect">
            <a:avLst/>
          </a:prstGeom>
        </p:spPr>
        <p:txBody>
          <a:bodyPr vert="horz" lIns="91440" tIns="45720" rIns="91440" bIns="45720" rtlCol="0">
            <a:noAutofit/>
          </a:bodyPr>
          <a:lstStyle/>
          <a:p>
            <a:pPr marL="742950" lvl="1" indent="-285750" algn="just">
              <a:buFont typeface="Arial" pitchFamily="34" charset="0"/>
              <a:buChar char="•"/>
            </a:pPr>
            <a:endParaRPr lang="it-IT" sz="1600" dirty="0" smtClean="0"/>
          </a:p>
          <a:p>
            <a:pPr marL="742950" lvl="1" indent="-285750" algn="just">
              <a:buFont typeface="Arial" pitchFamily="34" charset="0"/>
              <a:buChar char="•"/>
            </a:pPr>
            <a:endParaRPr lang="it-IT" sz="1600" dirty="0" smtClean="0"/>
          </a:p>
          <a:p>
            <a:pPr marL="742950" lvl="1" indent="-285750" algn="just">
              <a:buFont typeface="Arial" pitchFamily="34" charset="0"/>
              <a:buChar char="•"/>
            </a:pPr>
            <a:r>
              <a:rPr lang="it-IT" sz="1600" b="1" dirty="0" smtClean="0"/>
              <a:t>Client</a:t>
            </a:r>
            <a:r>
              <a:rPr lang="it-IT" sz="1600" dirty="0" smtClean="0"/>
              <a:t> o, come vedremo nelle prossime lezioni, software di </a:t>
            </a:r>
            <a:r>
              <a:rPr lang="it-IT" sz="1600" b="1" dirty="0" smtClean="0"/>
              <a:t>gestione e</a:t>
            </a:r>
            <a:r>
              <a:rPr lang="it-IT" sz="1600" b="1" dirty="0"/>
              <a:t> controllo </a:t>
            </a:r>
            <a:r>
              <a:rPr lang="it-IT" sz="1600" dirty="0"/>
              <a:t>della stampante 3D. </a:t>
            </a:r>
            <a:r>
              <a:rPr lang="it-IT" sz="1600" dirty="0" smtClean="0"/>
              <a:t>Questi particolari software si interfacciano con la scheda di controllo della stampante 3D e vengono impiegati per impartire istruzioni di </a:t>
            </a:r>
            <a:r>
              <a:rPr lang="it-IT" sz="1600" dirty="0"/>
              <a:t>stampa </a:t>
            </a:r>
            <a:r>
              <a:rPr lang="it-IT" sz="1600" dirty="0" smtClean="0"/>
              <a:t>o </a:t>
            </a:r>
            <a:r>
              <a:rPr lang="it-IT" sz="1600" dirty="0"/>
              <a:t>per impostare la macchina che si intende utilizzare. </a:t>
            </a:r>
            <a:endParaRPr lang="it-IT" sz="1600" dirty="0" smtClean="0"/>
          </a:p>
          <a:p>
            <a:pPr marL="742950" lvl="1" indent="-285750" algn="just">
              <a:buFont typeface="Arial" pitchFamily="34" charset="0"/>
              <a:buChar char="•"/>
            </a:pPr>
            <a:endParaRPr lang="it-IT" sz="1600" dirty="0"/>
          </a:p>
          <a:p>
            <a:pPr marL="742950" lvl="1" indent="-285750" algn="just">
              <a:buFont typeface="Arial" pitchFamily="34" charset="0"/>
              <a:buChar char="•"/>
            </a:pPr>
            <a:endParaRPr lang="it-IT" sz="1600" dirty="0" smtClean="0"/>
          </a:p>
          <a:p>
            <a:pPr marL="742950" lvl="1" indent="-285750" algn="just">
              <a:buFont typeface="Arial" pitchFamily="34" charset="0"/>
              <a:buChar char="•"/>
            </a:pPr>
            <a:endParaRPr lang="it-IT" sz="1600" dirty="0"/>
          </a:p>
          <a:p>
            <a:pPr marL="742950" lvl="1" indent="-285750" algn="just">
              <a:buFont typeface="Arial" pitchFamily="34" charset="0"/>
              <a:buChar char="•"/>
            </a:pPr>
            <a:endParaRPr lang="it-IT" sz="1600" dirty="0" smtClean="0"/>
          </a:p>
          <a:p>
            <a:pPr marL="742950" lvl="1" indent="-285750" algn="just">
              <a:buFont typeface="Arial" pitchFamily="34" charset="0"/>
              <a:buChar char="•"/>
            </a:pPr>
            <a:endParaRPr lang="it-IT" sz="1600" dirty="0" smtClean="0"/>
          </a:p>
          <a:p>
            <a:pPr marL="742950" lvl="1" indent="-285750" algn="just">
              <a:buFont typeface="Arial" pitchFamily="34" charset="0"/>
              <a:buChar char="•"/>
            </a:pPr>
            <a:endParaRPr lang="it-IT" sz="1600" dirty="0" smtClean="0"/>
          </a:p>
          <a:p>
            <a:pPr lvl="1" algn="just"/>
            <a:endParaRPr lang="it-IT" sz="1600" dirty="0"/>
          </a:p>
        </p:txBody>
      </p:sp>
    </p:spTree>
    <p:extLst>
      <p:ext uri="{BB962C8B-B14F-4D97-AF65-F5344CB8AC3E}">
        <p14:creationId xmlns:p14="http://schemas.microsoft.com/office/powerpoint/2010/main" val="20454436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352928" cy="432048"/>
          </a:xfrm>
        </p:spPr>
        <p:txBody>
          <a:bodyPr>
            <a:noAutofit/>
          </a:bodyPr>
          <a:lstStyle/>
          <a:p>
            <a:pPr lvl="0" algn="l"/>
            <a:r>
              <a:rPr lang="it-IT" sz="2000" b="1" dirty="0">
                <a:ea typeface="Calibri"/>
                <a:cs typeface="Times New Roman"/>
              </a:rPr>
              <a:t>Rudimenti di modellazione solida con </a:t>
            </a:r>
            <a:r>
              <a:rPr lang="it-IT" sz="2000" b="1" dirty="0" err="1">
                <a:ea typeface="Calibri"/>
                <a:cs typeface="Times New Roman"/>
              </a:rPr>
              <a:t>Tinkercad</a:t>
            </a:r>
            <a:r>
              <a:rPr lang="it-IT" sz="2000" b="1" dirty="0">
                <a:ea typeface="Calibri"/>
                <a:cs typeface="Times New Roman"/>
              </a:rPr>
              <a:t> e riparazione dei solidi</a:t>
            </a:r>
          </a:p>
        </p:txBody>
      </p:sp>
      <p:sp>
        <p:nvSpPr>
          <p:cNvPr id="8" name="Segnaposto numero diapositiva 7"/>
          <p:cNvSpPr>
            <a:spLocks noGrp="1"/>
          </p:cNvSpPr>
          <p:nvPr>
            <p:ph type="sldNum" sz="quarter" idx="12"/>
          </p:nvPr>
        </p:nvSpPr>
        <p:spPr/>
        <p:txBody>
          <a:bodyPr/>
          <a:lstStyle/>
          <a:p>
            <a:fld id="{437A9957-6C64-44D4-B360-CF457B51FDFA}" type="slidenum">
              <a:rPr lang="en-US" smtClean="0"/>
              <a:pPr/>
              <a:t>19</a:t>
            </a:fld>
            <a:endParaRPr lang="en-US"/>
          </a:p>
        </p:txBody>
      </p:sp>
      <p:sp>
        <p:nvSpPr>
          <p:cNvPr id="9" name="Content Placeholder 2"/>
          <p:cNvSpPr txBox="1">
            <a:spLocks/>
          </p:cNvSpPr>
          <p:nvPr/>
        </p:nvSpPr>
        <p:spPr>
          <a:xfrm>
            <a:off x="179511" y="555526"/>
            <a:ext cx="8856985" cy="4248472"/>
          </a:xfrm>
          <a:prstGeom prst="rect">
            <a:avLst/>
          </a:prstGeom>
        </p:spPr>
        <p:txBody>
          <a:bodyPr vert="horz" lIns="91440" tIns="45720" rIns="91440" bIns="45720" rtlCol="0">
            <a:noAutofit/>
          </a:bodyPr>
          <a:lstStyle/>
          <a:p>
            <a:pPr lvl="0"/>
            <a:r>
              <a:rPr lang="it-IT" sz="1600" dirty="0" smtClean="0"/>
              <a:t>Nelle prossime lezioni parleremo dei Rudimenti </a:t>
            </a:r>
            <a:r>
              <a:rPr lang="it-IT" sz="1600" dirty="0"/>
              <a:t>di modellazione </a:t>
            </a:r>
            <a:r>
              <a:rPr lang="it-IT" sz="1600" dirty="0" smtClean="0"/>
              <a:t>3D con </a:t>
            </a:r>
            <a:r>
              <a:rPr lang="it-IT" sz="1600" dirty="0" err="1"/>
              <a:t>Tinkercad</a:t>
            </a:r>
            <a:r>
              <a:rPr lang="it-IT" sz="1600" dirty="0"/>
              <a:t> e riparazione dei </a:t>
            </a:r>
            <a:r>
              <a:rPr lang="it-IT" sz="1600" dirty="0" smtClean="0"/>
              <a:t>solidi per l’utilizzo di software di </a:t>
            </a:r>
            <a:r>
              <a:rPr lang="it-IT" sz="1600" dirty="0" err="1" smtClean="0"/>
              <a:t>slicing</a:t>
            </a:r>
            <a:r>
              <a:rPr lang="it-IT" sz="1600" dirty="0"/>
              <a:t> </a:t>
            </a:r>
            <a:r>
              <a:rPr lang="it-IT" sz="1600" dirty="0" smtClean="0"/>
              <a:t>e di gestione.</a:t>
            </a:r>
          </a:p>
          <a:p>
            <a:pPr lvl="0"/>
            <a:r>
              <a:rPr lang="it-IT" sz="1600" dirty="0" smtClean="0"/>
              <a:t>In particolare parleremo dei fondamenti della modellazione 3D </a:t>
            </a:r>
          </a:p>
          <a:p>
            <a:pPr lvl="0"/>
            <a:endParaRPr lang="it-IT" sz="1600" dirty="0"/>
          </a:p>
          <a:p>
            <a:pPr marL="742950" lvl="1" indent="-285750">
              <a:buFont typeface="Arial" pitchFamily="34" charset="0"/>
              <a:buChar char="•"/>
            </a:pPr>
            <a:r>
              <a:rPr lang="it-IT" sz="1600" dirty="0"/>
              <a:t>I solidi base</a:t>
            </a:r>
          </a:p>
          <a:p>
            <a:pPr marL="742950" lvl="1" indent="-285750">
              <a:buFont typeface="Arial" pitchFamily="34" charset="0"/>
              <a:buChar char="•"/>
            </a:pPr>
            <a:r>
              <a:rPr lang="it-IT" sz="1600" dirty="0"/>
              <a:t>Scala e rotazione</a:t>
            </a:r>
          </a:p>
          <a:p>
            <a:pPr marL="742950" lvl="1" indent="-285750">
              <a:buFont typeface="Arial" pitchFamily="34" charset="0"/>
              <a:buChar char="•"/>
            </a:pPr>
            <a:r>
              <a:rPr lang="it-IT" sz="1600" dirty="0"/>
              <a:t>Operazioni con solidi</a:t>
            </a:r>
          </a:p>
          <a:p>
            <a:pPr marL="742950" lvl="1" indent="-285750">
              <a:buFont typeface="Arial" pitchFamily="34" charset="0"/>
              <a:buChar char="•"/>
            </a:pPr>
            <a:r>
              <a:rPr lang="it-IT" sz="1600" dirty="0"/>
              <a:t>Gestione delle versioni</a:t>
            </a:r>
          </a:p>
          <a:p>
            <a:pPr marL="742950" lvl="1" indent="-285750">
              <a:buFont typeface="Arial" pitchFamily="34" charset="0"/>
              <a:buChar char="•"/>
            </a:pPr>
            <a:r>
              <a:rPr lang="it-IT" sz="1600" dirty="0"/>
              <a:t>Importare </a:t>
            </a:r>
            <a:r>
              <a:rPr lang="it-IT" sz="1600" dirty="0" err="1"/>
              <a:t>files</a:t>
            </a:r>
            <a:r>
              <a:rPr lang="it-IT" sz="1600" dirty="0"/>
              <a:t> esterni ed utilizzare solidi della “community”</a:t>
            </a:r>
          </a:p>
          <a:p>
            <a:pPr marL="742950" lvl="1" indent="-285750">
              <a:buFont typeface="Arial" pitchFamily="34" charset="0"/>
              <a:buChar char="•"/>
            </a:pPr>
            <a:r>
              <a:rPr lang="it-IT" sz="1600" dirty="0"/>
              <a:t>Il salvataggio dei </a:t>
            </a:r>
            <a:r>
              <a:rPr lang="it-IT" sz="1600" dirty="0" err="1"/>
              <a:t>files</a:t>
            </a:r>
            <a:endParaRPr lang="it-IT" sz="1600" dirty="0"/>
          </a:p>
          <a:p>
            <a:pPr marL="742950" lvl="1" indent="-285750">
              <a:buFont typeface="Arial" pitchFamily="34" charset="0"/>
              <a:buChar char="•"/>
            </a:pPr>
            <a:r>
              <a:rPr lang="it-IT" sz="1600" dirty="0"/>
              <a:t>Riparazione dei </a:t>
            </a:r>
            <a:r>
              <a:rPr lang="it-IT" sz="1600" dirty="0" err="1"/>
              <a:t>files</a:t>
            </a:r>
            <a:r>
              <a:rPr lang="it-IT" sz="1600" dirty="0"/>
              <a:t> </a:t>
            </a:r>
            <a:r>
              <a:rPr lang="it-IT" sz="1600" dirty="0" err="1"/>
              <a:t>stl</a:t>
            </a:r>
            <a:r>
              <a:rPr lang="it-IT" sz="1600" dirty="0"/>
              <a:t> con </a:t>
            </a:r>
            <a:r>
              <a:rPr lang="it-IT" sz="1600" dirty="0" err="1" smtClean="0"/>
              <a:t>Netfabb</a:t>
            </a:r>
            <a:endParaRPr lang="it-IT" sz="1600" dirty="0"/>
          </a:p>
          <a:p>
            <a:pPr algn="just"/>
            <a:endParaRPr lang="it-IT" sz="1600"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4168" y="1059582"/>
            <a:ext cx="2736304" cy="1710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3968" y="2976795"/>
            <a:ext cx="2923524" cy="1827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90900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229600" cy="432048"/>
          </a:xfrm>
        </p:spPr>
        <p:txBody>
          <a:bodyPr>
            <a:noAutofit/>
          </a:bodyPr>
          <a:lstStyle/>
          <a:p>
            <a:pPr lvl="0" algn="l">
              <a:lnSpc>
                <a:spcPct val="115000"/>
              </a:lnSpc>
            </a:pPr>
            <a:r>
              <a:rPr lang="it-IT" sz="2800" b="1" dirty="0" smtClean="0">
                <a:ea typeface="Calibri"/>
                <a:cs typeface="Times New Roman"/>
              </a:rPr>
              <a:t>La stampa 3D, storia e principi di base</a:t>
            </a:r>
            <a:r>
              <a:rPr lang="it-IT" sz="1600" b="1" dirty="0" smtClean="0">
                <a:ea typeface="Calibri"/>
                <a:cs typeface="Times New Roman"/>
              </a:rPr>
              <a:t> </a:t>
            </a:r>
            <a:r>
              <a:rPr lang="it-IT" sz="2000" b="1" dirty="0" smtClean="0">
                <a:ea typeface="Calibri"/>
                <a:cs typeface="Times New Roman"/>
              </a:rPr>
              <a:t>- Sommario</a:t>
            </a:r>
            <a:endParaRPr lang="it-IT" sz="2000" dirty="0" smtClean="0">
              <a:ea typeface="Calibri"/>
              <a:cs typeface="Times New Roman"/>
            </a:endParaRPr>
          </a:p>
        </p:txBody>
      </p:sp>
      <p:sp>
        <p:nvSpPr>
          <p:cNvPr id="7" name="Content Placeholder 2"/>
          <p:cNvSpPr>
            <a:spLocks noGrp="1"/>
          </p:cNvSpPr>
          <p:nvPr>
            <p:ph idx="1"/>
          </p:nvPr>
        </p:nvSpPr>
        <p:spPr>
          <a:xfrm>
            <a:off x="395536" y="627534"/>
            <a:ext cx="8280920" cy="4248472"/>
          </a:xfrm>
        </p:spPr>
        <p:txBody>
          <a:bodyPr>
            <a:noAutofit/>
          </a:bodyPr>
          <a:lstStyle/>
          <a:p>
            <a:pPr lvl="1">
              <a:lnSpc>
                <a:spcPct val="115000"/>
              </a:lnSpc>
              <a:buFont typeface="Symbol"/>
              <a:buChar char=""/>
            </a:pPr>
            <a:r>
              <a:rPr lang="it-IT" sz="2000" dirty="0" smtClean="0">
                <a:ea typeface="Calibri"/>
                <a:cs typeface="Times New Roman"/>
              </a:rPr>
              <a:t>I tipi di stampanti 3D</a:t>
            </a:r>
          </a:p>
          <a:p>
            <a:pPr lvl="2">
              <a:lnSpc>
                <a:spcPct val="115000"/>
              </a:lnSpc>
              <a:buFont typeface="Symbol"/>
              <a:buChar char=""/>
            </a:pPr>
            <a:r>
              <a:rPr lang="it-IT" sz="1600" dirty="0" smtClean="0">
                <a:ea typeface="Calibri"/>
                <a:cs typeface="Times New Roman"/>
              </a:rPr>
              <a:t>Cenni storici</a:t>
            </a:r>
          </a:p>
          <a:p>
            <a:pPr lvl="2">
              <a:lnSpc>
                <a:spcPct val="115000"/>
              </a:lnSpc>
              <a:buFont typeface="Symbol"/>
              <a:buChar char=""/>
            </a:pPr>
            <a:r>
              <a:rPr lang="it-IT" sz="1600" dirty="0" smtClean="0">
                <a:ea typeface="Calibri"/>
                <a:cs typeface="Times New Roman"/>
              </a:rPr>
              <a:t>Tecniche di stampa</a:t>
            </a:r>
          </a:p>
          <a:p>
            <a:pPr lvl="1">
              <a:lnSpc>
                <a:spcPct val="115000"/>
              </a:lnSpc>
              <a:buFont typeface="Symbol"/>
              <a:buChar char=""/>
            </a:pPr>
            <a:r>
              <a:rPr lang="it-IT" sz="2000" dirty="0" smtClean="0">
                <a:ea typeface="Calibri"/>
                <a:cs typeface="Times New Roman"/>
              </a:rPr>
              <a:t>Le componenti di una stampante 3D</a:t>
            </a:r>
          </a:p>
          <a:p>
            <a:pPr lvl="2">
              <a:lnSpc>
                <a:spcPct val="115000"/>
              </a:lnSpc>
              <a:buFont typeface="Symbol"/>
              <a:buChar char=""/>
            </a:pPr>
            <a:r>
              <a:rPr lang="it-IT" sz="1600" dirty="0" smtClean="0">
                <a:ea typeface="Calibri"/>
                <a:cs typeface="Times New Roman"/>
              </a:rPr>
              <a:t>Caratteristiche</a:t>
            </a:r>
          </a:p>
          <a:p>
            <a:pPr lvl="2">
              <a:lnSpc>
                <a:spcPct val="115000"/>
              </a:lnSpc>
              <a:buFont typeface="Symbol"/>
              <a:buChar char=""/>
            </a:pPr>
            <a:r>
              <a:rPr lang="it-IT" sz="1600" dirty="0" smtClean="0">
                <a:ea typeface="Calibri"/>
                <a:cs typeface="Times New Roman"/>
              </a:rPr>
              <a:t>Materiali</a:t>
            </a:r>
          </a:p>
          <a:p>
            <a:pPr lvl="1">
              <a:lnSpc>
                <a:spcPct val="115000"/>
              </a:lnSpc>
              <a:buFont typeface="Symbol"/>
              <a:buChar char=""/>
            </a:pPr>
            <a:r>
              <a:rPr lang="it-IT" sz="2000" dirty="0" smtClean="0">
                <a:ea typeface="Calibri"/>
                <a:cs typeface="Times New Roman"/>
              </a:rPr>
              <a:t>Principio di funzionamento. </a:t>
            </a:r>
          </a:p>
          <a:p>
            <a:pPr lvl="2">
              <a:lnSpc>
                <a:spcPct val="115000"/>
              </a:lnSpc>
              <a:buFont typeface="Symbol"/>
              <a:buChar char=""/>
            </a:pPr>
            <a:r>
              <a:rPr lang="it-IT" sz="1600" dirty="0" smtClean="0">
                <a:ea typeface="Calibri"/>
                <a:cs typeface="Times New Roman"/>
              </a:rPr>
              <a:t>Cinematica</a:t>
            </a:r>
          </a:p>
          <a:p>
            <a:pPr lvl="2">
              <a:lnSpc>
                <a:spcPct val="115000"/>
              </a:lnSpc>
              <a:buFont typeface="Symbol"/>
              <a:buChar char=""/>
            </a:pPr>
            <a:r>
              <a:rPr lang="it-IT" sz="1600" dirty="0" smtClean="0">
                <a:ea typeface="Calibri"/>
                <a:cs typeface="Times New Roman"/>
              </a:rPr>
              <a:t>Elettronica</a:t>
            </a:r>
          </a:p>
          <a:p>
            <a:pPr lvl="1">
              <a:lnSpc>
                <a:spcPct val="115000"/>
              </a:lnSpc>
              <a:buFont typeface="Symbol"/>
              <a:buChar char=""/>
            </a:pPr>
            <a:r>
              <a:rPr lang="it-IT" sz="2000" dirty="0" smtClean="0">
                <a:ea typeface="Calibri"/>
                <a:cs typeface="Times New Roman"/>
              </a:rPr>
              <a:t>Bibliografia</a:t>
            </a:r>
          </a:p>
          <a:p>
            <a:pPr lvl="0">
              <a:lnSpc>
                <a:spcPct val="115000"/>
              </a:lnSpc>
              <a:buFont typeface="Symbol"/>
              <a:buChar char=""/>
            </a:pPr>
            <a:endParaRPr lang="it-IT" sz="1400" dirty="0" smtClean="0">
              <a:ea typeface="Calibri"/>
              <a:cs typeface="Times New Roman"/>
            </a:endParaRPr>
          </a:p>
        </p:txBody>
      </p:sp>
      <p:sp>
        <p:nvSpPr>
          <p:cNvPr id="8" name="Segnaposto numero diapositiva 7"/>
          <p:cNvSpPr>
            <a:spLocks noGrp="1"/>
          </p:cNvSpPr>
          <p:nvPr>
            <p:ph type="sldNum" sz="quarter" idx="12"/>
          </p:nvPr>
        </p:nvSpPr>
        <p:spPr/>
        <p:txBody>
          <a:bodyPr/>
          <a:lstStyle/>
          <a:p>
            <a:fld id="{437A9957-6C64-44D4-B360-CF457B51FDFA}" type="slidenum">
              <a:rPr lang="en-US" smtClean="0"/>
              <a:pPr/>
              <a:t>2</a:t>
            </a:fld>
            <a:endParaRPr lang="en-US"/>
          </a:p>
        </p:txBody>
      </p:sp>
    </p:spTree>
    <p:extLst>
      <p:ext uri="{BB962C8B-B14F-4D97-AF65-F5344CB8AC3E}">
        <p14:creationId xmlns:p14="http://schemas.microsoft.com/office/powerpoint/2010/main" val="19821137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352928" cy="432048"/>
          </a:xfrm>
        </p:spPr>
        <p:txBody>
          <a:bodyPr>
            <a:noAutofit/>
          </a:bodyPr>
          <a:lstStyle/>
          <a:p>
            <a:pPr algn="l"/>
            <a:r>
              <a:rPr lang="it-IT" sz="2000" b="1" dirty="0"/>
              <a:t>Lo </a:t>
            </a:r>
            <a:r>
              <a:rPr lang="it-IT" sz="2000" b="1" dirty="0" err="1"/>
              <a:t>slicing</a:t>
            </a:r>
            <a:r>
              <a:rPr lang="it-IT" sz="2000" b="1" dirty="0"/>
              <a:t> e la generazione del GCODE con Slic3r e con </a:t>
            </a:r>
            <a:r>
              <a:rPr lang="it-IT" sz="2000" b="1" dirty="0" smtClean="0"/>
              <a:t>CURA</a:t>
            </a:r>
            <a:endParaRPr lang="it-IT" sz="2000" b="1" dirty="0">
              <a:ea typeface="Calibri"/>
              <a:cs typeface="Times New Roman"/>
            </a:endParaRPr>
          </a:p>
        </p:txBody>
      </p:sp>
      <p:sp>
        <p:nvSpPr>
          <p:cNvPr id="8" name="Segnaposto numero diapositiva 7"/>
          <p:cNvSpPr>
            <a:spLocks noGrp="1"/>
          </p:cNvSpPr>
          <p:nvPr>
            <p:ph type="sldNum" sz="quarter" idx="12"/>
          </p:nvPr>
        </p:nvSpPr>
        <p:spPr/>
        <p:txBody>
          <a:bodyPr/>
          <a:lstStyle/>
          <a:p>
            <a:fld id="{437A9957-6C64-44D4-B360-CF457B51FDFA}" type="slidenum">
              <a:rPr lang="en-US" smtClean="0"/>
              <a:pPr/>
              <a:t>20</a:t>
            </a:fld>
            <a:endParaRPr lang="en-US"/>
          </a:p>
        </p:txBody>
      </p:sp>
      <p:sp>
        <p:nvSpPr>
          <p:cNvPr id="9" name="Content Placeholder 2"/>
          <p:cNvSpPr txBox="1">
            <a:spLocks/>
          </p:cNvSpPr>
          <p:nvPr/>
        </p:nvSpPr>
        <p:spPr>
          <a:xfrm>
            <a:off x="179511" y="555526"/>
            <a:ext cx="8856985" cy="4248472"/>
          </a:xfrm>
          <a:prstGeom prst="rect">
            <a:avLst/>
          </a:prstGeom>
        </p:spPr>
        <p:txBody>
          <a:bodyPr vert="horz" lIns="91440" tIns="45720" rIns="91440" bIns="45720" rtlCol="0">
            <a:noAutofit/>
          </a:bodyPr>
          <a:lstStyle/>
          <a:p>
            <a:pPr lvl="0"/>
            <a:endParaRPr lang="it-IT" sz="1000" dirty="0"/>
          </a:p>
          <a:p>
            <a:pPr marL="742950" lvl="1" indent="-285750">
              <a:buFont typeface="Arial" pitchFamily="34" charset="0"/>
              <a:buChar char="•"/>
            </a:pPr>
            <a:r>
              <a:rPr lang="it-IT" sz="1600" dirty="0" smtClean="0"/>
              <a:t>L’interfaccia</a:t>
            </a:r>
            <a:endParaRPr lang="it-IT" sz="1600" dirty="0"/>
          </a:p>
          <a:p>
            <a:pPr marL="742950" lvl="1" indent="-285750">
              <a:buFont typeface="Arial" pitchFamily="34" charset="0"/>
              <a:buChar char="•"/>
            </a:pPr>
            <a:r>
              <a:rPr lang="it-IT" sz="1600" dirty="0"/>
              <a:t>I principali </a:t>
            </a:r>
            <a:r>
              <a:rPr lang="it-IT" sz="1600" dirty="0" smtClean="0"/>
              <a:t>parametri</a:t>
            </a:r>
            <a:endParaRPr lang="it-IT" sz="1600" dirty="0"/>
          </a:p>
          <a:p>
            <a:pPr marL="742950" lvl="1" indent="-285750">
              <a:buFont typeface="Arial" pitchFamily="34" charset="0"/>
              <a:buChar char="•"/>
            </a:pPr>
            <a:r>
              <a:rPr lang="it-IT" sz="1600" dirty="0"/>
              <a:t>Creazione del GCODE</a:t>
            </a:r>
          </a:p>
          <a:p>
            <a:pPr algn="just"/>
            <a:endParaRPr lang="it-IT" sz="1600" dirty="0"/>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635646"/>
            <a:ext cx="3129620" cy="2664295"/>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1880" y="2499741"/>
            <a:ext cx="4731862" cy="2448272"/>
          </a:xfrm>
          <a:prstGeom prst="rect">
            <a:avLst/>
          </a:prstGeom>
        </p:spPr>
      </p:pic>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52120" y="676154"/>
            <a:ext cx="2967608" cy="2526372"/>
          </a:xfrm>
          <a:prstGeom prst="rect">
            <a:avLst/>
          </a:prstGeom>
        </p:spPr>
      </p:pic>
    </p:spTree>
    <p:extLst>
      <p:ext uri="{BB962C8B-B14F-4D97-AF65-F5344CB8AC3E}">
        <p14:creationId xmlns:p14="http://schemas.microsoft.com/office/powerpoint/2010/main" val="22205347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352928" cy="432048"/>
          </a:xfrm>
        </p:spPr>
        <p:txBody>
          <a:bodyPr>
            <a:noAutofit/>
          </a:bodyPr>
          <a:lstStyle/>
          <a:p>
            <a:pPr lvl="0" algn="l"/>
            <a:r>
              <a:rPr lang="it-IT" sz="2000" b="1" dirty="0" smtClean="0"/>
              <a:t>Tools </a:t>
            </a:r>
            <a:r>
              <a:rPr lang="it-IT" sz="2000" b="1" dirty="0"/>
              <a:t>di gestione per la stampa 3D </a:t>
            </a:r>
            <a:endParaRPr lang="it-IT" sz="2000" dirty="0"/>
          </a:p>
        </p:txBody>
      </p:sp>
      <p:sp>
        <p:nvSpPr>
          <p:cNvPr id="8" name="Segnaposto numero diapositiva 7"/>
          <p:cNvSpPr>
            <a:spLocks noGrp="1"/>
          </p:cNvSpPr>
          <p:nvPr>
            <p:ph type="sldNum" sz="quarter" idx="12"/>
          </p:nvPr>
        </p:nvSpPr>
        <p:spPr/>
        <p:txBody>
          <a:bodyPr/>
          <a:lstStyle/>
          <a:p>
            <a:fld id="{437A9957-6C64-44D4-B360-CF457B51FDFA}" type="slidenum">
              <a:rPr lang="en-US" smtClean="0"/>
              <a:pPr/>
              <a:t>21</a:t>
            </a:fld>
            <a:endParaRPr lang="en-US"/>
          </a:p>
        </p:txBody>
      </p:sp>
      <p:sp>
        <p:nvSpPr>
          <p:cNvPr id="9" name="Content Placeholder 2"/>
          <p:cNvSpPr txBox="1">
            <a:spLocks/>
          </p:cNvSpPr>
          <p:nvPr/>
        </p:nvSpPr>
        <p:spPr>
          <a:xfrm>
            <a:off x="179511" y="699542"/>
            <a:ext cx="8856985" cy="4104456"/>
          </a:xfrm>
          <a:prstGeom prst="rect">
            <a:avLst/>
          </a:prstGeom>
        </p:spPr>
        <p:txBody>
          <a:bodyPr vert="horz" lIns="91440" tIns="45720" rIns="91440" bIns="45720" rtlCol="0">
            <a:noAutofit/>
          </a:bodyPr>
          <a:lstStyle/>
          <a:p>
            <a:pPr marL="285750" lvl="0" indent="-285750">
              <a:buFont typeface="Arial" pitchFamily="34" charset="0"/>
              <a:buChar char="•"/>
            </a:pPr>
            <a:r>
              <a:rPr lang="it-IT" sz="1600" dirty="0" smtClean="0"/>
              <a:t>Utilizzo </a:t>
            </a:r>
            <a:r>
              <a:rPr lang="it-IT" sz="1600" dirty="0"/>
              <a:t>di </a:t>
            </a:r>
            <a:r>
              <a:rPr lang="it-IT" sz="1600" dirty="0" err="1"/>
              <a:t>Repetier</a:t>
            </a:r>
            <a:r>
              <a:rPr lang="it-IT" sz="1600" dirty="0"/>
              <a:t> Host</a:t>
            </a:r>
          </a:p>
          <a:p>
            <a:pPr marL="285750" lvl="0" indent="-285750">
              <a:buFont typeface="Arial" pitchFamily="34" charset="0"/>
              <a:buChar char="•"/>
            </a:pPr>
            <a:r>
              <a:rPr lang="it-IT" sz="1600" dirty="0"/>
              <a:t>Stampare con </a:t>
            </a:r>
            <a:r>
              <a:rPr lang="it-IT" sz="1600" dirty="0" err="1"/>
              <a:t>Pronterface</a:t>
            </a:r>
            <a:r>
              <a:rPr lang="it-IT" sz="1600" dirty="0"/>
              <a:t>/</a:t>
            </a:r>
            <a:r>
              <a:rPr lang="it-IT" sz="1600" dirty="0" err="1"/>
              <a:t>Printrun</a:t>
            </a:r>
            <a:endParaRPr lang="it-IT" sz="1600" dirty="0"/>
          </a:p>
          <a:p>
            <a:pPr algn="just"/>
            <a:endParaRPr lang="it-IT" sz="1600" dirty="0"/>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2283718"/>
            <a:ext cx="5024570" cy="2592667"/>
          </a:xfrm>
          <a:prstGeom prst="rect">
            <a:avLst/>
          </a:prstGeom>
        </p:spPr>
      </p:pic>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1193" y="555526"/>
            <a:ext cx="4459850" cy="2376264"/>
          </a:xfrm>
          <a:prstGeom prst="rect">
            <a:avLst/>
          </a:prstGeom>
        </p:spPr>
      </p:pic>
    </p:spTree>
    <p:extLst>
      <p:ext uri="{BB962C8B-B14F-4D97-AF65-F5344CB8AC3E}">
        <p14:creationId xmlns:p14="http://schemas.microsoft.com/office/powerpoint/2010/main" val="14728293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352928" cy="432048"/>
          </a:xfrm>
        </p:spPr>
        <p:txBody>
          <a:bodyPr>
            <a:noAutofit/>
          </a:bodyPr>
          <a:lstStyle/>
          <a:p>
            <a:pPr algn="l"/>
            <a:r>
              <a:rPr lang="it-IT" sz="2000" b="1" dirty="0" smtClean="0"/>
              <a:t>Sessioni pratiche di stampa 3D</a:t>
            </a:r>
            <a:endParaRPr lang="it-IT" sz="2000" b="1" dirty="0">
              <a:ea typeface="Calibri"/>
              <a:cs typeface="Times New Roman"/>
            </a:endParaRPr>
          </a:p>
        </p:txBody>
      </p:sp>
      <p:sp>
        <p:nvSpPr>
          <p:cNvPr id="8" name="Segnaposto numero diapositiva 7"/>
          <p:cNvSpPr>
            <a:spLocks noGrp="1"/>
          </p:cNvSpPr>
          <p:nvPr>
            <p:ph type="sldNum" sz="quarter" idx="12"/>
          </p:nvPr>
        </p:nvSpPr>
        <p:spPr/>
        <p:txBody>
          <a:bodyPr/>
          <a:lstStyle/>
          <a:p>
            <a:fld id="{437A9957-6C64-44D4-B360-CF457B51FDFA}" type="slidenum">
              <a:rPr lang="en-US" smtClean="0"/>
              <a:pPr/>
              <a:t>22</a:t>
            </a:fld>
            <a:endParaRPr lang="en-US"/>
          </a:p>
        </p:txBody>
      </p:sp>
      <p:sp>
        <p:nvSpPr>
          <p:cNvPr id="9" name="Content Placeholder 2"/>
          <p:cNvSpPr txBox="1">
            <a:spLocks/>
          </p:cNvSpPr>
          <p:nvPr/>
        </p:nvSpPr>
        <p:spPr>
          <a:xfrm>
            <a:off x="179511" y="627534"/>
            <a:ext cx="8856985" cy="4176464"/>
          </a:xfrm>
          <a:prstGeom prst="rect">
            <a:avLst/>
          </a:prstGeom>
        </p:spPr>
        <p:txBody>
          <a:bodyPr vert="horz" lIns="91440" tIns="45720" rIns="91440" bIns="45720" rtlCol="0">
            <a:noAutofit/>
          </a:bodyPr>
          <a:lstStyle/>
          <a:p>
            <a:pPr lvl="0"/>
            <a:r>
              <a:rPr lang="it-IT" sz="1600" b="1" dirty="0"/>
              <a:t>La prima stampa 3D Gestione del pannello di controllo grafico con “Marlin</a:t>
            </a:r>
            <a:r>
              <a:rPr lang="it-IT" sz="1600" b="1" dirty="0" smtClean="0"/>
              <a:t>”</a:t>
            </a:r>
          </a:p>
          <a:p>
            <a:pPr lvl="0"/>
            <a:endParaRPr lang="it-IT" sz="1600" dirty="0"/>
          </a:p>
          <a:p>
            <a:pPr marL="742950" lvl="1" indent="-285750">
              <a:buFont typeface="Arial" pitchFamily="34" charset="0"/>
              <a:buChar char="•"/>
            </a:pPr>
            <a:r>
              <a:rPr lang="it-IT" sz="1600" dirty="0"/>
              <a:t>Pannello di controllo grafico gestito dal firmware “Marlin”</a:t>
            </a:r>
          </a:p>
          <a:p>
            <a:pPr marL="742950" lvl="1" indent="-285750">
              <a:buFont typeface="Arial" pitchFamily="34" charset="0"/>
              <a:buChar char="•"/>
            </a:pPr>
            <a:r>
              <a:rPr lang="it-IT" sz="1600" dirty="0"/>
              <a:t>Esempi di taratura e di stampa</a:t>
            </a:r>
          </a:p>
          <a:p>
            <a:r>
              <a:rPr lang="it-IT" sz="1600" dirty="0"/>
              <a:t> </a:t>
            </a:r>
          </a:p>
          <a:p>
            <a:pPr lvl="0"/>
            <a:r>
              <a:rPr lang="it-IT" sz="1600" b="1" dirty="0"/>
              <a:t>Pratica di stampa 3D parte </a:t>
            </a:r>
            <a:r>
              <a:rPr lang="it-IT" sz="1600" b="1" dirty="0" smtClean="0"/>
              <a:t>1</a:t>
            </a:r>
          </a:p>
          <a:p>
            <a:pPr lvl="0"/>
            <a:endParaRPr lang="it-IT" sz="1600" dirty="0"/>
          </a:p>
          <a:p>
            <a:pPr marL="742950" lvl="1" indent="-285750">
              <a:buFont typeface="Arial" pitchFamily="34" charset="0"/>
              <a:buChar char="•"/>
            </a:pPr>
            <a:r>
              <a:rPr lang="it-IT" sz="1600" dirty="0"/>
              <a:t>Creazione di un solido con </a:t>
            </a:r>
            <a:r>
              <a:rPr lang="it-IT" sz="1600" dirty="0" err="1"/>
              <a:t>Tinkercad</a:t>
            </a:r>
            <a:r>
              <a:rPr lang="it-IT" sz="1600" dirty="0"/>
              <a:t> generazione del file </a:t>
            </a:r>
            <a:r>
              <a:rPr lang="it-IT" sz="1600" dirty="0" err="1"/>
              <a:t>stl</a:t>
            </a:r>
            <a:r>
              <a:rPr lang="it-IT" sz="1600" dirty="0"/>
              <a:t> e stampa </a:t>
            </a:r>
          </a:p>
          <a:p>
            <a:pPr marL="742950" lvl="1" indent="-285750">
              <a:buFont typeface="Arial" pitchFamily="34" charset="0"/>
              <a:buChar char="•"/>
            </a:pPr>
            <a:r>
              <a:rPr lang="it-IT" sz="1600" dirty="0"/>
              <a:t>Capire e modificare i parametri di stampa “al volo”</a:t>
            </a:r>
          </a:p>
          <a:p>
            <a:r>
              <a:rPr lang="it-IT" sz="1600" b="1" dirty="0"/>
              <a:t> </a:t>
            </a:r>
            <a:endParaRPr lang="it-IT" sz="1600" dirty="0"/>
          </a:p>
          <a:p>
            <a:pPr lvl="0"/>
            <a:r>
              <a:rPr lang="it-IT" sz="1600" b="1" dirty="0"/>
              <a:t>Pratica di stampa 3D parte </a:t>
            </a:r>
            <a:r>
              <a:rPr lang="it-IT" sz="1600" b="1" dirty="0" smtClean="0"/>
              <a:t>2</a:t>
            </a:r>
          </a:p>
          <a:p>
            <a:pPr lvl="0"/>
            <a:endParaRPr lang="it-IT" sz="1600" dirty="0"/>
          </a:p>
          <a:p>
            <a:pPr marL="742950" lvl="1" indent="-285750">
              <a:buFont typeface="Arial" pitchFamily="34" charset="0"/>
              <a:buChar char="•"/>
            </a:pPr>
            <a:r>
              <a:rPr lang="it-IT" sz="1600" dirty="0"/>
              <a:t>Stampa di un solido fatto dalla classe</a:t>
            </a:r>
          </a:p>
          <a:p>
            <a:pPr algn="just"/>
            <a:endParaRPr lang="it-IT" sz="1600" dirty="0" smtClean="0"/>
          </a:p>
          <a:p>
            <a:pPr algn="just"/>
            <a:endParaRPr lang="it-IT" sz="1600" dirty="0"/>
          </a:p>
        </p:txBody>
      </p:sp>
    </p:spTree>
    <p:extLst>
      <p:ext uri="{BB962C8B-B14F-4D97-AF65-F5344CB8AC3E}">
        <p14:creationId xmlns:p14="http://schemas.microsoft.com/office/powerpoint/2010/main" val="12026437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352928" cy="432048"/>
          </a:xfrm>
        </p:spPr>
        <p:txBody>
          <a:bodyPr>
            <a:noAutofit/>
          </a:bodyPr>
          <a:lstStyle/>
          <a:p>
            <a:pPr algn="l"/>
            <a:r>
              <a:rPr lang="it-IT" sz="2000" b="1" dirty="0" smtClean="0"/>
              <a:t>Software da installare</a:t>
            </a:r>
            <a:endParaRPr lang="it-IT" sz="2000" b="1" dirty="0">
              <a:ea typeface="Calibri"/>
              <a:cs typeface="Times New Roman"/>
            </a:endParaRPr>
          </a:p>
        </p:txBody>
      </p:sp>
      <p:sp>
        <p:nvSpPr>
          <p:cNvPr id="8" name="Segnaposto numero diapositiva 7"/>
          <p:cNvSpPr>
            <a:spLocks noGrp="1"/>
          </p:cNvSpPr>
          <p:nvPr>
            <p:ph type="sldNum" sz="quarter" idx="12"/>
          </p:nvPr>
        </p:nvSpPr>
        <p:spPr/>
        <p:txBody>
          <a:bodyPr/>
          <a:lstStyle/>
          <a:p>
            <a:fld id="{437A9957-6C64-44D4-B360-CF457B51FDFA}" type="slidenum">
              <a:rPr lang="en-US" smtClean="0"/>
              <a:pPr/>
              <a:t>23</a:t>
            </a:fld>
            <a:endParaRPr lang="en-US"/>
          </a:p>
        </p:txBody>
      </p:sp>
      <p:sp>
        <p:nvSpPr>
          <p:cNvPr id="9" name="Content Placeholder 2"/>
          <p:cNvSpPr txBox="1">
            <a:spLocks/>
          </p:cNvSpPr>
          <p:nvPr/>
        </p:nvSpPr>
        <p:spPr>
          <a:xfrm>
            <a:off x="179511" y="627534"/>
            <a:ext cx="8856985" cy="4176464"/>
          </a:xfrm>
          <a:prstGeom prst="rect">
            <a:avLst/>
          </a:prstGeom>
        </p:spPr>
        <p:txBody>
          <a:bodyPr vert="horz" lIns="91440" tIns="45720" rIns="91440" bIns="45720" rtlCol="0">
            <a:noAutofit/>
          </a:bodyPr>
          <a:lstStyle/>
          <a:p>
            <a:r>
              <a:rPr lang="it-IT" sz="1600" dirty="0" smtClean="0"/>
              <a:t>Dalle prossime lezioni, per </a:t>
            </a:r>
            <a:r>
              <a:rPr lang="it-IT" sz="1600" dirty="0"/>
              <a:t>una </a:t>
            </a:r>
            <a:r>
              <a:rPr lang="it-IT" sz="1600" dirty="0" smtClean="0"/>
              <a:t>migliore e più veloce </a:t>
            </a:r>
            <a:r>
              <a:rPr lang="it-IT" sz="1600" dirty="0"/>
              <a:t>fruizione del corso, gli studenti </a:t>
            </a:r>
            <a:r>
              <a:rPr lang="it-IT" sz="1600" dirty="0" smtClean="0"/>
              <a:t>dovranno essere </a:t>
            </a:r>
            <a:r>
              <a:rPr lang="it-IT" sz="1600" dirty="0"/>
              <a:t>muniti di personal computer portatile con i seguenti software </a:t>
            </a:r>
            <a:r>
              <a:rPr lang="it-IT" sz="1600" dirty="0" smtClean="0"/>
              <a:t>gratuiti già </a:t>
            </a:r>
            <a:r>
              <a:rPr lang="it-IT" sz="1600" dirty="0"/>
              <a:t>preinstallati e funzionanti</a:t>
            </a:r>
            <a:r>
              <a:rPr lang="it-IT" sz="1600" dirty="0" smtClean="0"/>
              <a:t>:</a:t>
            </a:r>
          </a:p>
          <a:p>
            <a:endParaRPr lang="it-IT" sz="1600" dirty="0"/>
          </a:p>
          <a:p>
            <a:pPr marL="285750" lvl="0" indent="-285750">
              <a:lnSpc>
                <a:spcPct val="150000"/>
              </a:lnSpc>
              <a:buFont typeface="Arial" panose="020B0604020202020204" pitchFamily="34" charset="0"/>
              <a:buChar char="•"/>
            </a:pPr>
            <a:r>
              <a:rPr lang="it-IT" sz="1600" dirty="0"/>
              <a:t>Slic3r </a:t>
            </a:r>
            <a:r>
              <a:rPr lang="it-IT" sz="1600" u="sng" dirty="0">
                <a:hlinkClick r:id="rId2"/>
              </a:rPr>
              <a:t>http://slic3r.org/download</a:t>
            </a:r>
            <a:endParaRPr lang="it-IT" sz="1600" dirty="0"/>
          </a:p>
          <a:p>
            <a:pPr marL="285750" lvl="0" indent="-285750">
              <a:lnSpc>
                <a:spcPct val="150000"/>
              </a:lnSpc>
              <a:buFont typeface="Arial" panose="020B0604020202020204" pitchFamily="34" charset="0"/>
              <a:buChar char="•"/>
            </a:pPr>
            <a:r>
              <a:rPr lang="it-IT" sz="1600" dirty="0"/>
              <a:t>Cura </a:t>
            </a:r>
            <a:r>
              <a:rPr lang="it-IT" sz="1600" u="sng" dirty="0">
                <a:hlinkClick r:id="rId3"/>
              </a:rPr>
              <a:t>http://software.ultimaker.com/</a:t>
            </a:r>
            <a:endParaRPr lang="it-IT" sz="1600" dirty="0"/>
          </a:p>
          <a:p>
            <a:pPr marL="285750" lvl="0" indent="-285750">
              <a:lnSpc>
                <a:spcPct val="150000"/>
              </a:lnSpc>
              <a:buFont typeface="Arial" panose="020B0604020202020204" pitchFamily="34" charset="0"/>
              <a:buChar char="•"/>
            </a:pPr>
            <a:r>
              <a:rPr lang="en-US" sz="1600" dirty="0" err="1"/>
              <a:t>Repetier</a:t>
            </a:r>
            <a:r>
              <a:rPr lang="en-US" sz="1600" dirty="0"/>
              <a:t> Host </a:t>
            </a:r>
            <a:r>
              <a:rPr lang="en-US" sz="1600" u="sng" dirty="0">
                <a:hlinkClick r:id="rId4"/>
              </a:rPr>
              <a:t>http://www.repetier.com/download/</a:t>
            </a:r>
            <a:endParaRPr lang="it-IT" sz="1600" dirty="0"/>
          </a:p>
          <a:p>
            <a:pPr marL="285750" lvl="0" indent="-285750">
              <a:lnSpc>
                <a:spcPct val="150000"/>
              </a:lnSpc>
              <a:buFont typeface="Arial" panose="020B0604020202020204" pitchFamily="34" charset="0"/>
              <a:buChar char="•"/>
            </a:pPr>
            <a:r>
              <a:rPr lang="en-US" sz="1600" dirty="0" err="1"/>
              <a:t>Printrun</a:t>
            </a:r>
            <a:r>
              <a:rPr lang="en-US" sz="1600" dirty="0"/>
              <a:t> </a:t>
            </a:r>
            <a:r>
              <a:rPr lang="en-US" sz="1600" u="sng" dirty="0">
                <a:hlinkClick r:id="rId5"/>
              </a:rPr>
              <a:t>https://github.com/kliment/Printrun</a:t>
            </a:r>
            <a:endParaRPr lang="it-IT" sz="1600" dirty="0"/>
          </a:p>
          <a:p>
            <a:pPr marL="285750" lvl="0" indent="-285750">
              <a:lnSpc>
                <a:spcPct val="150000"/>
              </a:lnSpc>
              <a:buFont typeface="Arial" panose="020B0604020202020204" pitchFamily="34" charset="0"/>
              <a:buChar char="•"/>
            </a:pPr>
            <a:r>
              <a:rPr lang="it-IT" sz="1600" dirty="0"/>
              <a:t>Versione base di </a:t>
            </a:r>
            <a:r>
              <a:rPr lang="it-IT" sz="1600" dirty="0" err="1"/>
              <a:t>netfabb</a:t>
            </a:r>
            <a:r>
              <a:rPr lang="it-IT" sz="1600" dirty="0"/>
              <a:t> </a:t>
            </a:r>
            <a:r>
              <a:rPr lang="it-IT" sz="1600" u="sng" dirty="0">
                <a:hlinkClick r:id="rId6"/>
              </a:rPr>
              <a:t>http://</a:t>
            </a:r>
            <a:r>
              <a:rPr lang="it-IT" sz="1600" u="sng" dirty="0" smtClean="0">
                <a:hlinkClick r:id="rId6"/>
              </a:rPr>
              <a:t>www.netfabb.com/downloadcenter.php?basic=1</a:t>
            </a:r>
            <a:endParaRPr lang="it-IT" sz="1600" u="sng" dirty="0" smtClean="0"/>
          </a:p>
          <a:p>
            <a:pPr marL="285750" lvl="0" indent="-285750">
              <a:lnSpc>
                <a:spcPct val="150000"/>
              </a:lnSpc>
              <a:buFont typeface="Arial" panose="020B0604020202020204" pitchFamily="34" charset="0"/>
              <a:buChar char="•"/>
            </a:pPr>
            <a:endParaRPr lang="it-IT" sz="1600" dirty="0"/>
          </a:p>
          <a:p>
            <a:r>
              <a:rPr lang="it-IT" sz="1600" dirty="0"/>
              <a:t>E’ inoltre consigliabile la creazione di un account personale di accesso al sito </a:t>
            </a:r>
            <a:r>
              <a:rPr lang="it-IT" sz="1600" u="sng" dirty="0">
                <a:hlinkClick r:id="rId7"/>
              </a:rPr>
              <a:t>https://tinkercad.com/</a:t>
            </a:r>
            <a:r>
              <a:rPr lang="it-IT" sz="1600" dirty="0"/>
              <a:t> </a:t>
            </a:r>
          </a:p>
          <a:p>
            <a:pPr algn="just"/>
            <a:endParaRPr lang="it-IT" sz="1600" dirty="0" smtClean="0"/>
          </a:p>
          <a:p>
            <a:pPr algn="just"/>
            <a:endParaRPr lang="it-IT" sz="1600" dirty="0">
              <a:solidFill>
                <a:schemeClr val="tx2">
                  <a:lumMod val="75000"/>
                </a:schemeClr>
              </a:solidFill>
            </a:endParaRPr>
          </a:p>
          <a:p>
            <a:pPr algn="ctr"/>
            <a:r>
              <a:rPr lang="it-IT" sz="2800" b="1" dirty="0" smtClean="0">
                <a:solidFill>
                  <a:schemeClr val="tx2">
                    <a:lumMod val="75000"/>
                  </a:schemeClr>
                </a:solidFill>
              </a:rPr>
              <a:t>Vi aspetto tutti numerosi alla prossima lezione!</a:t>
            </a:r>
          </a:p>
        </p:txBody>
      </p:sp>
    </p:spTree>
    <p:extLst>
      <p:ext uri="{BB962C8B-B14F-4D97-AF65-F5344CB8AC3E}">
        <p14:creationId xmlns:p14="http://schemas.microsoft.com/office/powerpoint/2010/main" val="3675694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352928" cy="432048"/>
          </a:xfrm>
        </p:spPr>
        <p:txBody>
          <a:bodyPr>
            <a:noAutofit/>
          </a:bodyPr>
          <a:lstStyle/>
          <a:p>
            <a:pPr algn="l"/>
            <a:r>
              <a:rPr lang="it-IT" sz="2000" b="1" dirty="0" smtClean="0"/>
              <a:t>Q&amp;A</a:t>
            </a:r>
            <a:endParaRPr lang="it-IT" sz="2000" b="1" dirty="0">
              <a:ea typeface="Calibri"/>
              <a:cs typeface="Times New Roman"/>
            </a:endParaRPr>
          </a:p>
        </p:txBody>
      </p:sp>
      <p:sp>
        <p:nvSpPr>
          <p:cNvPr id="8" name="Segnaposto numero diapositiva 7"/>
          <p:cNvSpPr>
            <a:spLocks noGrp="1"/>
          </p:cNvSpPr>
          <p:nvPr>
            <p:ph type="sldNum" sz="quarter" idx="12"/>
          </p:nvPr>
        </p:nvSpPr>
        <p:spPr/>
        <p:txBody>
          <a:bodyPr/>
          <a:lstStyle/>
          <a:p>
            <a:fld id="{437A9957-6C64-44D4-B360-CF457B51FDFA}" type="slidenum">
              <a:rPr lang="en-US" smtClean="0"/>
              <a:pPr/>
              <a:t>24</a:t>
            </a:fld>
            <a:endParaRPr lang="en-US"/>
          </a:p>
        </p:txBody>
      </p:sp>
      <p:sp>
        <p:nvSpPr>
          <p:cNvPr id="9" name="Content Placeholder 2"/>
          <p:cNvSpPr txBox="1">
            <a:spLocks/>
          </p:cNvSpPr>
          <p:nvPr/>
        </p:nvSpPr>
        <p:spPr>
          <a:xfrm>
            <a:off x="179511" y="627534"/>
            <a:ext cx="8856985" cy="4176464"/>
          </a:xfrm>
          <a:prstGeom prst="rect">
            <a:avLst/>
          </a:prstGeom>
        </p:spPr>
        <p:txBody>
          <a:bodyPr vert="horz" lIns="91440" tIns="45720" rIns="91440" bIns="45720" rtlCol="0">
            <a:noAutofit/>
          </a:bodyPr>
          <a:lstStyle/>
          <a:p>
            <a:endParaRPr lang="it-IT" sz="1600" dirty="0" smtClean="0"/>
          </a:p>
          <a:p>
            <a:endParaRPr lang="it-IT" sz="1600" dirty="0"/>
          </a:p>
          <a:p>
            <a:endParaRPr lang="it-IT" sz="1600" dirty="0" smtClean="0"/>
          </a:p>
          <a:p>
            <a:endParaRPr lang="it-IT" sz="1600" dirty="0"/>
          </a:p>
          <a:p>
            <a:endParaRPr lang="it-IT" sz="1600" dirty="0" smtClean="0"/>
          </a:p>
          <a:p>
            <a:endParaRPr lang="it-IT" sz="1600" dirty="0"/>
          </a:p>
          <a:p>
            <a:endParaRPr lang="it-IT" sz="1600" dirty="0" smtClean="0"/>
          </a:p>
          <a:p>
            <a:pPr algn="ctr"/>
            <a:r>
              <a:rPr lang="it-IT" sz="4400" b="1" dirty="0" smtClean="0"/>
              <a:t>Domande?</a:t>
            </a:r>
            <a:endParaRPr lang="it-IT" sz="4400" b="1" dirty="0" smtClean="0">
              <a:solidFill>
                <a:schemeClr val="tx2">
                  <a:lumMod val="75000"/>
                </a:schemeClr>
              </a:solidFill>
            </a:endParaRPr>
          </a:p>
        </p:txBody>
      </p:sp>
    </p:spTree>
    <p:extLst>
      <p:ext uri="{BB962C8B-B14F-4D97-AF65-F5344CB8AC3E}">
        <p14:creationId xmlns:p14="http://schemas.microsoft.com/office/powerpoint/2010/main" val="29567808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79512" y="123478"/>
            <a:ext cx="8229600" cy="432048"/>
          </a:xfrm>
        </p:spPr>
        <p:txBody>
          <a:bodyPr>
            <a:noAutofit/>
          </a:bodyPr>
          <a:lstStyle/>
          <a:p>
            <a:pPr lvl="0" algn="l">
              <a:lnSpc>
                <a:spcPct val="115000"/>
              </a:lnSpc>
            </a:pPr>
            <a:r>
              <a:rPr lang="it-IT" sz="2800" b="1" dirty="0" smtClean="0">
                <a:ea typeface="Calibri"/>
                <a:cs typeface="Times New Roman"/>
              </a:rPr>
              <a:t>La stampa 3D, storia e principi di base</a:t>
            </a:r>
            <a:r>
              <a:rPr lang="it-IT" sz="1600" b="1" dirty="0" smtClean="0">
                <a:ea typeface="Calibri"/>
                <a:cs typeface="Times New Roman"/>
              </a:rPr>
              <a:t> – Cenni bibliografici</a:t>
            </a:r>
            <a:endParaRPr lang="it-IT" sz="1600" dirty="0" smtClean="0">
              <a:ea typeface="Calibri"/>
              <a:cs typeface="Times New Roman"/>
            </a:endParaRPr>
          </a:p>
        </p:txBody>
      </p:sp>
      <p:sp>
        <p:nvSpPr>
          <p:cNvPr id="7" name="Content Placeholder 2"/>
          <p:cNvSpPr>
            <a:spLocks noGrp="1"/>
          </p:cNvSpPr>
          <p:nvPr>
            <p:ph idx="1"/>
          </p:nvPr>
        </p:nvSpPr>
        <p:spPr>
          <a:xfrm>
            <a:off x="467544" y="699542"/>
            <a:ext cx="8280920" cy="4032448"/>
          </a:xfrm>
        </p:spPr>
        <p:txBody>
          <a:bodyPr>
            <a:noAutofit/>
          </a:bodyPr>
          <a:lstStyle/>
          <a:p>
            <a:pPr>
              <a:buFont typeface="+mj-lt"/>
              <a:buAutoNum type="arabicPeriod"/>
            </a:pPr>
            <a:r>
              <a:rPr lang="it-IT" sz="1200" dirty="0" smtClean="0">
                <a:ea typeface="Calibri"/>
                <a:cs typeface="Times New Roman"/>
                <a:hlinkClick r:id="rId2"/>
              </a:rPr>
              <a:t>http://it.wikipedia.org/wiki/Chuck_Hull </a:t>
            </a:r>
            <a:endParaRPr lang="it-IT" sz="1200" dirty="0" smtClean="0">
              <a:ea typeface="Calibri"/>
              <a:cs typeface="Times New Roman"/>
            </a:endParaRPr>
          </a:p>
          <a:p>
            <a:pPr>
              <a:buFont typeface="+mj-lt"/>
              <a:buAutoNum type="arabicPeriod"/>
            </a:pPr>
            <a:r>
              <a:rPr lang="it-IT" sz="1200" dirty="0" smtClean="0">
                <a:ea typeface="Calibri"/>
                <a:cs typeface="Times New Roman"/>
                <a:hlinkClick r:id="rId3"/>
              </a:rPr>
              <a:t>http://it.wikipedia.org/wiki/Progetto_RepRap</a:t>
            </a:r>
            <a:endParaRPr lang="it-IT" sz="1200" dirty="0" smtClean="0">
              <a:ea typeface="Calibri"/>
              <a:cs typeface="Times New Roman"/>
            </a:endParaRPr>
          </a:p>
          <a:p>
            <a:pPr>
              <a:buFont typeface="+mj-lt"/>
              <a:buAutoNum type="arabicPeriod"/>
            </a:pPr>
            <a:r>
              <a:rPr lang="it-IT" sz="1200" dirty="0" smtClean="0">
                <a:ea typeface="Calibri"/>
                <a:cs typeface="Times New Roman"/>
                <a:hlinkClick r:id="rId4"/>
              </a:rPr>
              <a:t>http://reprap.org/wiki/RepRap_Family_Tree</a:t>
            </a:r>
            <a:endParaRPr lang="it-IT" sz="1200" dirty="0" smtClean="0">
              <a:ea typeface="Calibri"/>
              <a:cs typeface="Times New Roman"/>
            </a:endParaRPr>
          </a:p>
          <a:p>
            <a:pPr>
              <a:buFont typeface="+mj-lt"/>
              <a:buAutoNum type="arabicPeriod"/>
            </a:pPr>
            <a:r>
              <a:rPr lang="it-IT" sz="1200" dirty="0" smtClean="0">
                <a:ea typeface="Calibri"/>
                <a:cs typeface="Times New Roman"/>
                <a:hlinkClick r:id="rId5"/>
              </a:rPr>
              <a:t>http://it.wikipedia.org/wiki/Modellazione_a_deposizione_fusa</a:t>
            </a:r>
            <a:endParaRPr lang="it-IT" sz="1200" dirty="0" smtClean="0">
              <a:ea typeface="Calibri"/>
              <a:cs typeface="Times New Roman"/>
            </a:endParaRPr>
          </a:p>
          <a:p>
            <a:pPr>
              <a:buFont typeface="+mj-lt"/>
              <a:buAutoNum type="arabicPeriod"/>
            </a:pPr>
            <a:r>
              <a:rPr lang="it-IT" sz="1200" dirty="0" smtClean="0">
                <a:ea typeface="Calibri"/>
                <a:cs typeface="Times New Roman"/>
                <a:hlinkClick r:id="rId6"/>
              </a:rPr>
              <a:t>http://www.uni.edu/</a:t>
            </a:r>
            <a:r>
              <a:rPr lang="it-IT" sz="1200" dirty="0" err="1" smtClean="0">
                <a:ea typeface="Calibri"/>
                <a:cs typeface="Times New Roman"/>
                <a:hlinkClick r:id="rId6"/>
              </a:rPr>
              <a:t>~rao</a:t>
            </a:r>
            <a:r>
              <a:rPr lang="it-IT" sz="1200" dirty="0" smtClean="0">
                <a:ea typeface="Calibri"/>
                <a:cs typeface="Times New Roman"/>
                <a:hlinkClick r:id="rId6"/>
              </a:rPr>
              <a:t>/</a:t>
            </a:r>
            <a:r>
              <a:rPr lang="it-IT" sz="1200" dirty="0" err="1" smtClean="0">
                <a:ea typeface="Calibri"/>
                <a:cs typeface="Times New Roman"/>
                <a:hlinkClick r:id="rId6"/>
              </a:rPr>
              <a:t>rt</a:t>
            </a:r>
            <a:r>
              <a:rPr lang="it-IT" sz="1200" dirty="0" smtClean="0">
                <a:ea typeface="Calibri"/>
                <a:cs typeface="Times New Roman"/>
                <a:hlinkClick r:id="rId6"/>
              </a:rPr>
              <a:t>/major_tech.htm</a:t>
            </a:r>
            <a:endParaRPr lang="it-IT" sz="1200" dirty="0" smtClean="0">
              <a:ea typeface="Calibri"/>
              <a:cs typeface="Times New Roman"/>
            </a:endParaRPr>
          </a:p>
          <a:p>
            <a:pPr>
              <a:buFont typeface="+mj-lt"/>
              <a:buAutoNum type="arabicPeriod"/>
            </a:pPr>
            <a:r>
              <a:rPr lang="it-IT" sz="1200" dirty="0" smtClean="0">
                <a:ea typeface="Calibri"/>
                <a:cs typeface="Times New Roman"/>
                <a:hlinkClick r:id="rId7"/>
              </a:rPr>
              <a:t>http://www.stampa3d-forum.it/materiali-stampa-3d/</a:t>
            </a:r>
            <a:endParaRPr lang="it-IT" sz="1200" dirty="0" smtClean="0">
              <a:ea typeface="Calibri"/>
              <a:cs typeface="Times New Roman"/>
            </a:endParaRPr>
          </a:p>
          <a:p>
            <a:pPr>
              <a:buFont typeface="+mj-lt"/>
              <a:buAutoNum type="arabicPeriod"/>
            </a:pPr>
            <a:r>
              <a:rPr lang="it-IT" sz="1200" dirty="0" smtClean="0">
                <a:ea typeface="Calibri"/>
                <a:cs typeface="Times New Roman"/>
                <a:hlinkClick r:id="rId8"/>
              </a:rPr>
              <a:t>http://www.stampa3d-forum.it/pla-vs-abs-quale-il-migliore/</a:t>
            </a:r>
            <a:endParaRPr lang="it-IT" sz="1200" dirty="0" smtClean="0">
              <a:ea typeface="Calibri"/>
              <a:cs typeface="Times New Roman"/>
            </a:endParaRPr>
          </a:p>
          <a:p>
            <a:pPr>
              <a:buFont typeface="+mj-lt"/>
              <a:buAutoNum type="arabicPeriod"/>
            </a:pPr>
            <a:r>
              <a:rPr lang="it-IT" sz="1200" dirty="0">
                <a:ea typeface="Calibri"/>
                <a:cs typeface="Times New Roman"/>
                <a:hlinkClick r:id="rId9"/>
              </a:rPr>
              <a:t>http://</a:t>
            </a:r>
            <a:r>
              <a:rPr lang="it-IT" sz="1200" dirty="0" smtClean="0">
                <a:ea typeface="Calibri"/>
                <a:cs typeface="Times New Roman"/>
                <a:hlinkClick r:id="rId9"/>
              </a:rPr>
              <a:t>reprap.org/wiki/RAMPS_1.4</a:t>
            </a:r>
            <a:endParaRPr lang="it-IT" sz="1200" dirty="0" smtClean="0">
              <a:ea typeface="Calibri"/>
              <a:cs typeface="Times New Roman"/>
            </a:endParaRPr>
          </a:p>
          <a:p>
            <a:pPr>
              <a:buFont typeface="+mj-lt"/>
              <a:buAutoNum type="arabicPeriod"/>
            </a:pPr>
            <a:r>
              <a:rPr lang="it-IT" sz="1200" dirty="0">
                <a:ea typeface="Calibri"/>
                <a:cs typeface="Times New Roman"/>
                <a:hlinkClick r:id="rId10"/>
              </a:rPr>
              <a:t>http://reprap.org/</a:t>
            </a:r>
            <a:r>
              <a:rPr lang="it-IT" sz="1200" dirty="0" err="1">
                <a:ea typeface="Calibri"/>
                <a:cs typeface="Times New Roman"/>
                <a:hlinkClick r:id="rId10"/>
              </a:rPr>
              <a:t>wiki</a:t>
            </a:r>
            <a:r>
              <a:rPr lang="it-IT" sz="1200" dirty="0">
                <a:ea typeface="Calibri"/>
                <a:cs typeface="Times New Roman"/>
                <a:hlinkClick r:id="rId10"/>
              </a:rPr>
              <a:t>/</a:t>
            </a:r>
            <a:r>
              <a:rPr lang="it-IT" sz="1200" dirty="0" err="1">
                <a:ea typeface="Calibri"/>
                <a:cs typeface="Times New Roman"/>
                <a:hlinkClick r:id="rId10"/>
              </a:rPr>
              <a:t>Prusa_Mendel</a:t>
            </a:r>
            <a:r>
              <a:rPr lang="it-IT" sz="1200" dirty="0">
                <a:ea typeface="Calibri"/>
                <a:cs typeface="Times New Roman"/>
                <a:hlinkClick r:id="rId10"/>
              </a:rPr>
              <a:t>_(iteration_1</a:t>
            </a:r>
            <a:r>
              <a:rPr lang="it-IT" sz="1200" dirty="0" smtClean="0">
                <a:ea typeface="Calibri"/>
                <a:cs typeface="Times New Roman"/>
                <a:hlinkClick r:id="rId10"/>
              </a:rPr>
              <a:t>)</a:t>
            </a:r>
            <a:endParaRPr lang="it-IT" sz="1200" dirty="0" smtClean="0">
              <a:ea typeface="Calibri"/>
              <a:cs typeface="Times New Roman"/>
            </a:endParaRPr>
          </a:p>
          <a:p>
            <a:pPr>
              <a:buFont typeface="+mj-lt"/>
              <a:buAutoNum type="arabicPeriod"/>
            </a:pPr>
            <a:r>
              <a:rPr lang="it-IT" sz="1200" dirty="0">
                <a:ea typeface="Calibri"/>
                <a:cs typeface="Times New Roman"/>
                <a:hlinkClick r:id="rId11"/>
              </a:rPr>
              <a:t>http://reprap.org/</a:t>
            </a:r>
            <a:r>
              <a:rPr lang="it-IT" sz="1200" dirty="0" err="1">
                <a:ea typeface="Calibri"/>
                <a:cs typeface="Times New Roman"/>
                <a:hlinkClick r:id="rId11"/>
              </a:rPr>
              <a:t>wiki</a:t>
            </a:r>
            <a:r>
              <a:rPr lang="it-IT" sz="1200" dirty="0">
                <a:ea typeface="Calibri"/>
                <a:cs typeface="Times New Roman"/>
                <a:hlinkClick r:id="rId11"/>
              </a:rPr>
              <a:t>/</a:t>
            </a:r>
            <a:r>
              <a:rPr lang="it-IT" sz="1200" dirty="0" err="1">
                <a:ea typeface="Calibri"/>
                <a:cs typeface="Times New Roman"/>
                <a:hlinkClick r:id="rId11"/>
              </a:rPr>
              <a:t>Prusa_Mendel</a:t>
            </a:r>
            <a:r>
              <a:rPr lang="it-IT" sz="1200" dirty="0">
                <a:ea typeface="Calibri"/>
                <a:cs typeface="Times New Roman"/>
                <a:hlinkClick r:id="rId11"/>
              </a:rPr>
              <a:t>_(iteration_2</a:t>
            </a:r>
            <a:r>
              <a:rPr lang="it-IT" sz="1200" dirty="0" smtClean="0">
                <a:ea typeface="Calibri"/>
                <a:cs typeface="Times New Roman"/>
                <a:hlinkClick r:id="rId11"/>
              </a:rPr>
              <a:t>)</a:t>
            </a:r>
            <a:endParaRPr lang="it-IT" sz="1200" dirty="0" smtClean="0">
              <a:ea typeface="Calibri"/>
              <a:cs typeface="Times New Roman"/>
            </a:endParaRPr>
          </a:p>
          <a:p>
            <a:pPr>
              <a:buFont typeface="+mj-lt"/>
              <a:buAutoNum type="arabicPeriod"/>
            </a:pPr>
            <a:r>
              <a:rPr lang="it-IT" sz="1200" dirty="0">
                <a:ea typeface="Calibri"/>
                <a:cs typeface="Times New Roman"/>
                <a:hlinkClick r:id="rId12"/>
              </a:rPr>
              <a:t>http://</a:t>
            </a:r>
            <a:r>
              <a:rPr lang="it-IT" sz="1200" dirty="0" smtClean="0">
                <a:ea typeface="Calibri"/>
                <a:cs typeface="Times New Roman"/>
                <a:hlinkClick r:id="rId12"/>
              </a:rPr>
              <a:t>reprap.org/wiki/Prusa_i3</a:t>
            </a:r>
            <a:endParaRPr lang="it-IT" sz="1200" dirty="0" smtClean="0">
              <a:ea typeface="Calibri"/>
              <a:cs typeface="Times New Roman"/>
            </a:endParaRPr>
          </a:p>
          <a:p>
            <a:pPr marL="0" indent="0">
              <a:buNone/>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a:p>
            <a:pPr>
              <a:buFont typeface="+mj-lt"/>
              <a:buAutoNum type="arabicPeriod"/>
            </a:pPr>
            <a:endParaRPr lang="it-IT" sz="1200" dirty="0" smtClean="0">
              <a:ea typeface="Calibri"/>
              <a:cs typeface="Times New Roman"/>
            </a:endParaRPr>
          </a:p>
        </p:txBody>
      </p:sp>
      <p:sp>
        <p:nvSpPr>
          <p:cNvPr id="4" name="Segnaposto numero diapositiva 3"/>
          <p:cNvSpPr>
            <a:spLocks noGrp="1"/>
          </p:cNvSpPr>
          <p:nvPr>
            <p:ph type="sldNum" sz="quarter" idx="12"/>
          </p:nvPr>
        </p:nvSpPr>
        <p:spPr/>
        <p:txBody>
          <a:bodyPr/>
          <a:lstStyle/>
          <a:p>
            <a:fld id="{437A9957-6C64-44D4-B360-CF457B51FDFA}" type="slidenum">
              <a:rPr lang="en-US" smtClean="0"/>
              <a:pPr/>
              <a:t>25</a:t>
            </a:fld>
            <a:endParaRPr lang="en-US"/>
          </a:p>
        </p:txBody>
      </p:sp>
    </p:spTree>
    <p:extLst>
      <p:ext uri="{BB962C8B-B14F-4D97-AF65-F5344CB8AC3E}">
        <p14:creationId xmlns:p14="http://schemas.microsoft.com/office/powerpoint/2010/main" val="19821137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I tipi di stampanti </a:t>
            </a:r>
            <a:r>
              <a:rPr lang="it-IT" sz="2800" b="1" kern="1200" dirty="0" smtClean="0">
                <a:solidFill>
                  <a:srgbClr val="6C6352"/>
                </a:solidFill>
                <a:latin typeface="+mj-lt"/>
                <a:ea typeface="Calibri"/>
                <a:cs typeface="Times New Roman"/>
              </a:rPr>
              <a:t>3D </a:t>
            </a:r>
            <a:r>
              <a:rPr lang="it-IT" sz="2000" b="1" kern="1200" dirty="0" smtClean="0">
                <a:solidFill>
                  <a:srgbClr val="6C6352"/>
                </a:solidFill>
                <a:latin typeface="+mj-lt"/>
                <a:ea typeface="Calibri"/>
                <a:cs typeface="Times New Roman"/>
              </a:rPr>
              <a:t>– Cenni storici</a:t>
            </a:r>
            <a:endParaRPr lang="it-IT" sz="20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843558"/>
            <a:ext cx="6336704" cy="1512168"/>
          </a:xfrm>
        </p:spPr>
        <p:txBody>
          <a:bodyPr>
            <a:noAutofit/>
          </a:bodyPr>
          <a:lstStyle/>
          <a:p>
            <a:pPr>
              <a:lnSpc>
                <a:spcPct val="115000"/>
              </a:lnSpc>
              <a:buNone/>
            </a:pPr>
            <a:r>
              <a:rPr lang="it-IT" sz="1600" dirty="0" smtClean="0">
                <a:solidFill>
                  <a:schemeClr val="tx1"/>
                </a:solidFill>
                <a:ea typeface="Calibri"/>
                <a:cs typeface="Times New Roman"/>
              </a:rPr>
              <a:t>Se parliamo di stampanti 3D non possiamo non menzionare </a:t>
            </a:r>
            <a:r>
              <a:rPr lang="it-IT" sz="1600" b="1" dirty="0" err="1" smtClean="0">
                <a:solidFill>
                  <a:schemeClr val="tx1"/>
                </a:solidFill>
              </a:rPr>
              <a:t>Chuck</a:t>
            </a:r>
            <a:r>
              <a:rPr lang="it-IT" sz="1600" b="1" dirty="0" smtClean="0">
                <a:solidFill>
                  <a:schemeClr val="tx1"/>
                </a:solidFill>
              </a:rPr>
              <a:t> </a:t>
            </a:r>
            <a:r>
              <a:rPr lang="it-IT" sz="1600" b="1" dirty="0" err="1" smtClean="0">
                <a:solidFill>
                  <a:schemeClr val="tx1"/>
                </a:solidFill>
              </a:rPr>
              <a:t>Hull</a:t>
            </a:r>
            <a:r>
              <a:rPr lang="it-IT" sz="1600" b="1" dirty="0" smtClean="0">
                <a:solidFill>
                  <a:schemeClr val="tx1"/>
                </a:solidFill>
              </a:rPr>
              <a:t>.</a:t>
            </a:r>
          </a:p>
          <a:p>
            <a:pPr marL="0" indent="0" algn="just">
              <a:spcBef>
                <a:spcPts val="0"/>
              </a:spcBef>
              <a:buNone/>
            </a:pPr>
            <a:r>
              <a:rPr lang="it-IT" sz="1600" b="1" dirty="0" smtClean="0">
                <a:solidFill>
                  <a:schemeClr val="tx1"/>
                </a:solidFill>
              </a:rPr>
              <a:t>Charles W. </a:t>
            </a:r>
            <a:r>
              <a:rPr lang="it-IT" sz="1600" b="1" dirty="0" err="1" smtClean="0">
                <a:solidFill>
                  <a:schemeClr val="tx1"/>
                </a:solidFill>
              </a:rPr>
              <a:t>Hull</a:t>
            </a:r>
            <a:r>
              <a:rPr lang="it-IT" sz="1600" b="1" dirty="0" smtClean="0">
                <a:solidFill>
                  <a:schemeClr val="tx1"/>
                </a:solidFill>
              </a:rPr>
              <a:t> </a:t>
            </a:r>
            <a:r>
              <a:rPr lang="it-IT" sz="1600" dirty="0" smtClean="0">
                <a:solidFill>
                  <a:schemeClr val="tx1"/>
                </a:solidFill>
                <a:ea typeface="Calibri"/>
                <a:cs typeface="Times New Roman"/>
              </a:rPr>
              <a:t>è il cofondatore, vice presidente e responsabile tecnico della </a:t>
            </a:r>
            <a:r>
              <a:rPr lang="it-IT" sz="1600" b="1" dirty="0" smtClean="0">
                <a:solidFill>
                  <a:schemeClr val="tx1"/>
                </a:solidFill>
                <a:ea typeface="Calibri"/>
                <a:cs typeface="Times New Roman"/>
              </a:rPr>
              <a:t>3D </a:t>
            </a:r>
            <a:r>
              <a:rPr lang="it-IT" sz="1600" b="1" dirty="0" err="1" smtClean="0">
                <a:solidFill>
                  <a:schemeClr val="tx1"/>
                </a:solidFill>
                <a:ea typeface="Calibri"/>
                <a:cs typeface="Times New Roman"/>
              </a:rPr>
              <a:t>Systems</a:t>
            </a:r>
            <a:r>
              <a:rPr lang="it-IT" sz="1600" dirty="0" smtClean="0">
                <a:solidFill>
                  <a:schemeClr val="tx1"/>
                </a:solidFill>
                <a:ea typeface="Calibri"/>
                <a:cs typeface="Times New Roman"/>
              </a:rPr>
              <a:t>, ed è, di fatto, l'inventore della stampa 3D. </a:t>
            </a:r>
            <a:r>
              <a:rPr lang="it-IT" sz="1600" b="1" dirty="0" err="1" smtClean="0">
                <a:solidFill>
                  <a:schemeClr val="tx1"/>
                </a:solidFill>
              </a:rPr>
              <a:t>Chuck</a:t>
            </a:r>
            <a:r>
              <a:rPr lang="it-IT" sz="1600" b="1" dirty="0" smtClean="0">
                <a:solidFill>
                  <a:schemeClr val="tx1"/>
                </a:solidFill>
              </a:rPr>
              <a:t> </a:t>
            </a:r>
            <a:r>
              <a:rPr lang="it-IT" sz="1600" b="1" dirty="0" err="1" smtClean="0">
                <a:solidFill>
                  <a:schemeClr val="tx1"/>
                </a:solidFill>
              </a:rPr>
              <a:t>Hull</a:t>
            </a:r>
            <a:r>
              <a:rPr lang="it-IT" sz="1600" dirty="0" smtClean="0">
                <a:solidFill>
                  <a:schemeClr val="tx1"/>
                </a:solidFill>
              </a:rPr>
              <a:t>, inventando la </a:t>
            </a:r>
            <a:r>
              <a:rPr lang="it-IT" sz="1600" dirty="0" err="1" smtClean="0">
                <a:solidFill>
                  <a:schemeClr val="tx1"/>
                </a:solidFill>
                <a:ea typeface="Calibri"/>
                <a:cs typeface="Times New Roman"/>
              </a:rPr>
              <a:t>stereolitografia</a:t>
            </a:r>
            <a:r>
              <a:rPr lang="it-IT" sz="1600" dirty="0" smtClean="0">
                <a:solidFill>
                  <a:schemeClr val="tx1"/>
                </a:solidFill>
                <a:ea typeface="Calibri"/>
                <a:cs typeface="Times New Roman"/>
              </a:rPr>
              <a:t> ha dato il via al primo esempio commerciale di </a:t>
            </a:r>
            <a:r>
              <a:rPr lang="it-IT" sz="1600" dirty="0" err="1" smtClean="0">
                <a:solidFill>
                  <a:schemeClr val="tx1"/>
                </a:solidFill>
                <a:ea typeface="Calibri"/>
                <a:cs typeface="Times New Roman"/>
              </a:rPr>
              <a:t>prototipazione</a:t>
            </a:r>
            <a:r>
              <a:rPr lang="it-IT" sz="1600" dirty="0" smtClean="0">
                <a:solidFill>
                  <a:schemeClr val="tx1"/>
                </a:solidFill>
                <a:ea typeface="Calibri"/>
                <a:cs typeface="Times New Roman"/>
              </a:rPr>
              <a:t> rapida, e del formato STL. </a:t>
            </a:r>
          </a:p>
          <a:p>
            <a:pPr marL="0" indent="0" algn="just">
              <a:spcBef>
                <a:spcPts val="0"/>
              </a:spcBef>
              <a:buNone/>
            </a:pPr>
            <a:endParaRPr lang="it-IT" sz="1400" dirty="0" smtClean="0">
              <a:ea typeface="Calibri"/>
              <a:cs typeface="Times New Roman"/>
            </a:endParaRPr>
          </a:p>
          <a:p>
            <a:pPr lvl="0" algn="just">
              <a:lnSpc>
                <a:spcPct val="115000"/>
              </a:lnSpc>
              <a:buNone/>
            </a:pPr>
            <a:endParaRPr lang="it-IT" sz="1400" dirty="0" smtClean="0">
              <a:ea typeface="Calibri"/>
              <a:cs typeface="Times New Roman"/>
            </a:endParaRPr>
          </a:p>
        </p:txBody>
      </p:sp>
      <p:pic>
        <p:nvPicPr>
          <p:cNvPr id="5" name="Immagine 4" descr="CharlesHull.jpg"/>
          <p:cNvPicPr>
            <a:picLocks noChangeAspect="1"/>
          </p:cNvPicPr>
          <p:nvPr/>
        </p:nvPicPr>
        <p:blipFill>
          <a:blip r:embed="rId3" cstate="print"/>
          <a:stretch>
            <a:fillRect/>
          </a:stretch>
        </p:blipFill>
        <p:spPr>
          <a:xfrm>
            <a:off x="6624227" y="483518"/>
            <a:ext cx="2268253" cy="1584176"/>
          </a:xfrm>
          <a:prstGeom prst="rect">
            <a:avLst/>
          </a:prstGeom>
        </p:spPr>
      </p:pic>
      <p:sp>
        <p:nvSpPr>
          <p:cNvPr id="6" name="Content Placeholder 2"/>
          <p:cNvSpPr txBox="1">
            <a:spLocks/>
          </p:cNvSpPr>
          <p:nvPr/>
        </p:nvSpPr>
        <p:spPr>
          <a:xfrm>
            <a:off x="251520" y="2355726"/>
            <a:ext cx="8640960" cy="936104"/>
          </a:xfrm>
          <a:prstGeom prst="rect">
            <a:avLst/>
          </a:prstGeom>
        </p:spPr>
        <p:txBody>
          <a:bodyPr vert="horz" lIns="91440" tIns="45720" rIns="91440" bIns="45720" rtlCol="0">
            <a:noAutofit/>
          </a:bodyPr>
          <a:lstStyle/>
          <a:p>
            <a:pPr marL="0" marR="0" lvl="0" indent="0" algn="just" defTabSz="914400" rtl="0" eaLnBrk="1" fontAlgn="auto" latinLnBrk="0" hangingPunct="1">
              <a:lnSpc>
                <a:spcPct val="100000"/>
              </a:lnSpc>
              <a:spcBef>
                <a:spcPts val="0"/>
              </a:spcBef>
              <a:spcAft>
                <a:spcPts val="0"/>
              </a:spcAft>
              <a:buClrTx/>
              <a:buSzTx/>
              <a:buFont typeface="Arial" pitchFamily="34" charset="0"/>
              <a:buNone/>
              <a:tabLst/>
              <a:defRPr/>
            </a:pPr>
            <a:r>
              <a:rPr kumimoji="0" lang="it-IT" sz="1600" b="1" i="0" u="none" strike="noStrike" kern="1200" cap="none" spc="0" normalizeH="0" baseline="0" noProof="0" dirty="0" err="1" smtClean="0">
                <a:ln>
                  <a:noFill/>
                </a:ln>
                <a:effectLst/>
                <a:uLnTx/>
                <a:uFillTx/>
                <a:latin typeface="+mn-lt"/>
                <a:ea typeface="Calibri"/>
                <a:cs typeface="Times New Roman"/>
              </a:rPr>
              <a:t>Hull</a:t>
            </a:r>
            <a:r>
              <a:rPr kumimoji="0" lang="it-IT" sz="1600" b="0" i="0" u="none" strike="noStrike" kern="1200" cap="none" spc="0" normalizeH="0" baseline="0" noProof="0" dirty="0" smtClean="0">
                <a:ln>
                  <a:noFill/>
                </a:ln>
                <a:effectLst/>
                <a:uLnTx/>
                <a:uFillTx/>
                <a:latin typeface="+mn-lt"/>
                <a:ea typeface="Calibri"/>
                <a:cs typeface="Times New Roman"/>
              </a:rPr>
              <a:t> realizzò l'idea nel 1983 mentre utilizzava raggi UV per indurire vernici come laccatura. Definì, pertanto, la </a:t>
            </a:r>
            <a:r>
              <a:rPr kumimoji="0" lang="it-IT" sz="1600" b="0" i="0" u="none" strike="noStrike" kern="1200" cap="none" spc="0" normalizeH="0" baseline="0" noProof="0" dirty="0" err="1" smtClean="0">
                <a:ln>
                  <a:noFill/>
                </a:ln>
                <a:effectLst/>
                <a:uLnTx/>
                <a:uFillTx/>
                <a:latin typeface="+mn-lt"/>
                <a:ea typeface="Calibri"/>
                <a:cs typeface="Times New Roman"/>
              </a:rPr>
              <a:t>stereolitografia</a:t>
            </a:r>
            <a:r>
              <a:rPr kumimoji="0" lang="it-IT" sz="1600" b="0" i="0" u="none" strike="noStrike" kern="1200" cap="none" spc="0" normalizeH="0" baseline="0" noProof="0" dirty="0" smtClean="0">
                <a:ln>
                  <a:noFill/>
                </a:ln>
                <a:effectLst/>
                <a:uLnTx/>
                <a:uFillTx/>
                <a:latin typeface="+mn-lt"/>
                <a:ea typeface="Calibri"/>
                <a:cs typeface="Times New Roman"/>
              </a:rPr>
              <a:t> come un metodo per creare oggetti solidi da successivi strati induriti di polimero liquido fotosensibile colpito da luce ultravioletta.</a:t>
            </a:r>
          </a:p>
          <a:p>
            <a:pPr marL="342900" marR="0" lvl="0" indent="-342900" algn="just" defTabSz="914400" rtl="0" eaLnBrk="1" fontAlgn="auto" latinLnBrk="0" hangingPunct="1">
              <a:lnSpc>
                <a:spcPct val="115000"/>
              </a:lnSpc>
              <a:spcBef>
                <a:spcPct val="20000"/>
              </a:spcBef>
              <a:spcAft>
                <a:spcPts val="0"/>
              </a:spcAft>
              <a:buClrTx/>
              <a:buSzTx/>
              <a:buFont typeface="Arial" pitchFamily="34" charset="0"/>
              <a:buNone/>
              <a:tabLst/>
              <a:defRPr/>
            </a:pPr>
            <a:endParaRPr kumimoji="0" lang="it-IT" sz="1400" b="0" i="0" u="none" strike="noStrike" kern="1200" cap="none" spc="0" normalizeH="0" baseline="0" noProof="0" dirty="0" smtClean="0">
              <a:ln>
                <a:noFill/>
              </a:ln>
              <a:solidFill>
                <a:srgbClr val="6C6352"/>
              </a:solidFill>
              <a:effectLst/>
              <a:uLnTx/>
              <a:uFillTx/>
              <a:latin typeface="+mn-lt"/>
              <a:ea typeface="Calibri"/>
              <a:cs typeface="Times New Roman"/>
            </a:endParaRPr>
          </a:p>
        </p:txBody>
      </p:sp>
      <p:sp>
        <p:nvSpPr>
          <p:cNvPr id="10" name="Content Placeholder 2"/>
          <p:cNvSpPr txBox="1">
            <a:spLocks/>
          </p:cNvSpPr>
          <p:nvPr/>
        </p:nvSpPr>
        <p:spPr>
          <a:xfrm>
            <a:off x="251520" y="3435846"/>
            <a:ext cx="8640960" cy="1440160"/>
          </a:xfrm>
          <a:prstGeom prst="rect">
            <a:avLst/>
          </a:prstGeom>
        </p:spPr>
        <p:txBody>
          <a:bodyPr vert="horz" lIns="91440" tIns="45720" rIns="91440" bIns="45720" rtlCol="0">
            <a:noAutofit/>
          </a:bodyPr>
          <a:lstStyle/>
          <a:p>
            <a:pPr marL="342900" marR="0" lvl="0" indent="-342900" algn="just" defTabSz="914400" rtl="0" eaLnBrk="1" fontAlgn="auto" latinLnBrk="0" hangingPunct="1">
              <a:lnSpc>
                <a:spcPct val="115000"/>
              </a:lnSpc>
              <a:spcBef>
                <a:spcPct val="20000"/>
              </a:spcBef>
              <a:spcAft>
                <a:spcPts val="0"/>
              </a:spcAft>
              <a:buClrTx/>
              <a:buSzTx/>
              <a:buFont typeface="Arial" pitchFamily="34" charset="0"/>
              <a:buNone/>
              <a:tabLst/>
              <a:defRPr/>
            </a:pPr>
            <a:endParaRPr kumimoji="0" lang="it-IT" sz="1400" b="0" i="0" u="none" strike="noStrike" kern="1200" cap="none" spc="0" normalizeH="0" baseline="0" noProof="0" dirty="0" smtClean="0">
              <a:ln>
                <a:noFill/>
              </a:ln>
              <a:solidFill>
                <a:srgbClr val="6C6352"/>
              </a:solidFill>
              <a:effectLst/>
              <a:uLnTx/>
              <a:uFillTx/>
              <a:latin typeface="+mn-lt"/>
              <a:ea typeface="Calibri"/>
              <a:cs typeface="Times New Roman"/>
            </a:endParaRPr>
          </a:p>
        </p:txBody>
      </p:sp>
      <p:sp>
        <p:nvSpPr>
          <p:cNvPr id="11" name="Content Placeholder 2"/>
          <p:cNvSpPr txBox="1">
            <a:spLocks/>
          </p:cNvSpPr>
          <p:nvPr/>
        </p:nvSpPr>
        <p:spPr>
          <a:xfrm>
            <a:off x="251520" y="3363838"/>
            <a:ext cx="8640960" cy="1584176"/>
          </a:xfrm>
          <a:prstGeom prst="rect">
            <a:avLst/>
          </a:prstGeom>
        </p:spPr>
        <p:txBody>
          <a:bodyPr vert="horz" lIns="91440" tIns="45720" rIns="91440" bIns="45720" rtlCol="0">
            <a:noAutofit/>
          </a:bodyPr>
          <a:lstStyle/>
          <a:p>
            <a:pPr lvl="0" algn="just"/>
            <a:r>
              <a:rPr lang="it-IT" sz="1600" dirty="0" smtClean="0">
                <a:ea typeface="Calibri"/>
                <a:cs typeface="Times New Roman"/>
              </a:rPr>
              <a:t>Nel brevetto di </a:t>
            </a:r>
            <a:r>
              <a:rPr lang="it-IT" sz="1600" dirty="0" err="1" smtClean="0">
                <a:ea typeface="Calibri"/>
                <a:cs typeface="Times New Roman"/>
              </a:rPr>
              <a:t>Hull</a:t>
            </a:r>
            <a:r>
              <a:rPr lang="it-IT" sz="1600" dirty="0" smtClean="0">
                <a:ea typeface="Calibri"/>
                <a:cs typeface="Times New Roman"/>
              </a:rPr>
              <a:t>, una luce concentrata ultravioletta viene focalizzata su una superficie di una vasca piena di un </a:t>
            </a:r>
            <a:r>
              <a:rPr lang="it-IT" sz="1600" dirty="0" err="1" smtClean="0">
                <a:ea typeface="Calibri"/>
                <a:cs typeface="Times New Roman"/>
              </a:rPr>
              <a:t>fotopolimero</a:t>
            </a:r>
            <a:r>
              <a:rPr lang="it-IT" sz="1600" dirty="0" smtClean="0">
                <a:ea typeface="Calibri"/>
                <a:cs typeface="Times New Roman"/>
              </a:rPr>
              <a:t> liquido. La luce, mossa da un computer, disegna ogni strato dell'oggetto sulla superficie liquida, che si indurisce (polimerizza).</a:t>
            </a:r>
          </a:p>
          <a:p>
            <a:pPr lvl="0" algn="just"/>
            <a:r>
              <a:rPr lang="it-IT" sz="1600" dirty="0" smtClean="0">
                <a:ea typeface="Calibri"/>
                <a:cs typeface="Times New Roman"/>
              </a:rPr>
              <a:t>Un sistema a controllo numerico manovra la luce modellando la forma dell'oggetto in un numero elevato di strati, partendo dal più basso fino in cima,  creando in tal modo l’oggetto tridimensionale.</a:t>
            </a: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3</a:t>
            </a:fld>
            <a:endParaRPr lang="en-US"/>
          </a:p>
        </p:txBody>
      </p:sp>
    </p:spTree>
    <p:extLst>
      <p:ext uri="{BB962C8B-B14F-4D97-AF65-F5344CB8AC3E}">
        <p14:creationId xmlns:p14="http://schemas.microsoft.com/office/powerpoint/2010/main" val="2305511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I tipi di stampanti </a:t>
            </a:r>
            <a:r>
              <a:rPr lang="it-IT" sz="2800" b="1" kern="1200" dirty="0" smtClean="0">
                <a:solidFill>
                  <a:srgbClr val="6C6352"/>
                </a:solidFill>
                <a:latin typeface="+mj-lt"/>
                <a:ea typeface="Calibri"/>
                <a:cs typeface="Times New Roman"/>
              </a:rPr>
              <a:t>3D </a:t>
            </a:r>
            <a:r>
              <a:rPr lang="it-IT" sz="2000" b="1" kern="1200" dirty="0" smtClean="0">
                <a:solidFill>
                  <a:srgbClr val="6C6352"/>
                </a:solidFill>
                <a:latin typeface="+mj-lt"/>
                <a:ea typeface="Calibri"/>
                <a:cs typeface="Times New Roman"/>
              </a:rPr>
              <a:t>– Cenni storici</a:t>
            </a:r>
            <a:endParaRPr lang="it-IT" sz="2000" b="1" kern="1200" dirty="0">
              <a:solidFill>
                <a:srgbClr val="6C6352"/>
              </a:solidFill>
              <a:latin typeface="+mj-lt"/>
              <a:ea typeface="Calibri"/>
              <a:cs typeface="Times New Roman"/>
            </a:endParaRPr>
          </a:p>
        </p:txBody>
      </p:sp>
      <p:sp>
        <p:nvSpPr>
          <p:cNvPr id="7" name="Content Placeholder 2"/>
          <p:cNvSpPr txBox="1">
            <a:spLocks/>
          </p:cNvSpPr>
          <p:nvPr/>
        </p:nvSpPr>
        <p:spPr>
          <a:xfrm>
            <a:off x="2987824" y="843558"/>
            <a:ext cx="5904656" cy="1584176"/>
          </a:xfrm>
          <a:prstGeom prst="rect">
            <a:avLst/>
          </a:prstGeom>
        </p:spPr>
        <p:txBody>
          <a:bodyPr vert="horz" lIns="91440" tIns="45720" rIns="91440" bIns="45720" rtlCol="0">
            <a:noAutofit/>
          </a:bodyPr>
          <a:lstStyle/>
          <a:p>
            <a:pPr lvl="0" algn="just"/>
            <a:r>
              <a:rPr lang="it-IT" sz="1600" dirty="0" smtClean="0">
                <a:ea typeface="Calibri"/>
                <a:cs typeface="Times New Roman"/>
              </a:rPr>
              <a:t>Dopo circa 20 anni di utilizzo nei settori industriali, fu fondato nel 2005 dal dottor </a:t>
            </a:r>
            <a:r>
              <a:rPr lang="it-IT" sz="1600" b="1" dirty="0" err="1" smtClean="0">
                <a:ea typeface="Calibri"/>
                <a:cs typeface="Times New Roman"/>
              </a:rPr>
              <a:t>Adrian</a:t>
            </a:r>
            <a:r>
              <a:rPr lang="it-IT" sz="1600" b="1" dirty="0" smtClean="0">
                <a:ea typeface="Calibri"/>
                <a:cs typeface="Times New Roman"/>
              </a:rPr>
              <a:t> </a:t>
            </a:r>
            <a:r>
              <a:rPr lang="it-IT" sz="1600" b="1" dirty="0" err="1" smtClean="0">
                <a:ea typeface="Calibri"/>
                <a:cs typeface="Times New Roman"/>
              </a:rPr>
              <a:t>Bowyer</a:t>
            </a:r>
            <a:r>
              <a:rPr lang="it-IT" sz="1600" b="1" dirty="0" smtClean="0">
                <a:ea typeface="Calibri"/>
                <a:cs typeface="Times New Roman"/>
              </a:rPr>
              <a:t> </a:t>
            </a:r>
            <a:r>
              <a:rPr lang="it-IT" sz="1600" dirty="0" smtClean="0">
                <a:ea typeface="Calibri"/>
                <a:cs typeface="Times New Roman"/>
              </a:rPr>
              <a:t>della  Università di </a:t>
            </a:r>
            <a:r>
              <a:rPr lang="it-IT" sz="1600" dirty="0" err="1" smtClean="0">
                <a:ea typeface="Calibri"/>
                <a:cs typeface="Times New Roman"/>
              </a:rPr>
              <a:t>Bath</a:t>
            </a:r>
            <a:r>
              <a:rPr lang="it-IT" sz="1600" dirty="0" smtClean="0">
                <a:ea typeface="Calibri"/>
                <a:cs typeface="Times New Roman"/>
              </a:rPr>
              <a:t>, nel Regno Unito, il progetto </a:t>
            </a:r>
            <a:r>
              <a:rPr lang="it-IT" sz="1600" b="1" dirty="0" err="1" smtClean="0">
                <a:ea typeface="Calibri"/>
                <a:cs typeface="Times New Roman"/>
              </a:rPr>
              <a:t>RepRap</a:t>
            </a:r>
            <a:r>
              <a:rPr lang="it-IT" sz="1600" dirty="0" smtClean="0">
                <a:ea typeface="Calibri"/>
                <a:cs typeface="Times New Roman"/>
              </a:rPr>
              <a:t> (abbreviazione di </a:t>
            </a:r>
            <a:r>
              <a:rPr lang="it-IT" sz="1600" b="1" dirty="0" err="1" smtClean="0">
                <a:ea typeface="Calibri"/>
                <a:cs typeface="Times New Roman"/>
              </a:rPr>
              <a:t>Rep</a:t>
            </a:r>
            <a:r>
              <a:rPr lang="it-IT" sz="1600" dirty="0" err="1" smtClean="0">
                <a:ea typeface="Calibri"/>
                <a:cs typeface="Times New Roman"/>
              </a:rPr>
              <a:t>licating</a:t>
            </a:r>
            <a:r>
              <a:rPr lang="it-IT" sz="1600" dirty="0" smtClean="0">
                <a:ea typeface="Calibri"/>
                <a:cs typeface="Times New Roman"/>
              </a:rPr>
              <a:t> </a:t>
            </a:r>
            <a:r>
              <a:rPr lang="it-IT" sz="1600" b="1" dirty="0" err="1" smtClean="0">
                <a:ea typeface="Calibri"/>
                <a:cs typeface="Times New Roman"/>
              </a:rPr>
              <a:t>Ra</a:t>
            </a:r>
            <a:r>
              <a:rPr lang="it-IT" sz="1600" dirty="0" err="1" smtClean="0">
                <a:ea typeface="Calibri"/>
                <a:cs typeface="Times New Roman"/>
              </a:rPr>
              <a:t>pid</a:t>
            </a:r>
            <a:r>
              <a:rPr lang="it-IT" sz="1600" dirty="0" smtClean="0">
                <a:ea typeface="Calibri"/>
                <a:cs typeface="Times New Roman"/>
              </a:rPr>
              <a:t> </a:t>
            </a:r>
            <a:r>
              <a:rPr lang="it-IT" sz="1600" b="1" dirty="0" err="1" smtClean="0">
                <a:ea typeface="Calibri"/>
                <a:cs typeface="Times New Roman"/>
              </a:rPr>
              <a:t>P</a:t>
            </a:r>
            <a:r>
              <a:rPr lang="it-IT" sz="1600" dirty="0" err="1" smtClean="0">
                <a:ea typeface="Calibri"/>
                <a:cs typeface="Times New Roman"/>
              </a:rPr>
              <a:t>rototyper</a:t>
            </a:r>
            <a:r>
              <a:rPr lang="it-IT" sz="1600" dirty="0" smtClean="0">
                <a:ea typeface="Calibri"/>
                <a:cs typeface="Times New Roman"/>
              </a:rPr>
              <a:t>). L’obiettivo del progetto era quello di creare una macchina in grado di ricreare se stessa</a:t>
            </a:r>
            <a:r>
              <a:rPr lang="it-IT" sz="1600" dirty="0">
                <a:ea typeface="Calibri"/>
                <a:cs typeface="Times New Roman"/>
              </a:rPr>
              <a:t> </a:t>
            </a:r>
            <a:r>
              <a:rPr lang="it-IT" sz="1600" dirty="0" smtClean="0">
                <a:ea typeface="Calibri"/>
                <a:cs typeface="Times New Roman"/>
              </a:rPr>
              <a:t>e che fosse allo stesso tempo realizzabile con materiali facilmente reperibili e poco costosi.</a:t>
            </a:r>
            <a:endParaRPr kumimoji="0" lang="it-IT" sz="1600" i="0" u="none" strike="noStrike" kern="1200" cap="none" spc="0" normalizeH="0" baseline="0" noProof="0" dirty="0" smtClean="0">
              <a:ln>
                <a:noFill/>
              </a:ln>
              <a:effectLst/>
              <a:uLnTx/>
              <a:uFillTx/>
              <a:latin typeface="+mn-lt"/>
              <a:ea typeface="Calibri"/>
              <a:cs typeface="Times New Roman"/>
            </a:endParaRPr>
          </a:p>
        </p:txBody>
      </p:sp>
      <p:pic>
        <p:nvPicPr>
          <p:cNvPr id="8" name="Immagine 7" descr="220px-First_replication.jpg"/>
          <p:cNvPicPr>
            <a:picLocks noChangeAspect="1"/>
          </p:cNvPicPr>
          <p:nvPr/>
        </p:nvPicPr>
        <p:blipFill>
          <a:blip r:embed="rId2" cstate="print"/>
          <a:stretch>
            <a:fillRect/>
          </a:stretch>
        </p:blipFill>
        <p:spPr>
          <a:xfrm>
            <a:off x="302600" y="915566"/>
            <a:ext cx="2541208" cy="1294774"/>
          </a:xfrm>
          <a:prstGeom prst="rect">
            <a:avLst/>
          </a:prstGeom>
        </p:spPr>
      </p:pic>
      <p:sp>
        <p:nvSpPr>
          <p:cNvPr id="9" name="Content Placeholder 2"/>
          <p:cNvSpPr txBox="1">
            <a:spLocks/>
          </p:cNvSpPr>
          <p:nvPr/>
        </p:nvSpPr>
        <p:spPr>
          <a:xfrm>
            <a:off x="251520" y="2355726"/>
            <a:ext cx="8640960" cy="864096"/>
          </a:xfrm>
          <a:prstGeom prst="rect">
            <a:avLst/>
          </a:prstGeom>
        </p:spPr>
        <p:txBody>
          <a:bodyPr vert="horz" lIns="91440" tIns="45720" rIns="91440" bIns="45720" rtlCol="0">
            <a:noAutofit/>
          </a:bodyPr>
          <a:lstStyle/>
          <a:p>
            <a:pPr lvl="0" algn="just"/>
            <a:r>
              <a:rPr lang="it-IT" sz="1600" dirty="0" smtClean="0">
                <a:ea typeface="Calibri"/>
                <a:cs typeface="Times New Roman"/>
              </a:rPr>
              <a:t>Grazie al progetto </a:t>
            </a:r>
            <a:r>
              <a:rPr lang="it-IT" sz="1600" dirty="0" err="1" smtClean="0">
                <a:ea typeface="Calibri"/>
                <a:cs typeface="Times New Roman"/>
              </a:rPr>
              <a:t>RepRap</a:t>
            </a:r>
            <a:r>
              <a:rPr lang="it-IT" sz="1600" dirty="0" smtClean="0">
                <a:ea typeface="Calibri"/>
                <a:cs typeface="Times New Roman"/>
              </a:rPr>
              <a:t>, oggi la stampa 3D è divenuta una tecnologia a portata di mano anche per gli utenti privati. Oggi ci troviamo di fronte centinaia di modelli diversi di stampanti 3D e centinaia di produttori da ogni parte del mondo. </a:t>
            </a:r>
          </a:p>
        </p:txBody>
      </p:sp>
      <p:sp>
        <p:nvSpPr>
          <p:cNvPr id="12" name="Content Placeholder 2"/>
          <p:cNvSpPr txBox="1">
            <a:spLocks/>
          </p:cNvSpPr>
          <p:nvPr/>
        </p:nvSpPr>
        <p:spPr>
          <a:xfrm>
            <a:off x="251520" y="3147814"/>
            <a:ext cx="8640960" cy="1800200"/>
          </a:xfrm>
          <a:prstGeom prst="rect">
            <a:avLst/>
          </a:prstGeom>
        </p:spPr>
        <p:txBody>
          <a:bodyPr vert="horz" lIns="91440" tIns="45720" rIns="91440" bIns="45720" rtlCol="0">
            <a:noAutofit/>
          </a:bodyPr>
          <a:lstStyle/>
          <a:p>
            <a:pPr lvl="0" algn="just"/>
            <a:r>
              <a:rPr lang="it-IT" sz="1600" dirty="0" smtClean="0">
                <a:ea typeface="Calibri"/>
                <a:cs typeface="Times New Roman"/>
              </a:rPr>
              <a:t>Dobbiamo ancora tenere presente però che, a differenza delle stampanti 2D, quando parliamo di stampanti 3D è difficile pensare di collegarla al computer, creare l’oggetto, cambiare le cartucce senza passare per un qualche intervento tecnico o “problema” di settaggio. </a:t>
            </a:r>
          </a:p>
          <a:p>
            <a:pPr lvl="0" algn="just"/>
            <a:r>
              <a:rPr lang="it-IT" sz="1600" dirty="0" smtClean="0">
                <a:ea typeface="Calibri"/>
                <a:cs typeface="Times New Roman"/>
              </a:rPr>
              <a:t>Il vero successo della stampa 3D viene dal network di informazioni e dalle persone che quotidianamente si aiutano ed insegnano ad altre persone, quindi non spaventatevi.</a:t>
            </a:r>
          </a:p>
          <a:p>
            <a:pPr lvl="0" algn="just"/>
            <a:r>
              <a:rPr kumimoji="0" lang="it-IT" sz="1600" i="0" u="none" strike="noStrike" kern="1200" cap="none" spc="0" normalizeH="0" baseline="0" noProof="0" dirty="0" smtClean="0">
                <a:ln>
                  <a:noFill/>
                </a:ln>
                <a:effectLst/>
                <a:uLnTx/>
                <a:uFillTx/>
                <a:latin typeface="+mn-lt"/>
                <a:ea typeface="Calibri"/>
                <a:cs typeface="Times New Roman"/>
              </a:rPr>
              <a:t>L’obiettivo di questo corso è proprio quello di </a:t>
            </a:r>
            <a:r>
              <a:rPr kumimoji="0" lang="it-IT" sz="1600" i="0" u="none" strike="noStrike" kern="1200" cap="none" spc="0" normalizeH="0" baseline="0" noProof="0" dirty="0" err="1" smtClean="0">
                <a:ln>
                  <a:noFill/>
                </a:ln>
                <a:effectLst/>
                <a:uLnTx/>
                <a:uFillTx/>
                <a:latin typeface="+mn-lt"/>
                <a:ea typeface="Calibri"/>
                <a:cs typeface="Times New Roman"/>
              </a:rPr>
              <a:t>trasferie</a:t>
            </a:r>
            <a:r>
              <a:rPr kumimoji="0" lang="it-IT" sz="1600" i="0" u="none" strike="noStrike" kern="1200" cap="none" spc="0" normalizeH="0" baseline="0" noProof="0" dirty="0" smtClean="0">
                <a:ln>
                  <a:noFill/>
                </a:ln>
                <a:effectLst/>
                <a:uLnTx/>
                <a:uFillTx/>
                <a:latin typeface="+mn-lt"/>
                <a:ea typeface="Calibri"/>
                <a:cs typeface="Times New Roman"/>
              </a:rPr>
              <a:t> l’esperienza acquisita negli anni nell’utilizzo delle stampanti 3D.</a:t>
            </a:r>
          </a:p>
        </p:txBody>
      </p:sp>
      <p:sp>
        <p:nvSpPr>
          <p:cNvPr id="13" name="Segnaposto numero diapositiva 12"/>
          <p:cNvSpPr>
            <a:spLocks noGrp="1"/>
          </p:cNvSpPr>
          <p:nvPr>
            <p:ph type="sldNum" sz="quarter" idx="12"/>
          </p:nvPr>
        </p:nvSpPr>
        <p:spPr/>
        <p:txBody>
          <a:bodyPr/>
          <a:lstStyle/>
          <a:p>
            <a:fld id="{437A9957-6C64-44D4-B360-CF457B51FDFA}" type="slidenum">
              <a:rPr lang="en-US" smtClean="0"/>
              <a:pPr/>
              <a:t>4</a:t>
            </a:fld>
            <a:endParaRPr lang="en-US"/>
          </a:p>
        </p:txBody>
      </p:sp>
    </p:spTree>
    <p:extLst>
      <p:ext uri="{BB962C8B-B14F-4D97-AF65-F5344CB8AC3E}">
        <p14:creationId xmlns:p14="http://schemas.microsoft.com/office/powerpoint/2010/main" val="23055111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I tipi di stampanti </a:t>
            </a:r>
            <a:r>
              <a:rPr lang="it-IT" sz="2800" b="1" kern="1200" dirty="0" smtClean="0">
                <a:solidFill>
                  <a:srgbClr val="6C6352"/>
                </a:solidFill>
                <a:latin typeface="+mj-lt"/>
                <a:ea typeface="Calibri"/>
                <a:cs typeface="Times New Roman"/>
              </a:rPr>
              <a:t>3D </a:t>
            </a:r>
            <a:r>
              <a:rPr lang="it-IT" sz="2000" b="1" kern="1200" dirty="0" smtClean="0">
                <a:solidFill>
                  <a:srgbClr val="6C6352"/>
                </a:solidFill>
                <a:latin typeface="+mj-lt"/>
                <a:ea typeface="Calibri"/>
                <a:cs typeface="Times New Roman"/>
              </a:rPr>
              <a:t>– Cenni storici</a:t>
            </a:r>
            <a:endParaRPr lang="it-IT" sz="20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483518"/>
            <a:ext cx="8784976" cy="288032"/>
          </a:xfrm>
        </p:spPr>
        <p:txBody>
          <a:bodyPr>
            <a:noAutofit/>
          </a:bodyPr>
          <a:lstStyle/>
          <a:p>
            <a:pPr>
              <a:lnSpc>
                <a:spcPct val="115000"/>
              </a:lnSpc>
              <a:buNone/>
            </a:pPr>
            <a:r>
              <a:rPr lang="it-IT" sz="1600" dirty="0" smtClean="0">
                <a:solidFill>
                  <a:schemeClr val="tx1"/>
                </a:solidFill>
                <a:ea typeface="Calibri"/>
                <a:cs typeface="Times New Roman"/>
              </a:rPr>
              <a:t>Di seguito una rappresentazione ad albero (non esaustiva) delle derivazioni del progetto </a:t>
            </a:r>
            <a:r>
              <a:rPr lang="it-IT" sz="1600" dirty="0" err="1" smtClean="0">
                <a:solidFill>
                  <a:schemeClr val="tx1"/>
                </a:solidFill>
                <a:ea typeface="Calibri"/>
                <a:cs typeface="Times New Roman"/>
              </a:rPr>
              <a:t>RepRap</a:t>
            </a:r>
            <a:endParaRPr lang="it-IT" sz="1600" b="1" dirty="0" smtClean="0">
              <a:solidFill>
                <a:schemeClr val="tx1"/>
              </a:solidFill>
            </a:endParaRPr>
          </a:p>
          <a:p>
            <a:pPr marL="0" indent="0" algn="just">
              <a:spcBef>
                <a:spcPts val="0"/>
              </a:spcBef>
              <a:buNone/>
            </a:pPr>
            <a:endParaRPr lang="it-IT" sz="1400" dirty="0" smtClean="0">
              <a:ea typeface="Calibri"/>
              <a:cs typeface="Times New Roman"/>
            </a:endParaRPr>
          </a:p>
          <a:p>
            <a:pPr lvl="0" algn="just">
              <a:lnSpc>
                <a:spcPct val="115000"/>
              </a:lnSpc>
              <a:buNone/>
            </a:pPr>
            <a:endParaRPr lang="it-IT" sz="1400" dirty="0" smtClean="0">
              <a:ea typeface="Calibri"/>
              <a:cs typeface="Times New Roman"/>
            </a:endParaRPr>
          </a:p>
        </p:txBody>
      </p:sp>
      <p:pic>
        <p:nvPicPr>
          <p:cNvPr id="10" name="Immagine 9" descr="rft_timeline2006-2012.png"/>
          <p:cNvPicPr>
            <a:picLocks noChangeAspect="1"/>
          </p:cNvPicPr>
          <p:nvPr/>
        </p:nvPicPr>
        <p:blipFill>
          <a:blip r:embed="rId2" cstate="print"/>
          <a:stretch>
            <a:fillRect/>
          </a:stretch>
        </p:blipFill>
        <p:spPr>
          <a:xfrm>
            <a:off x="1835696" y="843558"/>
            <a:ext cx="5328592" cy="3767149"/>
          </a:xfrm>
          <a:prstGeom prst="rect">
            <a:avLst/>
          </a:prstGeom>
        </p:spPr>
      </p:pic>
      <p:sp>
        <p:nvSpPr>
          <p:cNvPr id="11" name="Rettangolo 10"/>
          <p:cNvSpPr/>
          <p:nvPr/>
        </p:nvSpPr>
        <p:spPr>
          <a:xfrm>
            <a:off x="376681" y="4659982"/>
            <a:ext cx="6367256" cy="307777"/>
          </a:xfrm>
          <a:prstGeom prst="rect">
            <a:avLst/>
          </a:prstGeom>
        </p:spPr>
        <p:txBody>
          <a:bodyPr wrap="none">
            <a:spAutoFit/>
          </a:bodyPr>
          <a:lstStyle/>
          <a:p>
            <a:r>
              <a:rPr lang="it-IT" sz="1400" dirty="0" smtClean="0">
                <a:ea typeface="Calibri"/>
                <a:cs typeface="Times New Roman"/>
              </a:rPr>
              <a:t>Per maggiori informazioni visitate il link: </a:t>
            </a:r>
            <a:r>
              <a:rPr lang="it-IT" sz="1400" dirty="0" smtClean="0">
                <a:ea typeface="Calibri"/>
                <a:cs typeface="Times New Roman"/>
                <a:hlinkClick r:id="rId3"/>
              </a:rPr>
              <a:t>http://reprap.org/wiki/RepRap_Family_Tree</a:t>
            </a:r>
            <a:endParaRPr lang="it-IT" sz="1400" dirty="0" smtClean="0">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5</a:t>
            </a:fld>
            <a:endParaRPr lang="en-US"/>
          </a:p>
        </p:txBody>
      </p:sp>
    </p:spTree>
    <p:extLst>
      <p:ext uri="{BB962C8B-B14F-4D97-AF65-F5344CB8AC3E}">
        <p14:creationId xmlns:p14="http://schemas.microsoft.com/office/powerpoint/2010/main" val="23055111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I tipi di stampanti </a:t>
            </a:r>
            <a:r>
              <a:rPr lang="it-IT" sz="2800" b="1" kern="1200" dirty="0" smtClean="0">
                <a:solidFill>
                  <a:srgbClr val="6C6352"/>
                </a:solidFill>
                <a:latin typeface="+mj-lt"/>
                <a:ea typeface="Calibri"/>
                <a:cs typeface="Times New Roman"/>
              </a:rPr>
              <a:t>3D </a:t>
            </a:r>
            <a:r>
              <a:rPr lang="it-IT" sz="2000" b="1" kern="1200" dirty="0" smtClean="0">
                <a:solidFill>
                  <a:srgbClr val="6C6352"/>
                </a:solidFill>
                <a:latin typeface="+mj-lt"/>
                <a:ea typeface="Calibri"/>
                <a:cs typeface="Times New Roman"/>
              </a:rPr>
              <a:t>– Cenni storici</a:t>
            </a:r>
            <a:endParaRPr lang="it-IT" sz="20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251520" y="555526"/>
            <a:ext cx="7056784" cy="1656184"/>
          </a:xfrm>
        </p:spPr>
        <p:txBody>
          <a:bodyPr>
            <a:noAutofit/>
          </a:bodyPr>
          <a:lstStyle/>
          <a:p>
            <a:pPr marL="0" indent="0" algn="just">
              <a:buNone/>
            </a:pPr>
            <a:r>
              <a:rPr lang="it-IT" sz="1600" dirty="0" smtClean="0">
                <a:solidFill>
                  <a:schemeClr val="tx1"/>
                </a:solidFill>
                <a:ea typeface="Calibri"/>
                <a:cs typeface="Times New Roman"/>
              </a:rPr>
              <a:t>I progetti </a:t>
            </a:r>
            <a:r>
              <a:rPr lang="it-IT" sz="1600" dirty="0" err="1" smtClean="0">
                <a:solidFill>
                  <a:schemeClr val="tx1"/>
                </a:solidFill>
                <a:ea typeface="Calibri"/>
                <a:cs typeface="Times New Roman"/>
              </a:rPr>
              <a:t>RepRap</a:t>
            </a:r>
            <a:r>
              <a:rPr lang="it-IT" sz="1600" dirty="0" smtClean="0">
                <a:solidFill>
                  <a:schemeClr val="tx1"/>
                </a:solidFill>
                <a:ea typeface="Calibri"/>
                <a:cs typeface="Times New Roman"/>
              </a:rPr>
              <a:t> a maggiore diffusione sono merito di  un </a:t>
            </a:r>
            <a:r>
              <a:rPr lang="it-IT" sz="1600" dirty="0" err="1" smtClean="0">
                <a:solidFill>
                  <a:schemeClr val="tx1"/>
                </a:solidFill>
                <a:ea typeface="Calibri"/>
                <a:cs typeface="Times New Roman"/>
              </a:rPr>
              <a:t>cecloslovacco</a:t>
            </a:r>
            <a:r>
              <a:rPr lang="it-IT" sz="1600" dirty="0" smtClean="0">
                <a:solidFill>
                  <a:schemeClr val="tx1"/>
                </a:solidFill>
                <a:ea typeface="Calibri"/>
                <a:cs typeface="Times New Roman"/>
              </a:rPr>
              <a:t>: Josef </a:t>
            </a:r>
            <a:r>
              <a:rPr lang="it-IT" sz="1600" dirty="0" err="1" smtClean="0">
                <a:solidFill>
                  <a:schemeClr val="tx1"/>
                </a:solidFill>
                <a:ea typeface="Calibri"/>
                <a:cs typeface="Times New Roman"/>
              </a:rPr>
              <a:t>Prusa</a:t>
            </a:r>
            <a:r>
              <a:rPr lang="it-IT" sz="1600" dirty="0" smtClean="0">
                <a:solidFill>
                  <a:schemeClr val="tx1"/>
                </a:solidFill>
                <a:ea typeface="Calibri"/>
                <a:cs typeface="Times New Roman"/>
              </a:rPr>
              <a:t> (quello a destra!) </a:t>
            </a:r>
          </a:p>
          <a:p>
            <a:pPr marL="0" indent="0" algn="just">
              <a:buNone/>
            </a:pPr>
            <a:r>
              <a:rPr lang="it-IT" sz="1600" dirty="0" smtClean="0">
                <a:solidFill>
                  <a:schemeClr val="tx1"/>
                </a:solidFill>
                <a:ea typeface="Calibri"/>
                <a:cs typeface="Times New Roman"/>
              </a:rPr>
              <a:t>Questi progetti hanno contribuito alla diffusione di massa delle stampanti 3D, per la loro semplicità di costruzione, per la facile reperibilità dei materiali (barre filettate, bulloni tavole in MDF) e per la relativa economicità dei componenti impiegati.</a:t>
            </a:r>
            <a:endParaRPr lang="it-IT" sz="1600" dirty="0">
              <a:solidFill>
                <a:schemeClr val="tx1"/>
              </a:solidFill>
              <a:ea typeface="Calibri"/>
              <a:cs typeface="Times New Roman"/>
            </a:endParaRPr>
          </a:p>
          <a:p>
            <a:pPr marL="0" indent="0" algn="just">
              <a:spcBef>
                <a:spcPts val="0"/>
              </a:spcBef>
              <a:buNone/>
            </a:pPr>
            <a:endParaRPr lang="it-IT" sz="1400" dirty="0" smtClean="0">
              <a:ea typeface="Calibri"/>
              <a:cs typeface="Times New Roman"/>
            </a:endParaRPr>
          </a:p>
          <a:p>
            <a:pPr lvl="0" algn="just">
              <a:lnSpc>
                <a:spcPct val="115000"/>
              </a:lnSpc>
              <a:buNone/>
            </a:pPr>
            <a:endParaRPr lang="it-IT" sz="1400" dirty="0" smtClean="0">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6</a:t>
            </a:fld>
            <a:endParaRPr lang="en-US"/>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8304" y="688625"/>
            <a:ext cx="1692704" cy="1269528"/>
          </a:xfrm>
          <a:prstGeom prst="rect">
            <a:avLst/>
          </a:prstGeom>
        </p:spPr>
      </p:pic>
      <p:sp>
        <p:nvSpPr>
          <p:cNvPr id="8" name="Content Placeholder 2"/>
          <p:cNvSpPr txBox="1">
            <a:spLocks/>
          </p:cNvSpPr>
          <p:nvPr/>
        </p:nvSpPr>
        <p:spPr>
          <a:xfrm>
            <a:off x="2627784" y="2283718"/>
            <a:ext cx="6157200" cy="23288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it-IT" sz="1600" dirty="0" smtClean="0">
                <a:solidFill>
                  <a:schemeClr val="tx1"/>
                </a:solidFill>
                <a:ea typeface="Calibri"/>
                <a:cs typeface="Times New Roman"/>
              </a:rPr>
              <a:t>La </a:t>
            </a:r>
            <a:r>
              <a:rPr lang="it-IT" sz="1600" dirty="0" err="1" smtClean="0">
                <a:solidFill>
                  <a:schemeClr val="tx1"/>
                </a:solidFill>
                <a:ea typeface="Calibri"/>
                <a:cs typeface="Times New Roman"/>
              </a:rPr>
              <a:t>Prusa</a:t>
            </a:r>
            <a:r>
              <a:rPr lang="it-IT" sz="1600" dirty="0" smtClean="0">
                <a:solidFill>
                  <a:schemeClr val="tx1"/>
                </a:solidFill>
                <a:ea typeface="Calibri"/>
                <a:cs typeface="Times New Roman"/>
              </a:rPr>
              <a:t>-Mendel (i1 ed i2), derivata dal progetto Mendel, viene annunciata il 1° novembre 2011. il costo approssimativo di costruzione si aggirava più o meno intorno ai 500 $</a:t>
            </a:r>
          </a:p>
          <a:p>
            <a:pPr marL="0" indent="0" algn="just">
              <a:buFont typeface="Arial" pitchFamily="34" charset="0"/>
              <a:buNone/>
            </a:pPr>
            <a:endParaRPr lang="it-IT" sz="1600" dirty="0">
              <a:solidFill>
                <a:schemeClr val="tx1"/>
              </a:solidFill>
              <a:ea typeface="Calibri"/>
              <a:cs typeface="Times New Roman"/>
            </a:endParaRPr>
          </a:p>
          <a:p>
            <a:pPr marL="0" indent="0" algn="just">
              <a:buFont typeface="Arial" pitchFamily="34" charset="0"/>
              <a:buNone/>
            </a:pPr>
            <a:r>
              <a:rPr lang="it-IT" sz="1600" dirty="0" smtClean="0">
                <a:solidFill>
                  <a:schemeClr val="tx1"/>
                </a:solidFill>
                <a:ea typeface="Calibri"/>
                <a:cs typeface="Times New Roman"/>
              </a:rPr>
              <a:t>Con questo modello tantissimi laboratori hanno iniziato a fornire kit di assemblaggio comprensivi di plastiche stampate e di elettronica.</a:t>
            </a:r>
          </a:p>
          <a:p>
            <a:pPr marL="0" indent="0" algn="just">
              <a:buFont typeface="Arial" pitchFamily="34" charset="0"/>
              <a:buNone/>
            </a:pPr>
            <a:endParaRPr lang="it-IT" sz="1400" dirty="0" smtClean="0">
              <a:ea typeface="Calibri"/>
              <a:cs typeface="Times New Roman"/>
            </a:endParaRPr>
          </a:p>
          <a:p>
            <a:pPr algn="just">
              <a:lnSpc>
                <a:spcPct val="115000"/>
              </a:lnSpc>
              <a:buFont typeface="Arial" pitchFamily="34" charset="0"/>
              <a:buNone/>
            </a:pPr>
            <a:endParaRPr lang="it-IT" sz="1400" dirty="0" smtClean="0">
              <a:ea typeface="Calibri"/>
              <a:cs typeface="Times New Roman"/>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572" y="2283718"/>
            <a:ext cx="2183291" cy="2328844"/>
          </a:xfrm>
          <a:prstGeom prst="rect">
            <a:avLst/>
          </a:prstGeom>
        </p:spPr>
      </p:pic>
    </p:spTree>
    <p:extLst>
      <p:ext uri="{BB962C8B-B14F-4D97-AF65-F5344CB8AC3E}">
        <p14:creationId xmlns:p14="http://schemas.microsoft.com/office/powerpoint/2010/main" val="4408641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I tipi di stampanti </a:t>
            </a:r>
            <a:r>
              <a:rPr lang="it-IT" sz="2800" b="1" kern="1200" dirty="0" smtClean="0">
                <a:solidFill>
                  <a:srgbClr val="6C6352"/>
                </a:solidFill>
                <a:latin typeface="+mj-lt"/>
                <a:ea typeface="Calibri"/>
                <a:cs typeface="Times New Roman"/>
              </a:rPr>
              <a:t>3D </a:t>
            </a:r>
            <a:r>
              <a:rPr lang="it-IT" sz="2000" b="1" kern="1200" dirty="0" smtClean="0">
                <a:solidFill>
                  <a:srgbClr val="6C6352"/>
                </a:solidFill>
                <a:latin typeface="+mj-lt"/>
                <a:ea typeface="Calibri"/>
                <a:cs typeface="Times New Roman"/>
              </a:rPr>
              <a:t>– Cenni storici</a:t>
            </a:r>
            <a:endParaRPr lang="it-IT" sz="20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3547369" y="699542"/>
            <a:ext cx="4968552" cy="1800200"/>
          </a:xfrm>
        </p:spPr>
        <p:txBody>
          <a:bodyPr>
            <a:noAutofit/>
          </a:bodyPr>
          <a:lstStyle/>
          <a:p>
            <a:pPr marL="0" indent="0" algn="just">
              <a:buNone/>
            </a:pPr>
            <a:r>
              <a:rPr lang="it-IT" sz="1600" dirty="0" smtClean="0">
                <a:solidFill>
                  <a:schemeClr val="tx1"/>
                </a:solidFill>
                <a:ea typeface="Calibri"/>
                <a:cs typeface="Times New Roman"/>
              </a:rPr>
              <a:t>Verso la fine del 2012, Josef </a:t>
            </a:r>
            <a:r>
              <a:rPr lang="it-IT" sz="1600" dirty="0" err="1" smtClean="0">
                <a:solidFill>
                  <a:schemeClr val="tx1"/>
                </a:solidFill>
                <a:ea typeface="Calibri"/>
                <a:cs typeface="Times New Roman"/>
              </a:rPr>
              <a:t>Prusa</a:t>
            </a:r>
            <a:r>
              <a:rPr lang="it-IT" sz="1600" dirty="0" smtClean="0">
                <a:solidFill>
                  <a:schemeClr val="tx1"/>
                </a:solidFill>
                <a:ea typeface="Calibri"/>
                <a:cs typeface="Times New Roman"/>
              </a:rPr>
              <a:t>, dall’esperienza acquisita sui pregi ed i difetti della </a:t>
            </a:r>
            <a:r>
              <a:rPr lang="it-IT" sz="1600" dirty="0" err="1" smtClean="0">
                <a:solidFill>
                  <a:schemeClr val="tx1"/>
                </a:solidFill>
                <a:ea typeface="Calibri"/>
                <a:cs typeface="Times New Roman"/>
              </a:rPr>
              <a:t>Prusa</a:t>
            </a:r>
            <a:r>
              <a:rPr lang="it-IT" sz="1600" dirty="0" smtClean="0">
                <a:solidFill>
                  <a:schemeClr val="tx1"/>
                </a:solidFill>
                <a:ea typeface="Calibri"/>
                <a:cs typeface="Times New Roman"/>
              </a:rPr>
              <a:t>-Mendel, rende disponibili i progetti di una stampante ancora più semplice da assemblare, la </a:t>
            </a:r>
            <a:r>
              <a:rPr lang="it-IT" sz="1600" dirty="0" err="1" smtClean="0">
                <a:solidFill>
                  <a:schemeClr val="tx1"/>
                </a:solidFill>
                <a:ea typeface="Calibri"/>
                <a:cs typeface="Times New Roman"/>
              </a:rPr>
              <a:t>Prusa</a:t>
            </a:r>
            <a:r>
              <a:rPr lang="it-IT" sz="1600" dirty="0" smtClean="0">
                <a:solidFill>
                  <a:schemeClr val="tx1"/>
                </a:solidFill>
                <a:ea typeface="Calibri"/>
                <a:cs typeface="Times New Roman"/>
              </a:rPr>
              <a:t> (i3). L’unico difetto di questo progetto è quello di avere come struttura </a:t>
            </a:r>
            <a:r>
              <a:rPr lang="it-IT" sz="1600" dirty="0">
                <a:solidFill>
                  <a:schemeClr val="tx1"/>
                </a:solidFill>
                <a:ea typeface="Calibri"/>
                <a:cs typeface="Times New Roman"/>
              </a:rPr>
              <a:t>portante un telaio in alluminio difficilmente </a:t>
            </a:r>
            <a:r>
              <a:rPr lang="it-IT" sz="1600" dirty="0" smtClean="0">
                <a:solidFill>
                  <a:schemeClr val="tx1"/>
                </a:solidFill>
                <a:ea typeface="Calibri"/>
                <a:cs typeface="Times New Roman"/>
              </a:rPr>
              <a:t>reperibile o riproducibile. </a:t>
            </a:r>
            <a:endParaRPr lang="it-IT" sz="1400" dirty="0" smtClean="0">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7</a:t>
            </a:fld>
            <a:endParaRPr lang="en-US"/>
          </a:p>
        </p:txBody>
      </p:sp>
      <p:sp>
        <p:nvSpPr>
          <p:cNvPr id="8" name="Content Placeholder 2"/>
          <p:cNvSpPr txBox="1">
            <a:spLocks/>
          </p:cNvSpPr>
          <p:nvPr/>
        </p:nvSpPr>
        <p:spPr>
          <a:xfrm>
            <a:off x="466318" y="3075806"/>
            <a:ext cx="8210137" cy="16561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rgbClr val="6C635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rgbClr val="6C635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rgbClr val="6C635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rgbClr val="6C635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it-IT" sz="1600" dirty="0" smtClean="0">
                <a:solidFill>
                  <a:schemeClr val="tx1"/>
                </a:solidFill>
                <a:ea typeface="Calibri"/>
                <a:cs typeface="Times New Roman"/>
              </a:rPr>
              <a:t>A partire da questo progetto, vengono subito </a:t>
            </a:r>
            <a:r>
              <a:rPr lang="it-IT" sz="1600" dirty="0" smtClean="0">
                <a:solidFill>
                  <a:schemeClr val="tx1"/>
                </a:solidFill>
                <a:ea typeface="Calibri"/>
                <a:cs typeface="Times New Roman"/>
              </a:rPr>
              <a:t>derivati </a:t>
            </a:r>
            <a:r>
              <a:rPr lang="it-IT" sz="1600" dirty="0" smtClean="0">
                <a:solidFill>
                  <a:schemeClr val="tx1"/>
                </a:solidFill>
                <a:ea typeface="Calibri"/>
                <a:cs typeface="Times New Roman"/>
              </a:rPr>
              <a:t>una serie di </a:t>
            </a:r>
            <a:r>
              <a:rPr lang="it-IT" sz="1600" dirty="0" smtClean="0">
                <a:solidFill>
                  <a:schemeClr val="tx1"/>
                </a:solidFill>
                <a:ea typeface="Calibri"/>
                <a:cs typeface="Times New Roman"/>
              </a:rPr>
              <a:t>nuovi progetti </a:t>
            </a:r>
            <a:r>
              <a:rPr lang="it-IT" sz="1600" dirty="0" smtClean="0">
                <a:solidFill>
                  <a:schemeClr val="tx1"/>
                </a:solidFill>
                <a:ea typeface="Calibri"/>
                <a:cs typeface="Times New Roman"/>
              </a:rPr>
              <a:t>con strutture in legno (</a:t>
            </a:r>
            <a:r>
              <a:rPr lang="it-IT" sz="1600" dirty="0" err="1" smtClean="0">
                <a:solidFill>
                  <a:schemeClr val="tx1"/>
                </a:solidFill>
                <a:ea typeface="Calibri"/>
                <a:cs typeface="Times New Roman"/>
              </a:rPr>
              <a:t>Graber</a:t>
            </a:r>
            <a:r>
              <a:rPr lang="it-IT" sz="1600" dirty="0" smtClean="0">
                <a:solidFill>
                  <a:schemeClr val="tx1"/>
                </a:solidFill>
                <a:ea typeface="Calibri"/>
                <a:cs typeface="Times New Roman"/>
              </a:rPr>
              <a:t> i3, </a:t>
            </a:r>
            <a:r>
              <a:rPr lang="it-IT" sz="1600" dirty="0" err="1" smtClean="0">
                <a:solidFill>
                  <a:schemeClr val="tx1"/>
                </a:solidFill>
                <a:ea typeface="Calibri"/>
                <a:cs typeface="Times New Roman"/>
              </a:rPr>
              <a:t>Prusa</a:t>
            </a:r>
            <a:r>
              <a:rPr lang="it-IT" sz="1600" dirty="0" smtClean="0">
                <a:solidFill>
                  <a:schemeClr val="tx1"/>
                </a:solidFill>
                <a:ea typeface="Calibri"/>
                <a:cs typeface="Times New Roman"/>
              </a:rPr>
              <a:t> i3 </a:t>
            </a:r>
            <a:r>
              <a:rPr lang="it-IT" sz="1600" dirty="0" err="1" smtClean="0">
                <a:solidFill>
                  <a:schemeClr val="tx1"/>
                </a:solidFill>
                <a:ea typeface="Calibri"/>
                <a:cs typeface="Times New Roman"/>
              </a:rPr>
              <a:t>Boxed</a:t>
            </a:r>
            <a:r>
              <a:rPr lang="it-IT" sz="1600" dirty="0" smtClean="0">
                <a:solidFill>
                  <a:schemeClr val="tx1"/>
                </a:solidFill>
                <a:ea typeface="Calibri"/>
                <a:cs typeface="Times New Roman"/>
              </a:rPr>
              <a:t>, etc</a:t>
            </a:r>
            <a:r>
              <a:rPr lang="it-IT" sz="1600" dirty="0" smtClean="0">
                <a:solidFill>
                  <a:schemeClr val="tx1"/>
                </a:solidFill>
                <a:ea typeface="Calibri"/>
                <a:cs typeface="Times New Roman"/>
              </a:rPr>
              <a:t>.), </a:t>
            </a:r>
            <a:r>
              <a:rPr lang="it-IT" sz="1600" dirty="0" smtClean="0">
                <a:solidFill>
                  <a:schemeClr val="tx1"/>
                </a:solidFill>
                <a:ea typeface="Calibri"/>
                <a:cs typeface="Times New Roman"/>
              </a:rPr>
              <a:t>mentre i diversi laboratori che fornivano kit della </a:t>
            </a:r>
            <a:r>
              <a:rPr lang="it-IT" sz="1600" dirty="0" err="1" smtClean="0">
                <a:solidFill>
                  <a:schemeClr val="tx1"/>
                </a:solidFill>
                <a:ea typeface="Calibri"/>
                <a:cs typeface="Times New Roman"/>
              </a:rPr>
              <a:t>Prusa</a:t>
            </a:r>
            <a:r>
              <a:rPr lang="it-IT" sz="1600" dirty="0" smtClean="0">
                <a:solidFill>
                  <a:schemeClr val="tx1"/>
                </a:solidFill>
                <a:ea typeface="Calibri"/>
                <a:cs typeface="Times New Roman"/>
              </a:rPr>
              <a:t>-Mendel i2 erano già pronti a fornire i </a:t>
            </a:r>
            <a:r>
              <a:rPr lang="it-IT" sz="1600" dirty="0" err="1" smtClean="0">
                <a:solidFill>
                  <a:schemeClr val="tx1"/>
                </a:solidFill>
                <a:ea typeface="Calibri"/>
                <a:cs typeface="Times New Roman"/>
              </a:rPr>
              <a:t>kits</a:t>
            </a:r>
            <a:r>
              <a:rPr lang="it-IT" sz="1600" dirty="0" smtClean="0">
                <a:solidFill>
                  <a:schemeClr val="tx1"/>
                </a:solidFill>
                <a:ea typeface="Calibri"/>
                <a:cs typeface="Times New Roman"/>
              </a:rPr>
              <a:t> del nuovo modello.</a:t>
            </a:r>
          </a:p>
          <a:p>
            <a:pPr marL="0" indent="0" algn="just">
              <a:buFont typeface="Arial" pitchFamily="34" charset="0"/>
              <a:buNone/>
            </a:pPr>
            <a:endParaRPr lang="it-IT" sz="1600" dirty="0">
              <a:solidFill>
                <a:schemeClr val="tx1"/>
              </a:solidFill>
              <a:ea typeface="Calibri"/>
              <a:cs typeface="Times New Roman"/>
            </a:endParaRPr>
          </a:p>
          <a:p>
            <a:pPr marL="0" indent="0" algn="just">
              <a:buFont typeface="Arial" pitchFamily="34" charset="0"/>
              <a:buNone/>
            </a:pPr>
            <a:r>
              <a:rPr lang="it-IT" sz="1600" dirty="0" smtClean="0">
                <a:solidFill>
                  <a:schemeClr val="tx1"/>
                </a:solidFill>
                <a:ea typeface="Calibri"/>
                <a:cs typeface="Times New Roman"/>
              </a:rPr>
              <a:t>Inizia così l’era della costruzione delle stampanti 3D in ogni laboratorio personale …</a:t>
            </a:r>
          </a:p>
          <a:p>
            <a:pPr marL="0" indent="0" algn="just">
              <a:buFont typeface="Arial" pitchFamily="34" charset="0"/>
              <a:buNone/>
            </a:pPr>
            <a:endParaRPr lang="it-IT" sz="1400" dirty="0" smtClean="0">
              <a:ea typeface="Calibri"/>
              <a:cs typeface="Times New Roman"/>
            </a:endParaRPr>
          </a:p>
          <a:p>
            <a:pPr algn="just">
              <a:lnSpc>
                <a:spcPct val="115000"/>
              </a:lnSpc>
              <a:buFont typeface="Arial" pitchFamily="34" charset="0"/>
              <a:buNone/>
            </a:pPr>
            <a:endParaRPr lang="it-IT" sz="1400" dirty="0" smtClean="0">
              <a:ea typeface="Calibri"/>
              <a:cs typeface="Times New Roman"/>
            </a:endParaRPr>
          </a:p>
        </p:txBody>
      </p:sp>
      <p:pic>
        <p:nvPicPr>
          <p:cNvPr id="6" name="Immagin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627533"/>
            <a:ext cx="2880320" cy="2162767"/>
          </a:xfrm>
          <a:prstGeom prst="rect">
            <a:avLst/>
          </a:prstGeom>
        </p:spPr>
      </p:pic>
    </p:spTree>
    <p:extLst>
      <p:ext uri="{BB962C8B-B14F-4D97-AF65-F5344CB8AC3E}">
        <p14:creationId xmlns:p14="http://schemas.microsoft.com/office/powerpoint/2010/main" val="3793878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I tipi di stampanti </a:t>
            </a:r>
            <a:r>
              <a:rPr lang="it-IT" sz="2800" b="1" kern="1200" dirty="0" smtClean="0">
                <a:solidFill>
                  <a:srgbClr val="6C6352"/>
                </a:solidFill>
                <a:latin typeface="+mj-lt"/>
                <a:ea typeface="Calibri"/>
                <a:cs typeface="Times New Roman"/>
              </a:rPr>
              <a:t>3D </a:t>
            </a:r>
            <a:r>
              <a:rPr lang="it-IT" sz="2000" b="1" kern="1200" dirty="0" smtClean="0">
                <a:solidFill>
                  <a:srgbClr val="6C6352"/>
                </a:solidFill>
                <a:latin typeface="+mj-lt"/>
                <a:ea typeface="Calibri"/>
                <a:cs typeface="Times New Roman"/>
              </a:rPr>
              <a:t>– Tecniche di stampa.</a:t>
            </a:r>
            <a:endParaRPr lang="it-IT" sz="20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179512" y="627534"/>
            <a:ext cx="8784976" cy="1080120"/>
          </a:xfrm>
        </p:spPr>
        <p:txBody>
          <a:bodyPr>
            <a:noAutofit/>
          </a:bodyPr>
          <a:lstStyle/>
          <a:p>
            <a:pPr marL="0" indent="0" algn="just">
              <a:spcBef>
                <a:spcPts val="0"/>
              </a:spcBef>
              <a:buNone/>
            </a:pPr>
            <a:r>
              <a:rPr lang="it-IT" sz="1600" dirty="0" smtClean="0">
                <a:solidFill>
                  <a:schemeClr val="tx1"/>
                </a:solidFill>
                <a:ea typeface="Calibri"/>
                <a:cs typeface="Times New Roman"/>
              </a:rPr>
              <a:t>Per realizzare un oggetto tramite stampa 3D esiste più di una tecnica. La tecnologia più utilizzata per via del basso costo, è sicuramente la stampa o modellazione a deposizione fusa </a:t>
            </a:r>
            <a:r>
              <a:rPr lang="it-IT" sz="1600" b="1" dirty="0" smtClean="0">
                <a:solidFill>
                  <a:schemeClr val="tx1"/>
                </a:solidFill>
                <a:ea typeface="Calibri"/>
                <a:cs typeface="Times New Roman"/>
              </a:rPr>
              <a:t>(</a:t>
            </a:r>
            <a:r>
              <a:rPr lang="it-IT" sz="1600" b="1" dirty="0" err="1" smtClean="0">
                <a:solidFill>
                  <a:schemeClr val="tx1"/>
                </a:solidFill>
                <a:ea typeface="Calibri"/>
                <a:cs typeface="Times New Roman"/>
              </a:rPr>
              <a:t>fused</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deposition</a:t>
            </a:r>
            <a:r>
              <a:rPr lang="it-IT" sz="1600" b="1" dirty="0" smtClean="0">
                <a:solidFill>
                  <a:schemeClr val="tx1"/>
                </a:solidFill>
                <a:ea typeface="Calibri"/>
                <a:cs typeface="Times New Roman"/>
              </a:rPr>
              <a:t> </a:t>
            </a:r>
            <a:r>
              <a:rPr lang="it-IT" sz="1600" b="1" dirty="0" err="1" smtClean="0">
                <a:solidFill>
                  <a:schemeClr val="tx1"/>
                </a:solidFill>
                <a:ea typeface="Calibri"/>
                <a:cs typeface="Times New Roman"/>
              </a:rPr>
              <a:t>modeling</a:t>
            </a:r>
            <a:r>
              <a:rPr lang="it-IT" sz="1600" b="1" dirty="0" smtClean="0">
                <a:solidFill>
                  <a:schemeClr val="tx1"/>
                </a:solidFill>
                <a:ea typeface="Calibri"/>
                <a:cs typeface="Times New Roman"/>
              </a:rPr>
              <a:t> – FDM</a:t>
            </a:r>
            <a:r>
              <a:rPr lang="it-IT" sz="1600" dirty="0" smtClean="0">
                <a:solidFill>
                  <a:schemeClr val="tx1"/>
                </a:solidFill>
                <a:ea typeface="Calibri"/>
                <a:cs typeface="Times New Roman"/>
              </a:rPr>
              <a:t>). Altre tecniche di stampa note sono la </a:t>
            </a:r>
            <a:r>
              <a:rPr lang="it-IT" sz="1600" b="1" dirty="0" smtClean="0">
                <a:solidFill>
                  <a:schemeClr val="tx1"/>
                </a:solidFill>
                <a:ea typeface="Calibri"/>
                <a:cs typeface="Times New Roman"/>
              </a:rPr>
              <a:t>SLS</a:t>
            </a:r>
            <a:r>
              <a:rPr lang="it-IT" sz="1600" dirty="0" smtClean="0">
                <a:solidFill>
                  <a:schemeClr val="tx1"/>
                </a:solidFill>
                <a:ea typeface="Calibri"/>
                <a:cs typeface="Times New Roman"/>
              </a:rPr>
              <a:t> – </a:t>
            </a:r>
            <a:r>
              <a:rPr lang="it-IT" sz="1600" dirty="0" err="1" smtClean="0">
                <a:solidFill>
                  <a:schemeClr val="tx1"/>
                </a:solidFill>
                <a:ea typeface="Calibri"/>
                <a:cs typeface="Times New Roman"/>
              </a:rPr>
              <a:t>selective</a:t>
            </a:r>
            <a:r>
              <a:rPr lang="it-IT" sz="1600" dirty="0" smtClean="0">
                <a:solidFill>
                  <a:schemeClr val="tx1"/>
                </a:solidFill>
                <a:ea typeface="Calibri"/>
                <a:cs typeface="Times New Roman"/>
              </a:rPr>
              <a:t> laser </a:t>
            </a:r>
            <a:r>
              <a:rPr lang="it-IT" sz="1600" dirty="0" err="1" smtClean="0">
                <a:solidFill>
                  <a:schemeClr val="tx1"/>
                </a:solidFill>
                <a:ea typeface="Calibri"/>
                <a:cs typeface="Times New Roman"/>
              </a:rPr>
              <a:t>sintering</a:t>
            </a:r>
            <a:r>
              <a:rPr lang="it-IT" sz="1600" dirty="0" smtClean="0">
                <a:solidFill>
                  <a:schemeClr val="tx1"/>
                </a:solidFill>
                <a:ea typeface="Calibri"/>
                <a:cs typeface="Times New Roman"/>
              </a:rPr>
              <a:t>, il Digital Light Processing – </a:t>
            </a:r>
            <a:r>
              <a:rPr lang="it-IT" sz="1600" b="1" dirty="0" smtClean="0">
                <a:solidFill>
                  <a:schemeClr val="tx1"/>
                </a:solidFill>
                <a:ea typeface="Calibri"/>
                <a:cs typeface="Times New Roman"/>
              </a:rPr>
              <a:t>DLP, </a:t>
            </a:r>
            <a:r>
              <a:rPr lang="it-IT" sz="1600" dirty="0" smtClean="0">
                <a:solidFill>
                  <a:schemeClr val="tx1"/>
                </a:solidFill>
                <a:ea typeface="Calibri"/>
                <a:cs typeface="Times New Roman"/>
              </a:rPr>
              <a:t>etc. </a:t>
            </a:r>
            <a:r>
              <a:rPr lang="it-IT" sz="1600" dirty="0" smtClean="0">
                <a:solidFill>
                  <a:schemeClr val="tx1"/>
                </a:solidFill>
                <a:ea typeface="Calibri"/>
                <a:cs typeface="Times New Roman"/>
              </a:rPr>
              <a:t>In questo corso tratteremo esclusivamente la tecnica FMD.</a:t>
            </a:r>
          </a:p>
          <a:p>
            <a:pPr lvl="0" algn="just">
              <a:lnSpc>
                <a:spcPct val="115000"/>
              </a:lnSpc>
              <a:buNone/>
            </a:pPr>
            <a:endParaRPr lang="it-IT" sz="1400" dirty="0" smtClean="0">
              <a:ea typeface="Calibri"/>
              <a:cs typeface="Times New Roman"/>
            </a:endParaRPr>
          </a:p>
        </p:txBody>
      </p:sp>
      <p:sp>
        <p:nvSpPr>
          <p:cNvPr id="6" name="Content Placeholder 2"/>
          <p:cNvSpPr txBox="1">
            <a:spLocks/>
          </p:cNvSpPr>
          <p:nvPr/>
        </p:nvSpPr>
        <p:spPr>
          <a:xfrm>
            <a:off x="251520" y="1779662"/>
            <a:ext cx="5904656" cy="2376264"/>
          </a:xfrm>
          <a:prstGeom prst="rect">
            <a:avLst/>
          </a:prstGeom>
        </p:spPr>
        <p:txBody>
          <a:bodyPr vert="horz" lIns="91440" tIns="45720" rIns="91440" bIns="45720" rtlCol="0">
            <a:noAutofit/>
          </a:bodyPr>
          <a:lstStyle/>
          <a:p>
            <a:pPr lvl="0" algn="just"/>
            <a:r>
              <a:rPr lang="it-IT" sz="1600" dirty="0" smtClean="0">
                <a:ea typeface="Calibri"/>
                <a:cs typeface="Times New Roman"/>
              </a:rPr>
              <a:t>Il </a:t>
            </a:r>
            <a:r>
              <a:rPr lang="it-IT" sz="1600" b="1" dirty="0" err="1" smtClean="0">
                <a:ea typeface="Calibri"/>
                <a:cs typeface="Times New Roman"/>
              </a:rPr>
              <a:t>fused</a:t>
            </a:r>
            <a:r>
              <a:rPr lang="it-IT" sz="1600" b="1" dirty="0" smtClean="0">
                <a:ea typeface="Calibri"/>
                <a:cs typeface="Times New Roman"/>
              </a:rPr>
              <a:t> </a:t>
            </a:r>
            <a:r>
              <a:rPr lang="it-IT" sz="1600" b="1" dirty="0" err="1" smtClean="0">
                <a:ea typeface="Calibri"/>
                <a:cs typeface="Times New Roman"/>
              </a:rPr>
              <a:t>deposition</a:t>
            </a:r>
            <a:r>
              <a:rPr lang="it-IT" sz="1600" b="1" dirty="0" smtClean="0">
                <a:ea typeface="Calibri"/>
                <a:cs typeface="Times New Roman"/>
              </a:rPr>
              <a:t> </a:t>
            </a:r>
            <a:r>
              <a:rPr lang="it-IT" sz="1600" b="1" dirty="0" err="1" smtClean="0">
                <a:ea typeface="Calibri"/>
                <a:cs typeface="Times New Roman"/>
              </a:rPr>
              <a:t>modeling</a:t>
            </a:r>
            <a:r>
              <a:rPr lang="it-IT" sz="1600" b="1" dirty="0" smtClean="0">
                <a:ea typeface="Calibri"/>
                <a:cs typeface="Times New Roman"/>
              </a:rPr>
              <a:t> </a:t>
            </a:r>
            <a:r>
              <a:rPr lang="it-IT" sz="1600" dirty="0" smtClean="0">
                <a:ea typeface="Calibri"/>
                <a:cs typeface="Times New Roman"/>
              </a:rPr>
              <a:t>(FDM) è una tecnica di stampa additiva sviluppata e commercializzata dalla </a:t>
            </a:r>
            <a:r>
              <a:rPr lang="it-IT" sz="1600" b="1" dirty="0" err="1" smtClean="0">
                <a:ea typeface="Calibri"/>
                <a:cs typeface="Times New Roman"/>
              </a:rPr>
              <a:t>Stratasys</a:t>
            </a:r>
            <a:r>
              <a:rPr lang="it-IT" sz="1600" dirty="0" smtClean="0">
                <a:ea typeface="Calibri"/>
                <a:cs typeface="Times New Roman"/>
              </a:rPr>
              <a:t>, che utilizza un ugello per depositare un polimero fuso su una struttura di supporto, strato dopo strato. Un filamento plastico, </a:t>
            </a:r>
            <a:r>
              <a:rPr lang="it-IT" sz="1600" dirty="0" smtClean="0"/>
              <a:t>costituito da polimeri, </a:t>
            </a:r>
            <a:r>
              <a:rPr lang="it-IT" sz="1600" dirty="0" smtClean="0">
                <a:ea typeface="Calibri"/>
                <a:cs typeface="Times New Roman"/>
              </a:rPr>
              <a:t>fornisce il materiale di fusione ad un ugello di estrusione dal quale si può avviare e fermare il flusso. L'ugello è riscaldato </a:t>
            </a:r>
            <a:r>
              <a:rPr lang="it-IT" sz="1600" dirty="0" smtClean="0"/>
              <a:t>(fino a temperature di 250°C) </a:t>
            </a:r>
            <a:r>
              <a:rPr lang="it-IT" sz="1600" dirty="0" smtClean="0">
                <a:ea typeface="Calibri"/>
                <a:cs typeface="Times New Roman"/>
              </a:rPr>
              <a:t>per poter sciogliere il materiale e può essere spostato sia in direzione orizzontale che verticale da un meccanismo di controllo numerico.</a:t>
            </a:r>
          </a:p>
          <a:p>
            <a:pPr marL="342900" marR="0" lvl="0" indent="-342900" algn="just" defTabSz="914400" rtl="0" eaLnBrk="1" fontAlgn="auto" latinLnBrk="0" hangingPunct="1">
              <a:lnSpc>
                <a:spcPct val="115000"/>
              </a:lnSpc>
              <a:spcBef>
                <a:spcPct val="20000"/>
              </a:spcBef>
              <a:spcAft>
                <a:spcPts val="0"/>
              </a:spcAft>
              <a:buClrTx/>
              <a:buSzTx/>
              <a:buFont typeface="Arial" pitchFamily="34" charset="0"/>
              <a:buNone/>
              <a:tabLst/>
              <a:defRPr/>
            </a:pPr>
            <a:endParaRPr kumimoji="0" lang="it-IT" sz="1400" b="0" i="0" u="none" strike="noStrike" kern="1200" cap="none" spc="0" normalizeH="0" baseline="0" noProof="0" dirty="0" smtClean="0">
              <a:ln>
                <a:noFill/>
              </a:ln>
              <a:solidFill>
                <a:srgbClr val="6C6352"/>
              </a:solidFill>
              <a:effectLst/>
              <a:uLnTx/>
              <a:uFillTx/>
              <a:latin typeface="+mn-lt"/>
              <a:ea typeface="Calibri"/>
              <a:cs typeface="Times New Roman"/>
            </a:endParaRPr>
          </a:p>
        </p:txBody>
      </p:sp>
      <p:pic>
        <p:nvPicPr>
          <p:cNvPr id="8" name="Immagine 7" descr="fdm.gif"/>
          <p:cNvPicPr>
            <a:picLocks noChangeAspect="1"/>
          </p:cNvPicPr>
          <p:nvPr/>
        </p:nvPicPr>
        <p:blipFill>
          <a:blip r:embed="rId2" cstate="print"/>
          <a:stretch>
            <a:fillRect/>
          </a:stretch>
        </p:blipFill>
        <p:spPr>
          <a:xfrm>
            <a:off x="6228184" y="1563637"/>
            <a:ext cx="2739895" cy="3088461"/>
          </a:xfrm>
          <a:prstGeom prst="rect">
            <a:avLst/>
          </a:prstGeom>
        </p:spPr>
      </p:pic>
      <p:sp>
        <p:nvSpPr>
          <p:cNvPr id="12" name="Segnaposto numero diapositiva 11"/>
          <p:cNvSpPr>
            <a:spLocks noGrp="1"/>
          </p:cNvSpPr>
          <p:nvPr>
            <p:ph type="sldNum" sz="quarter" idx="12"/>
          </p:nvPr>
        </p:nvSpPr>
        <p:spPr/>
        <p:txBody>
          <a:bodyPr/>
          <a:lstStyle/>
          <a:p>
            <a:fld id="{437A9957-6C64-44D4-B360-CF457B51FDFA}" type="slidenum">
              <a:rPr lang="en-US" smtClean="0"/>
              <a:pPr/>
              <a:t>8</a:t>
            </a:fld>
            <a:endParaRPr lang="en-US"/>
          </a:p>
        </p:txBody>
      </p:sp>
    </p:spTree>
    <p:extLst>
      <p:ext uri="{BB962C8B-B14F-4D97-AF65-F5344CB8AC3E}">
        <p14:creationId xmlns:p14="http://schemas.microsoft.com/office/powerpoint/2010/main" val="23055111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229600" cy="432048"/>
          </a:xfrm>
        </p:spPr>
        <p:txBody>
          <a:bodyPr>
            <a:noAutofit/>
          </a:bodyPr>
          <a:lstStyle/>
          <a:p>
            <a:pPr lvl="1">
              <a:lnSpc>
                <a:spcPct val="115000"/>
              </a:lnSpc>
            </a:pPr>
            <a:r>
              <a:rPr lang="it-IT" sz="2800" b="1" kern="1200" dirty="0">
                <a:solidFill>
                  <a:srgbClr val="6C6352"/>
                </a:solidFill>
                <a:latin typeface="+mj-lt"/>
                <a:ea typeface="Calibri"/>
                <a:cs typeface="Times New Roman"/>
              </a:rPr>
              <a:t>I tipi di stampanti </a:t>
            </a:r>
            <a:r>
              <a:rPr lang="it-IT" sz="2800" b="1" kern="1200" dirty="0" smtClean="0">
                <a:solidFill>
                  <a:srgbClr val="6C6352"/>
                </a:solidFill>
                <a:latin typeface="+mj-lt"/>
                <a:ea typeface="Calibri"/>
                <a:cs typeface="Times New Roman"/>
              </a:rPr>
              <a:t>3D </a:t>
            </a:r>
            <a:r>
              <a:rPr lang="it-IT" sz="2000" b="1" kern="1200" dirty="0" smtClean="0">
                <a:solidFill>
                  <a:srgbClr val="6C6352"/>
                </a:solidFill>
                <a:latin typeface="+mj-lt"/>
                <a:ea typeface="Calibri"/>
                <a:cs typeface="Times New Roman"/>
              </a:rPr>
              <a:t>– Tecniche di stampa.</a:t>
            </a:r>
            <a:endParaRPr lang="it-IT" sz="2000" b="1" kern="1200" dirty="0">
              <a:solidFill>
                <a:srgbClr val="6C6352"/>
              </a:solidFill>
              <a:latin typeface="+mj-lt"/>
              <a:ea typeface="Calibri"/>
              <a:cs typeface="Times New Roman"/>
            </a:endParaRPr>
          </a:p>
        </p:txBody>
      </p:sp>
      <p:sp>
        <p:nvSpPr>
          <p:cNvPr id="3" name="Content Placeholder 2"/>
          <p:cNvSpPr>
            <a:spLocks noGrp="1"/>
          </p:cNvSpPr>
          <p:nvPr>
            <p:ph idx="1"/>
          </p:nvPr>
        </p:nvSpPr>
        <p:spPr>
          <a:xfrm>
            <a:off x="179512" y="627534"/>
            <a:ext cx="8784976" cy="864096"/>
          </a:xfrm>
        </p:spPr>
        <p:txBody>
          <a:bodyPr>
            <a:noAutofit/>
          </a:bodyPr>
          <a:lstStyle/>
          <a:p>
            <a:pPr marL="0" indent="0" algn="just">
              <a:spcBef>
                <a:spcPts val="0"/>
              </a:spcBef>
              <a:buNone/>
            </a:pPr>
            <a:r>
              <a:rPr lang="it-IT" sz="1600" b="1" dirty="0" smtClean="0">
                <a:solidFill>
                  <a:schemeClr val="tx1"/>
                </a:solidFill>
              </a:rPr>
              <a:t>SLS (</a:t>
            </a:r>
            <a:r>
              <a:rPr lang="it-IT" sz="1600" b="1" dirty="0" err="1" smtClean="0">
                <a:solidFill>
                  <a:schemeClr val="tx1"/>
                </a:solidFill>
              </a:rPr>
              <a:t>selective</a:t>
            </a:r>
            <a:r>
              <a:rPr lang="it-IT" sz="1600" b="1" dirty="0" smtClean="0">
                <a:solidFill>
                  <a:schemeClr val="tx1"/>
                </a:solidFill>
              </a:rPr>
              <a:t> laser </a:t>
            </a:r>
            <a:r>
              <a:rPr lang="it-IT" sz="1600" b="1" dirty="0" err="1" smtClean="0">
                <a:solidFill>
                  <a:schemeClr val="tx1"/>
                </a:solidFill>
              </a:rPr>
              <a:t>sintering</a:t>
            </a:r>
            <a:r>
              <a:rPr lang="it-IT" sz="1600" b="1" dirty="0" smtClean="0">
                <a:solidFill>
                  <a:schemeClr val="tx1"/>
                </a:solidFill>
              </a:rPr>
              <a:t>): </a:t>
            </a:r>
            <a:r>
              <a:rPr lang="it-IT" sz="1600" dirty="0" smtClean="0">
                <a:solidFill>
                  <a:schemeClr val="tx1"/>
                </a:solidFill>
              </a:rPr>
              <a:t>Questa tecnica può produrre oggetti a partire da una vasta gamma di materiali in polvere. Tra questi vi sono i polimeri, come polistirene o nylon (puro o in combinazione con fibre di vetro o di carbonio), metalli, tra cui acciaio, titanio e varie leghe, compositi e polveri di arenaria.</a:t>
            </a:r>
            <a:endParaRPr lang="it-IT" sz="1400" dirty="0" smtClean="0">
              <a:solidFill>
                <a:schemeClr val="tx1"/>
              </a:solidFill>
              <a:ea typeface="Calibri"/>
              <a:cs typeface="Times New Roman"/>
            </a:endParaRPr>
          </a:p>
        </p:txBody>
      </p:sp>
      <p:sp>
        <p:nvSpPr>
          <p:cNvPr id="12" name="Segnaposto numero diapositiva 11"/>
          <p:cNvSpPr>
            <a:spLocks noGrp="1"/>
          </p:cNvSpPr>
          <p:nvPr>
            <p:ph type="sldNum" sz="quarter" idx="12"/>
          </p:nvPr>
        </p:nvSpPr>
        <p:spPr/>
        <p:txBody>
          <a:bodyPr/>
          <a:lstStyle/>
          <a:p>
            <a:fld id="{437A9957-6C64-44D4-B360-CF457B51FDFA}" type="slidenum">
              <a:rPr lang="en-US" smtClean="0"/>
              <a:pPr/>
              <a:t>9</a:t>
            </a:fld>
            <a:endParaRPr lang="en-US"/>
          </a:p>
        </p:txBody>
      </p:sp>
      <p:sp>
        <p:nvSpPr>
          <p:cNvPr id="7" name="Content Placeholder 2"/>
          <p:cNvSpPr txBox="1">
            <a:spLocks/>
          </p:cNvSpPr>
          <p:nvPr/>
        </p:nvSpPr>
        <p:spPr>
          <a:xfrm>
            <a:off x="179512" y="1491630"/>
            <a:ext cx="8784976" cy="2088232"/>
          </a:xfrm>
          <a:prstGeom prst="rect">
            <a:avLst/>
          </a:prstGeom>
        </p:spPr>
        <p:txBody>
          <a:bodyPr vert="horz" lIns="91440" tIns="45720" rIns="91440" bIns="45720" rtlCol="0">
            <a:noAutofit/>
          </a:bodyPr>
          <a:lstStyle/>
          <a:p>
            <a:pPr lvl="0" algn="just"/>
            <a:r>
              <a:rPr lang="it-IT" sz="1600" b="1" dirty="0" smtClean="0"/>
              <a:t>Polimerizzazione attraverso la luce: </a:t>
            </a:r>
            <a:r>
              <a:rPr lang="it-IT" sz="1600" dirty="0" smtClean="0"/>
              <a:t>A seconda del tipo di luce adoperata, si parla di </a:t>
            </a:r>
            <a:r>
              <a:rPr lang="it-IT" sz="1600" b="1" dirty="0" smtClean="0"/>
              <a:t>SLA (</a:t>
            </a:r>
            <a:r>
              <a:rPr lang="it-IT" sz="1600" b="1" dirty="0" err="1" smtClean="0"/>
              <a:t>stereolithography</a:t>
            </a:r>
            <a:r>
              <a:rPr lang="it-IT" sz="1600" b="1" dirty="0" smtClean="0"/>
              <a:t>)</a:t>
            </a:r>
            <a:r>
              <a:rPr lang="it-IT" sz="1600" dirty="0" smtClean="0"/>
              <a:t> o di </a:t>
            </a:r>
            <a:r>
              <a:rPr lang="it-IT" sz="1600" b="1" dirty="0" smtClean="0"/>
              <a:t>DLP (</a:t>
            </a:r>
            <a:r>
              <a:rPr lang="it-IT" sz="1600" b="1" dirty="0" err="1" smtClean="0"/>
              <a:t>digital</a:t>
            </a:r>
            <a:r>
              <a:rPr lang="it-IT" sz="1600" b="1" dirty="0" smtClean="0"/>
              <a:t> light processing)</a:t>
            </a:r>
            <a:r>
              <a:rPr lang="it-IT" sz="1600" dirty="0" smtClean="0"/>
              <a:t>. Il materiale impiegato in queste tecniche è un foto polimero allo stato liquido. Un foto polimero è un polimero che cambia le proprie caratteristiche se esposto alla luce ultravioletta o altre radiazioni visibili dello spettro elettromagnetico. Le proprietà del polimero che variano sono di solito di tipo </a:t>
            </a:r>
            <a:r>
              <a:rPr lang="it-IT" sz="1600" dirty="0" err="1" smtClean="0"/>
              <a:t>fisico-meccanico</a:t>
            </a:r>
            <a:r>
              <a:rPr lang="it-IT" sz="1600" dirty="0" smtClean="0"/>
              <a:t>, si ha, infatti, l’irrigidimento del materiale se esposto alla radiazione luminosa. Materiali di questo tipo fanno si che gli oggetti creati abbiano un’ampia varietà di proprietà, come per esempio la resistenza all’acqua, flessibilità, durevolezza, rigidità, trasparenza e resistenza termica e agli urti.</a:t>
            </a:r>
            <a:endParaRPr kumimoji="0" lang="it-IT" sz="1400" b="0" i="0" u="none" strike="noStrike" kern="1200" cap="none" spc="0" normalizeH="0" baseline="0" noProof="0" dirty="0" smtClean="0">
              <a:ln>
                <a:noFill/>
              </a:ln>
              <a:solidFill>
                <a:schemeClr val="tx1"/>
              </a:solidFill>
              <a:effectLst/>
              <a:uLnTx/>
              <a:uFillTx/>
              <a:latin typeface="+mn-lt"/>
              <a:ea typeface="Calibri"/>
              <a:cs typeface="Times New Roman"/>
            </a:endParaRPr>
          </a:p>
        </p:txBody>
      </p:sp>
      <p:sp>
        <p:nvSpPr>
          <p:cNvPr id="9" name="Content Placeholder 2"/>
          <p:cNvSpPr txBox="1">
            <a:spLocks/>
          </p:cNvSpPr>
          <p:nvPr/>
        </p:nvSpPr>
        <p:spPr>
          <a:xfrm>
            <a:off x="179512" y="3651870"/>
            <a:ext cx="8784976" cy="1152128"/>
          </a:xfrm>
          <a:prstGeom prst="rect">
            <a:avLst/>
          </a:prstGeom>
        </p:spPr>
        <p:txBody>
          <a:bodyPr vert="horz" lIns="91440" tIns="45720" rIns="91440" bIns="45720" rtlCol="0">
            <a:noAutofit/>
          </a:bodyPr>
          <a:lstStyle/>
          <a:p>
            <a:pPr lvl="0" algn="just"/>
            <a:r>
              <a:rPr lang="it-IT" sz="1600" b="1" dirty="0" smtClean="0"/>
              <a:t>DMLS (</a:t>
            </a:r>
            <a:r>
              <a:rPr lang="it-IT" sz="1600" b="1" dirty="0" err="1" smtClean="0"/>
              <a:t>direct</a:t>
            </a:r>
            <a:r>
              <a:rPr lang="it-IT" sz="1600" b="1" dirty="0" smtClean="0"/>
              <a:t> metal laser </a:t>
            </a:r>
            <a:r>
              <a:rPr lang="it-IT" sz="1600" b="1" dirty="0" err="1" smtClean="0"/>
              <a:t>sintering</a:t>
            </a:r>
            <a:r>
              <a:rPr lang="it-IT" sz="1600" b="1" dirty="0" smtClean="0"/>
              <a:t>): </a:t>
            </a:r>
            <a:r>
              <a:rPr lang="it-IT" sz="1600" dirty="0" smtClean="0"/>
              <a:t>Gli oggetti realizzati con questo metodo sono ottenuti, strato dopo strato, tramite la fusione laser selettiva di polveri di metallo</a:t>
            </a:r>
            <a:r>
              <a:rPr lang="it-IT" sz="1600" b="1" dirty="0" smtClean="0"/>
              <a:t> </a:t>
            </a:r>
            <a:r>
              <a:rPr lang="it-IT" sz="1600" dirty="0" smtClean="0"/>
              <a:t>a grana finissima. Con questa tecnica si possono realizzare oggetti in leghe metalliche, preferibilmente multicomponenti, tra cui:</a:t>
            </a:r>
            <a:r>
              <a:rPr lang="it-IT" sz="1600" b="1" dirty="0" smtClean="0"/>
              <a:t> </a:t>
            </a:r>
            <a:r>
              <a:rPr lang="it-IT" sz="1600" dirty="0" smtClean="0"/>
              <a:t>acciaio, inox, cromo-cobalto, alluminio e leghe di titanio.</a:t>
            </a:r>
            <a:endParaRPr kumimoji="0" lang="it-IT" sz="1400" b="0" i="0" u="none" strike="noStrike" kern="1200" cap="none" spc="0" normalizeH="0" baseline="0" noProof="0" dirty="0" smtClean="0">
              <a:ln>
                <a:noFill/>
              </a:ln>
              <a:solidFill>
                <a:schemeClr val="tx1"/>
              </a:solidFill>
              <a:effectLst/>
              <a:uLnTx/>
              <a:uFillTx/>
              <a:latin typeface="+mn-lt"/>
              <a:ea typeface="Calibri"/>
              <a:cs typeface="Times New Roman"/>
            </a:endParaRPr>
          </a:p>
        </p:txBody>
      </p:sp>
    </p:spTree>
    <p:extLst>
      <p:ext uri="{BB962C8B-B14F-4D97-AF65-F5344CB8AC3E}">
        <p14:creationId xmlns:p14="http://schemas.microsoft.com/office/powerpoint/2010/main" val="2305511188"/>
      </p:ext>
    </p:extLst>
  </p:cSld>
  <p:clrMapOvr>
    <a:masterClrMapping/>
  </p:clrMapOvr>
  <p:timing>
    <p:tnLst>
      <p:par>
        <p:cTn id="1" dur="indefinite" restart="never" nodeType="tmRoot"/>
      </p:par>
    </p:tnLst>
  </p:timing>
</p:sld>
</file>

<file path=ppt/theme/theme1.xml><?xml version="1.0" encoding="utf-8"?>
<a:theme xmlns:a="http://schemas.openxmlformats.org/drawingml/2006/main" name="20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202</Template>
  <TotalTime>1050</TotalTime>
  <Words>2662</Words>
  <Application>Microsoft Office PowerPoint</Application>
  <PresentationFormat>Presentazione su schermo (16:9)</PresentationFormat>
  <Paragraphs>189</Paragraphs>
  <Slides>25</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25</vt:i4>
      </vt:variant>
    </vt:vector>
  </HeadingPairs>
  <TitlesOfParts>
    <vt:vector size="30" baseType="lpstr">
      <vt:lpstr>Arial</vt:lpstr>
      <vt:lpstr>Calibri</vt:lpstr>
      <vt:lpstr>Symbol</vt:lpstr>
      <vt:lpstr>Times New Roman</vt:lpstr>
      <vt:lpstr>202</vt:lpstr>
      <vt:lpstr>Progettazione e stampa 3D Lezione 1  La stampa 3D, storia e principi di base.</vt:lpstr>
      <vt:lpstr>La stampa 3D, storia e principi di base - Sommario</vt:lpstr>
      <vt:lpstr>I tipi di stampanti 3D – Cenni storici</vt:lpstr>
      <vt:lpstr>I tipi di stampanti 3D – Cenni storici</vt:lpstr>
      <vt:lpstr>I tipi di stampanti 3D – Cenni storici</vt:lpstr>
      <vt:lpstr>I tipi di stampanti 3D – Cenni storici</vt:lpstr>
      <vt:lpstr>I tipi di stampanti 3D – Cenni storici</vt:lpstr>
      <vt:lpstr>I tipi di stampanti 3D – Tecniche di stampa.</vt:lpstr>
      <vt:lpstr>I tipi di stampanti 3D – Tecniche di stampa.</vt:lpstr>
      <vt:lpstr>Le componenti di una stampante 3D – Caratteristiche.</vt:lpstr>
      <vt:lpstr>Le componenti di una stampante 3D – Caratteristiche.</vt:lpstr>
      <vt:lpstr>Le componenti di una stampante 3D – Materiali.</vt:lpstr>
      <vt:lpstr>Le componenti di una stampante 3D – Materiali.</vt:lpstr>
      <vt:lpstr>Principio di funzionamento - Cinematica</vt:lpstr>
      <vt:lpstr>Principio di funzionamento - Elettronica</vt:lpstr>
      <vt:lpstr>Principio di funzionamento - Elettronica</vt:lpstr>
      <vt:lpstr>Rudimenti di modellazione solida con Tinkercad e riparazione dei solidi</vt:lpstr>
      <vt:lpstr>Rudimenti di modellazione solida con Tinkercad e riparazione dei solidi</vt:lpstr>
      <vt:lpstr>Rudimenti di modellazione solida con Tinkercad e riparazione dei solidi</vt:lpstr>
      <vt:lpstr>Lo slicing e la generazione del GCODE con Slic3r e con CURA</vt:lpstr>
      <vt:lpstr>Tools di gestione per la stampa 3D </vt:lpstr>
      <vt:lpstr>Sessioni pratiche di stampa 3D</vt:lpstr>
      <vt:lpstr>Software da installare</vt:lpstr>
      <vt:lpstr>Q&amp;A</vt:lpstr>
      <vt:lpstr>La stampa 3D, storia e principi di base – Cenni bibliografici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Progettazione e stampa 3D</dc:title>
  <dc:creator>Ferdinando</dc:creator>
  <cp:lastModifiedBy>Ferdinando Miraglia</cp:lastModifiedBy>
  <cp:revision>87</cp:revision>
  <dcterms:created xsi:type="dcterms:W3CDTF">2014-10-13T08:53:33Z</dcterms:created>
  <dcterms:modified xsi:type="dcterms:W3CDTF">2014-10-31T16:17:27Z</dcterms:modified>
</cp:coreProperties>
</file>