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8" r:id="rId3"/>
    <p:sldId id="257" r:id="rId4"/>
    <p:sldId id="265" r:id="rId5"/>
    <p:sldId id="266" r:id="rId6"/>
    <p:sldId id="264" r:id="rId7"/>
    <p:sldId id="268" r:id="rId8"/>
    <p:sldId id="267" r:id="rId9"/>
    <p:sldId id="270" r:id="rId10"/>
    <p:sldId id="269" r:id="rId11"/>
    <p:sldId id="271" r:id="rId12"/>
    <p:sldId id="272" r:id="rId13"/>
    <p:sldId id="273" r:id="rId14"/>
    <p:sldId id="275" r:id="rId15"/>
    <p:sldId id="263" r:id="rId16"/>
    <p:sldId id="277" r:id="rId17"/>
    <p:sldId id="278" r:id="rId18"/>
    <p:sldId id="279" r:id="rId19"/>
    <p:sldId id="280" r:id="rId20"/>
    <p:sldId id="281" r:id="rId21"/>
    <p:sldId id="282" r:id="rId22"/>
    <p:sldId id="276" r:id="rId23"/>
    <p:sldId id="283" r:id="rId24"/>
    <p:sldId id="284" r:id="rId25"/>
    <p:sldId id="274" r:id="rId26"/>
    <p:sldId id="285" r:id="rId27"/>
  </p:sldIdLst>
  <p:sldSz cx="9144000" cy="5143500" type="screen16x9"/>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63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97" autoAdjust="0"/>
    <p:restoredTop sz="94624" autoAdjust="0"/>
  </p:normalViewPr>
  <p:slideViewPr>
    <p:cSldViewPr>
      <p:cViewPr>
        <p:scale>
          <a:sx n="90" d="100"/>
          <a:sy n="90" d="100"/>
        </p:scale>
        <p:origin x="-230" y="-58"/>
      </p:cViewPr>
      <p:guideLst>
        <p:guide orient="horz" pos="1620"/>
        <p:guide pos="2880"/>
      </p:guideLst>
    </p:cSldViewPr>
  </p:slideViewPr>
  <p:outlineViewPr>
    <p:cViewPr>
      <p:scale>
        <a:sx n="33" d="100"/>
        <a:sy n="33" d="100"/>
      </p:scale>
      <p:origin x="14"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it-IT"/>
          </a:p>
        </p:txBody>
      </p:sp>
      <p:sp>
        <p:nvSpPr>
          <p:cNvPr id="3" name="Segnaposto data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7A42F00A-8200-4134-987A-B5ABD042F8C1}" type="datetimeFigureOut">
              <a:rPr lang="it-IT" smtClean="0"/>
              <a:pPr/>
              <a:t>07/11/2014</a:t>
            </a:fld>
            <a:endParaRPr lang="it-IT"/>
          </a:p>
        </p:txBody>
      </p:sp>
      <p:sp>
        <p:nvSpPr>
          <p:cNvPr id="4" name="Segnaposto immagine diapositiva 3"/>
          <p:cNvSpPr>
            <a:spLocks noGrp="1" noRot="1" noChangeAspect="1"/>
          </p:cNvSpPr>
          <p:nvPr>
            <p:ph type="sldImg" idx="2"/>
          </p:nvPr>
        </p:nvSpPr>
        <p:spPr>
          <a:xfrm>
            <a:off x="104775" y="750888"/>
            <a:ext cx="6678613" cy="3757612"/>
          </a:xfrm>
          <a:prstGeom prst="rect">
            <a:avLst/>
          </a:prstGeom>
          <a:noFill/>
          <a:ln w="12700">
            <a:solidFill>
              <a:prstClr val="black"/>
            </a:solidFill>
          </a:ln>
        </p:spPr>
        <p:txBody>
          <a:bodyPr vert="horz" lIns="96616" tIns="48308" rIns="96616" bIns="48308" rtlCol="0" anchor="ctr"/>
          <a:lstStyle/>
          <a:p>
            <a:endParaRPr lang="it-IT"/>
          </a:p>
        </p:txBody>
      </p:sp>
      <p:sp>
        <p:nvSpPr>
          <p:cNvPr id="5" name="Segnaposto note 4"/>
          <p:cNvSpPr>
            <a:spLocks noGrp="1"/>
          </p:cNvSpPr>
          <p:nvPr>
            <p:ph type="body" sz="quarter" idx="3"/>
          </p:nvPr>
        </p:nvSpPr>
        <p:spPr>
          <a:xfrm>
            <a:off x="688817" y="4759643"/>
            <a:ext cx="5510530" cy="4509135"/>
          </a:xfrm>
          <a:prstGeom prst="rect">
            <a:avLst/>
          </a:prstGeom>
        </p:spPr>
        <p:txBody>
          <a:bodyPr vert="horz" lIns="96616" tIns="48308" rIns="96616" bIns="48308"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it-IT"/>
          </a:p>
        </p:txBody>
      </p:sp>
      <p:sp>
        <p:nvSpPr>
          <p:cNvPr id="7" name="Segnaposto numero diapositiva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4262614A-4C8E-45BD-ACA6-8131962B595B}" type="slidenum">
              <a:rPr lang="it-IT" smtClean="0"/>
              <a:pPr/>
              <a:t>‹N›</a:t>
            </a:fld>
            <a:endParaRPr lang="it-IT"/>
          </a:p>
        </p:txBody>
      </p:sp>
    </p:spTree>
    <p:extLst>
      <p:ext uri="{BB962C8B-B14F-4D97-AF65-F5344CB8AC3E}">
        <p14:creationId xmlns:p14="http://schemas.microsoft.com/office/powerpoint/2010/main" val="3599394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3</a:t>
            </a:fld>
            <a:endParaRPr lang="it-IT"/>
          </a:p>
        </p:txBody>
      </p:sp>
    </p:spTree>
    <p:extLst>
      <p:ext uri="{BB962C8B-B14F-4D97-AF65-F5344CB8AC3E}">
        <p14:creationId xmlns:p14="http://schemas.microsoft.com/office/powerpoint/2010/main" val="4059082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12</a:t>
            </a:fld>
            <a:endParaRPr lang="it-IT"/>
          </a:p>
        </p:txBody>
      </p:sp>
    </p:spTree>
    <p:extLst>
      <p:ext uri="{BB962C8B-B14F-4D97-AF65-F5344CB8AC3E}">
        <p14:creationId xmlns:p14="http://schemas.microsoft.com/office/powerpoint/2010/main" val="2515374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13</a:t>
            </a:fld>
            <a:endParaRPr lang="it-IT"/>
          </a:p>
        </p:txBody>
      </p:sp>
    </p:spTree>
    <p:extLst>
      <p:ext uri="{BB962C8B-B14F-4D97-AF65-F5344CB8AC3E}">
        <p14:creationId xmlns:p14="http://schemas.microsoft.com/office/powerpoint/2010/main" val="707454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14</a:t>
            </a:fld>
            <a:endParaRPr lang="it-IT"/>
          </a:p>
        </p:txBody>
      </p:sp>
    </p:spTree>
    <p:extLst>
      <p:ext uri="{BB962C8B-B14F-4D97-AF65-F5344CB8AC3E}">
        <p14:creationId xmlns:p14="http://schemas.microsoft.com/office/powerpoint/2010/main" val="707454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4</a:t>
            </a:fld>
            <a:endParaRPr lang="it-IT"/>
          </a:p>
        </p:txBody>
      </p:sp>
    </p:spTree>
    <p:extLst>
      <p:ext uri="{BB962C8B-B14F-4D97-AF65-F5344CB8AC3E}">
        <p14:creationId xmlns:p14="http://schemas.microsoft.com/office/powerpoint/2010/main" val="3611560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5</a:t>
            </a:fld>
            <a:endParaRPr lang="it-IT"/>
          </a:p>
        </p:txBody>
      </p:sp>
    </p:spTree>
    <p:extLst>
      <p:ext uri="{BB962C8B-B14F-4D97-AF65-F5344CB8AC3E}">
        <p14:creationId xmlns:p14="http://schemas.microsoft.com/office/powerpoint/2010/main" val="2012393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6</a:t>
            </a:fld>
            <a:endParaRPr lang="it-IT"/>
          </a:p>
        </p:txBody>
      </p:sp>
    </p:spTree>
    <p:extLst>
      <p:ext uri="{BB962C8B-B14F-4D97-AF65-F5344CB8AC3E}">
        <p14:creationId xmlns:p14="http://schemas.microsoft.com/office/powerpoint/2010/main" val="2777018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7</a:t>
            </a:fld>
            <a:endParaRPr lang="it-IT"/>
          </a:p>
        </p:txBody>
      </p:sp>
    </p:spTree>
    <p:extLst>
      <p:ext uri="{BB962C8B-B14F-4D97-AF65-F5344CB8AC3E}">
        <p14:creationId xmlns:p14="http://schemas.microsoft.com/office/powerpoint/2010/main" val="2868037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8</a:t>
            </a:fld>
            <a:endParaRPr lang="it-IT"/>
          </a:p>
        </p:txBody>
      </p:sp>
    </p:spTree>
    <p:extLst>
      <p:ext uri="{BB962C8B-B14F-4D97-AF65-F5344CB8AC3E}">
        <p14:creationId xmlns:p14="http://schemas.microsoft.com/office/powerpoint/2010/main" val="401590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9</a:t>
            </a:fld>
            <a:endParaRPr lang="it-IT"/>
          </a:p>
        </p:txBody>
      </p:sp>
    </p:spTree>
    <p:extLst>
      <p:ext uri="{BB962C8B-B14F-4D97-AF65-F5344CB8AC3E}">
        <p14:creationId xmlns:p14="http://schemas.microsoft.com/office/powerpoint/2010/main" val="3316076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10</a:t>
            </a:fld>
            <a:endParaRPr lang="it-IT"/>
          </a:p>
        </p:txBody>
      </p:sp>
    </p:spTree>
    <p:extLst>
      <p:ext uri="{BB962C8B-B14F-4D97-AF65-F5344CB8AC3E}">
        <p14:creationId xmlns:p14="http://schemas.microsoft.com/office/powerpoint/2010/main" val="3640552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11</a:t>
            </a:fld>
            <a:endParaRPr lang="it-IT"/>
          </a:p>
        </p:txBody>
      </p:sp>
    </p:spTree>
    <p:extLst>
      <p:ext uri="{BB962C8B-B14F-4D97-AF65-F5344CB8AC3E}">
        <p14:creationId xmlns:p14="http://schemas.microsoft.com/office/powerpoint/2010/main" val="2663749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724695"/>
            <a:ext cx="7772400" cy="757907"/>
          </a:xfrm>
        </p:spPr>
        <p:txBody>
          <a:bodyPr/>
          <a:lstStyle>
            <a:lvl1pPr>
              <a:defRPr/>
            </a:lvl1pPr>
          </a:lstStyle>
          <a:p>
            <a:r>
              <a:rPr lang="en-US" dirty="0" smtClean="0"/>
              <a:t>Name of Presentation</a:t>
            </a:r>
            <a:endParaRPr lang="en-US" dirty="0"/>
          </a:p>
        </p:txBody>
      </p:sp>
      <p:sp>
        <p:nvSpPr>
          <p:cNvPr id="3" name="Subtitle 2"/>
          <p:cNvSpPr>
            <a:spLocks noGrp="1"/>
          </p:cNvSpPr>
          <p:nvPr>
            <p:ph type="subTitle" idx="1" hasCustomPrompt="1"/>
          </p:nvPr>
        </p:nvSpPr>
        <p:spPr>
          <a:xfrm>
            <a:off x="1371600" y="2266578"/>
            <a:ext cx="6400800" cy="593204"/>
          </a:xfrm>
        </p:spPr>
        <p:txBody>
          <a:bodyPr/>
          <a:lstStyle>
            <a:lvl1pPr marL="0" indent="0" algn="ctr">
              <a:buNone/>
              <a:defRPr>
                <a:solidFill>
                  <a:srgbClr val="6C635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Company Name</a:t>
            </a:r>
            <a:endParaRPr lang="en-US" dirty="0"/>
          </a:p>
        </p:txBody>
      </p:sp>
      <p:sp>
        <p:nvSpPr>
          <p:cNvPr id="4" name="Date Placeholder 3"/>
          <p:cNvSpPr>
            <a:spLocks noGrp="1"/>
          </p:cNvSpPr>
          <p:nvPr>
            <p:ph type="dt" sz="half" idx="10"/>
          </p:nvPr>
        </p:nvSpPr>
        <p:spPr/>
        <p:txBody>
          <a:bodyPr/>
          <a:lstStyle/>
          <a:p>
            <a:fld id="{AF00C036-03C3-47CF-8261-C8B13E07CC03}" type="datetime1">
              <a:rPr lang="en-US" smtClean="0"/>
              <a:pPr/>
              <a:t>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37449539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9FC79C2-BC29-4707-A362-36EC5C6E05B8}" type="datetime1">
              <a:rPr lang="en-US" smtClean="0"/>
              <a:pPr/>
              <a:t>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928397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974D77-6983-41EA-8E18-1229683C95A1}" type="datetime1">
              <a:rPr lang="en-US" smtClean="0"/>
              <a:pPr/>
              <a:t>11/7/2014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27703253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fr-CA" dirty="0" err="1" smtClean="0"/>
              <a:t>Title</a:t>
            </a:r>
            <a:endParaRPr lang="en-US" dirty="0"/>
          </a:p>
        </p:txBody>
      </p:sp>
      <p:sp>
        <p:nvSpPr>
          <p:cNvPr id="3" name="Content Placeholder 2"/>
          <p:cNvSpPr>
            <a:spLocks noGrp="1"/>
          </p:cNvSpPr>
          <p:nvPr>
            <p:ph sz="half" idx="1"/>
          </p:nvPr>
        </p:nvSpPr>
        <p:spPr>
          <a:xfrm>
            <a:off x="457200" y="1275606"/>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Content Placeholder 3"/>
          <p:cNvSpPr>
            <a:spLocks noGrp="1"/>
          </p:cNvSpPr>
          <p:nvPr>
            <p:ph sz="half" idx="2"/>
          </p:nvPr>
        </p:nvSpPr>
        <p:spPr>
          <a:xfrm>
            <a:off x="4648200" y="1275606"/>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p:txBody>
          <a:bodyPr/>
          <a:lstStyle/>
          <a:p>
            <a:fld id="{DD7C06F1-B927-424F-BC60-A086BE31B288}" type="datetime1">
              <a:rPr lang="en-US" smtClean="0"/>
              <a:pPr/>
              <a:t>11/7/2014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23830503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rgbClr val="6C6352"/>
                </a:solidFill>
              </a:defRPr>
            </a:lvl1pPr>
          </a:lstStyle>
          <a:p>
            <a:fld id="{6E10E6E4-0370-4CE4-AF03-20FBE198C18D}" type="datetime1">
              <a:rPr lang="en-US" smtClean="0"/>
              <a:pPr/>
              <a:t>11/7/2014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rgbClr val="6C6352"/>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rgbClr val="6C6352"/>
                </a:solidFill>
              </a:defRPr>
            </a:lvl1pPr>
          </a:lstStyle>
          <a:p>
            <a:fld id="{437A9957-6C64-44D4-B360-CF457B51FDFA}" type="slidenum">
              <a:rPr lang="en-US" smtClean="0"/>
              <a:pPr/>
              <a:t>‹N›</a:t>
            </a:fld>
            <a:endParaRPr lang="en-US"/>
          </a:p>
        </p:txBody>
      </p:sp>
    </p:spTree>
    <p:extLst>
      <p:ext uri="{BB962C8B-B14F-4D97-AF65-F5344CB8AC3E}">
        <p14:creationId xmlns:p14="http://schemas.microsoft.com/office/powerpoint/2010/main" val="234755530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2" r:id="rId4"/>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rgbClr val="6C635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www.stampa3d-forum.it/modelli-3d/" TargetMode="External"/><Relationship Id="rId2" Type="http://schemas.openxmlformats.org/officeDocument/2006/relationships/hyperlink" Target="http://www.tinkercad.com/" TargetMode="External"/><Relationship Id="rId1" Type="http://schemas.openxmlformats.org/officeDocument/2006/relationships/slideLayout" Target="../slideLayouts/slideLayout3.xml"/><Relationship Id="rId5" Type="http://schemas.openxmlformats.org/officeDocument/2006/relationships/hyperlink" Target="http://www.netfabb.com/downloadcenter.php?basic=1" TargetMode="External"/><Relationship Id="rId4" Type="http://schemas.openxmlformats.org/officeDocument/2006/relationships/hyperlink" Target="http://www.stampa3d-forum.it/guida-software-stampa-3d/"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it.wikipedia.org/wiki/Mesh_poligonal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https://www.tinkercad.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www.tinkercad.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63639"/>
            <a:ext cx="7772400" cy="1296144"/>
          </a:xfrm>
          <a:effectLst>
            <a:outerShdw blurRad="50800" dist="38100" dir="8100000" algn="tr" rotWithShape="0">
              <a:prstClr val="black">
                <a:alpha val="40000"/>
              </a:prstClr>
            </a:outerShdw>
          </a:effectLst>
        </p:spPr>
        <p:txBody>
          <a:bodyPr>
            <a:normAutofit fontScale="90000"/>
          </a:bodyPr>
          <a:lstStyle/>
          <a:p>
            <a:pPr lvl="0"/>
            <a:r>
              <a:rPr lang="en-US" dirty="0" err="1" smtClean="0"/>
              <a:t>Progettazione</a:t>
            </a:r>
            <a:r>
              <a:rPr lang="en-US" dirty="0" smtClean="0"/>
              <a:t> e </a:t>
            </a:r>
            <a:r>
              <a:rPr lang="en-US" dirty="0" err="1" smtClean="0"/>
              <a:t>stampa</a:t>
            </a:r>
            <a:r>
              <a:rPr lang="en-US" dirty="0" smtClean="0"/>
              <a:t> 3D</a:t>
            </a:r>
            <a:br>
              <a:rPr lang="en-US" dirty="0" smtClean="0"/>
            </a:br>
            <a:r>
              <a:rPr lang="en-US" sz="2200" b="1" dirty="0" err="1" smtClean="0"/>
              <a:t>Lezione</a:t>
            </a:r>
            <a:r>
              <a:rPr lang="en-US" sz="2200" b="1" dirty="0" smtClean="0"/>
              <a:t> 2 </a:t>
            </a:r>
            <a:br>
              <a:rPr lang="en-US" sz="2200" b="1" dirty="0" smtClean="0"/>
            </a:br>
            <a:r>
              <a:rPr lang="it-IT" sz="2000" b="1" dirty="0" smtClean="0"/>
              <a:t>Rudimenti </a:t>
            </a:r>
            <a:r>
              <a:rPr lang="it-IT" sz="2000" b="1" dirty="0"/>
              <a:t>di modellazione solida con Tinkercad e riparazione dei </a:t>
            </a:r>
            <a:r>
              <a:rPr lang="it-IT" sz="2000" b="1" dirty="0" smtClean="0"/>
              <a:t>solidi.</a:t>
            </a:r>
            <a:endParaRPr lang="en-US" sz="2200" b="1" dirty="0"/>
          </a:p>
        </p:txBody>
      </p:sp>
      <p:sp>
        <p:nvSpPr>
          <p:cNvPr id="3" name="Subtitle 2"/>
          <p:cNvSpPr>
            <a:spLocks noGrp="1"/>
          </p:cNvSpPr>
          <p:nvPr>
            <p:ph type="subTitle" idx="1"/>
          </p:nvPr>
        </p:nvSpPr>
        <p:spPr>
          <a:xfrm>
            <a:off x="1475656" y="2859782"/>
            <a:ext cx="6400800" cy="593204"/>
          </a:xfrm>
        </p:spPr>
        <p:txBody>
          <a:bodyPr>
            <a:normAutofit/>
          </a:bodyPr>
          <a:lstStyle/>
          <a:p>
            <a:pPr algn="r"/>
            <a:r>
              <a:rPr lang="en-US" sz="1200" dirty="0" smtClean="0"/>
              <a:t>Ferdinando Miraglia</a:t>
            </a:r>
            <a:endParaRPr lang="en-US" sz="1200" dirty="0"/>
          </a:p>
        </p:txBody>
      </p:sp>
      <p:sp>
        <p:nvSpPr>
          <p:cNvPr id="6" name="Segnaposto numero diapositiva 5"/>
          <p:cNvSpPr>
            <a:spLocks noGrp="1"/>
          </p:cNvSpPr>
          <p:nvPr>
            <p:ph type="sldNum" sz="quarter" idx="12"/>
          </p:nvPr>
        </p:nvSpPr>
        <p:spPr/>
        <p:txBody>
          <a:bodyPr/>
          <a:lstStyle/>
          <a:p>
            <a:fld id="{437A9957-6C64-44D4-B360-CF457B51FDFA}" type="slidenum">
              <a:rPr lang="en-US" smtClean="0"/>
              <a:pPr/>
              <a:t>1</a:t>
            </a:fld>
            <a:endParaRPr lang="en-US"/>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240" y="4630548"/>
            <a:ext cx="2309060" cy="441998"/>
          </a:xfrm>
          <a:prstGeom prst="rect">
            <a:avLst/>
          </a:prstGeom>
        </p:spPr>
      </p:pic>
      <p:pic>
        <p:nvPicPr>
          <p:cNvPr id="7" name="Immagin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6338" y="4224018"/>
            <a:ext cx="944962" cy="358171"/>
          </a:xfrm>
          <a:prstGeom prst="rect">
            <a:avLst/>
          </a:prstGeom>
        </p:spPr>
      </p:pic>
    </p:spTree>
    <p:extLst>
      <p:ext uri="{BB962C8B-B14F-4D97-AF65-F5344CB8AC3E}">
        <p14:creationId xmlns:p14="http://schemas.microsoft.com/office/powerpoint/2010/main" val="1150908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Spostamento</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795556" cy="1872208"/>
          </a:xfrm>
        </p:spPr>
        <p:txBody>
          <a:bodyPr>
            <a:noAutofit/>
          </a:bodyPr>
          <a:lstStyle/>
          <a:p>
            <a:pPr marL="0" indent="0" algn="just">
              <a:spcBef>
                <a:spcPts val="0"/>
              </a:spcBef>
              <a:buNone/>
            </a:pPr>
            <a:r>
              <a:rPr lang="it-IT" sz="1600" dirty="0" smtClean="0">
                <a:solidFill>
                  <a:schemeClr val="tx1"/>
                </a:solidFill>
                <a:ea typeface="Calibri"/>
                <a:cs typeface="Times New Roman"/>
              </a:rPr>
              <a:t>Creato il solido desiderato ed orientato lo stesso nello spazio, proviamo ora a spostarlo selezionandolo con il tasto sinistro del mouse e spostandolo dove vogliamo. Ci accorgiamo subito che lo spostamento avviene solo ed esclusivamente sul piano XY. Per spostare il solido anche in direzione dell’asse Z possiamo agire nei seguenti due modi</a:t>
            </a:r>
            <a:r>
              <a:rPr lang="it-IT" sz="1400" dirty="0" smtClean="0">
                <a:ea typeface="Calibri"/>
                <a:cs typeface="Times New Roman"/>
              </a:rPr>
              <a:t>: </a:t>
            </a:r>
            <a:r>
              <a:rPr lang="it-IT" sz="1600" dirty="0" smtClean="0">
                <a:solidFill>
                  <a:schemeClr val="tx1"/>
                </a:solidFill>
                <a:ea typeface="Calibri"/>
                <a:cs typeface="Times New Roman"/>
              </a:rPr>
              <a:t>Selezioniamo con il tasto </a:t>
            </a:r>
            <a:r>
              <a:rPr lang="it-IT" sz="1600" dirty="0" err="1" smtClean="0">
                <a:solidFill>
                  <a:schemeClr val="tx1"/>
                </a:solidFill>
                <a:ea typeface="Calibri"/>
                <a:cs typeface="Times New Roman"/>
              </a:rPr>
              <a:t>sx</a:t>
            </a:r>
            <a:r>
              <a:rPr lang="it-IT" sz="1600" dirty="0" smtClean="0">
                <a:solidFill>
                  <a:schemeClr val="tx1"/>
                </a:solidFill>
                <a:ea typeface="Calibri"/>
                <a:cs typeface="Times New Roman"/>
              </a:rPr>
              <a:t> del mouse il </a:t>
            </a:r>
            <a:r>
              <a:rPr lang="it-IT" sz="1600" b="1" dirty="0" smtClean="0">
                <a:solidFill>
                  <a:schemeClr val="tx1"/>
                </a:solidFill>
                <a:ea typeface="Calibri"/>
                <a:cs typeface="Times New Roman"/>
              </a:rPr>
              <a:t>piccolo cono </a:t>
            </a:r>
            <a:r>
              <a:rPr lang="it-IT" sz="1600" dirty="0" smtClean="0">
                <a:solidFill>
                  <a:schemeClr val="tx1"/>
                </a:solidFill>
                <a:ea typeface="Calibri"/>
                <a:cs typeface="Times New Roman"/>
              </a:rPr>
              <a:t>posto</a:t>
            </a:r>
            <a:r>
              <a:rPr lang="it-IT" sz="1600" b="1" dirty="0" smtClean="0">
                <a:solidFill>
                  <a:schemeClr val="tx1"/>
                </a:solidFill>
                <a:ea typeface="Calibri"/>
                <a:cs typeface="Times New Roman"/>
              </a:rPr>
              <a:t> </a:t>
            </a:r>
            <a:r>
              <a:rPr lang="it-IT" sz="1600" dirty="0" smtClean="0">
                <a:solidFill>
                  <a:schemeClr val="tx1"/>
                </a:solidFill>
                <a:ea typeface="Calibri"/>
                <a:cs typeface="Times New Roman"/>
              </a:rPr>
              <a:t>appena sopra il solido, trascinando il solido in alto o in basso come desiderato (fig. </a:t>
            </a:r>
            <a:r>
              <a:rPr lang="it-IT" sz="1600" dirty="0" err="1" smtClean="0">
                <a:solidFill>
                  <a:schemeClr val="tx1"/>
                </a:solidFill>
                <a:ea typeface="Calibri"/>
                <a:cs typeface="Times New Roman"/>
              </a:rPr>
              <a:t>sx</a:t>
            </a:r>
            <a:r>
              <a:rPr lang="it-IT" sz="1600" dirty="0" smtClean="0">
                <a:solidFill>
                  <a:schemeClr val="tx1"/>
                </a:solidFill>
                <a:ea typeface="Calibri"/>
                <a:cs typeface="Times New Roman"/>
              </a:rPr>
              <a:t>) oppure semplicemente selezioniamo il numero relativo alla distanza del vertice inferiore rispetto al </a:t>
            </a:r>
            <a:r>
              <a:rPr lang="it-IT" sz="1600" dirty="0" err="1" smtClean="0">
                <a:solidFill>
                  <a:schemeClr val="tx1"/>
                </a:solidFill>
                <a:ea typeface="Calibri"/>
                <a:cs typeface="Times New Roman"/>
              </a:rPr>
              <a:t>wp</a:t>
            </a:r>
            <a:r>
              <a:rPr lang="it-IT" sz="1600" dirty="0" smtClean="0">
                <a:solidFill>
                  <a:schemeClr val="tx1"/>
                </a:solidFill>
                <a:ea typeface="Calibri"/>
                <a:cs typeface="Times New Roman"/>
              </a:rPr>
              <a:t> (il valore è negativo se si trova sotto al </a:t>
            </a:r>
            <a:r>
              <a:rPr lang="it-IT" sz="1600" dirty="0" err="1" smtClean="0">
                <a:solidFill>
                  <a:schemeClr val="tx1"/>
                </a:solidFill>
                <a:ea typeface="Calibri"/>
                <a:cs typeface="Times New Roman"/>
              </a:rPr>
              <a:t>wp</a:t>
            </a:r>
            <a:r>
              <a:rPr lang="it-IT" sz="1600" dirty="0" smtClean="0">
                <a:solidFill>
                  <a:schemeClr val="tx1"/>
                </a:solidFill>
                <a:ea typeface="Calibri"/>
                <a:cs typeface="Times New Roman"/>
              </a:rPr>
              <a:t>) e modificandolo con un valore a piacere (fig. dx)</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10</a:t>
            </a:fld>
            <a:endParaRPr lang="en-US"/>
          </a:p>
        </p:txBody>
      </p:sp>
      <p:pic>
        <p:nvPicPr>
          <p:cNvPr id="307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2550706"/>
            <a:ext cx="3672408" cy="2295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2550706"/>
            <a:ext cx="3625552" cy="2265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81149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Operazioni tra solidi</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179512" y="582529"/>
            <a:ext cx="8795556" cy="2061229"/>
          </a:xfrm>
        </p:spPr>
        <p:txBody>
          <a:bodyPr>
            <a:noAutofit/>
          </a:bodyPr>
          <a:lstStyle/>
          <a:p>
            <a:pPr marL="0" indent="0" algn="just">
              <a:spcBef>
                <a:spcPts val="0"/>
              </a:spcBef>
              <a:buNone/>
            </a:pPr>
            <a:r>
              <a:rPr lang="it-IT" sz="1600" dirty="0" smtClean="0">
                <a:solidFill>
                  <a:schemeClr val="tx1"/>
                </a:solidFill>
                <a:ea typeface="Calibri"/>
                <a:cs typeface="Times New Roman"/>
              </a:rPr>
              <a:t>Vediamo ora come effettuare semplici operazioni tra solidi. Con Tinkercad è possibile effettuare le operazioni di ADD e di SUBTRACT.  Eseguiamo, dunque, una operazione di </a:t>
            </a:r>
            <a:r>
              <a:rPr lang="it-IT" sz="1600" b="1" dirty="0" smtClean="0">
                <a:solidFill>
                  <a:schemeClr val="tx1"/>
                </a:solidFill>
                <a:ea typeface="Calibri"/>
                <a:cs typeface="Times New Roman"/>
              </a:rPr>
              <a:t>ADD</a:t>
            </a:r>
            <a:r>
              <a:rPr lang="it-IT" sz="1600" dirty="0" smtClean="0">
                <a:solidFill>
                  <a:schemeClr val="tx1"/>
                </a:solidFill>
                <a:ea typeface="Calibri"/>
                <a:cs typeface="Times New Roman"/>
              </a:rPr>
              <a:t> tra solidi.</a:t>
            </a:r>
          </a:p>
          <a:p>
            <a:pPr marL="0" indent="0" algn="just">
              <a:spcBef>
                <a:spcPts val="0"/>
              </a:spcBef>
              <a:buNone/>
            </a:pPr>
            <a:r>
              <a:rPr lang="it-IT" sz="1600" dirty="0" smtClean="0">
                <a:solidFill>
                  <a:schemeClr val="tx1"/>
                </a:solidFill>
                <a:ea typeface="Calibri"/>
                <a:cs typeface="Times New Roman"/>
              </a:rPr>
              <a:t>Posizioniamo due solidi sul </a:t>
            </a:r>
            <a:r>
              <a:rPr lang="it-IT" sz="1600" dirty="0" err="1" smtClean="0">
                <a:solidFill>
                  <a:schemeClr val="tx1"/>
                </a:solidFill>
                <a:ea typeface="Calibri"/>
                <a:cs typeface="Times New Roman"/>
              </a:rPr>
              <a:t>wp</a:t>
            </a:r>
            <a:r>
              <a:rPr lang="it-IT" sz="1600" dirty="0" smtClean="0">
                <a:solidFill>
                  <a:schemeClr val="tx1"/>
                </a:solidFill>
                <a:ea typeface="Calibri"/>
                <a:cs typeface="Times New Roman"/>
              </a:rPr>
              <a:t> come in figura, provvedendo a ridimensionare due cubi. Tenendo premuto il tasto </a:t>
            </a:r>
            <a:r>
              <a:rPr lang="it-IT" sz="1600" i="1" dirty="0" err="1" smtClean="0">
                <a:solidFill>
                  <a:schemeClr val="tx1"/>
                </a:solidFill>
                <a:ea typeface="Calibri"/>
                <a:cs typeface="Times New Roman"/>
              </a:rPr>
              <a:t>Shift</a:t>
            </a:r>
            <a:r>
              <a:rPr lang="it-IT" sz="1600" dirty="0" smtClean="0">
                <a:solidFill>
                  <a:schemeClr val="tx1"/>
                </a:solidFill>
                <a:ea typeface="Calibri"/>
                <a:cs typeface="Times New Roman"/>
              </a:rPr>
              <a:t> sinistro, selezioniamo prima uno e poi l’altro solido. Successivamente clicchiamo sul tasto </a:t>
            </a:r>
            <a:r>
              <a:rPr lang="it-IT" sz="1600" i="1" dirty="0" smtClean="0">
                <a:solidFill>
                  <a:schemeClr val="tx1"/>
                </a:solidFill>
                <a:ea typeface="Calibri"/>
                <a:cs typeface="Times New Roman"/>
              </a:rPr>
              <a:t>Group</a:t>
            </a:r>
            <a:r>
              <a:rPr lang="it-IT" sz="1600" dirty="0" smtClean="0">
                <a:solidFill>
                  <a:schemeClr val="tx1"/>
                </a:solidFill>
                <a:ea typeface="Calibri"/>
                <a:cs typeface="Times New Roman"/>
              </a:rPr>
              <a:t> in alto nella barra degli strumenti. Otteniamo, in tal modo, un unico solido risultato dell’unione tra i due solidi selezionati. Se clicchiamo sul tasto </a:t>
            </a:r>
            <a:r>
              <a:rPr lang="it-IT" sz="1600" i="1" dirty="0" err="1" smtClean="0">
                <a:solidFill>
                  <a:schemeClr val="tx1"/>
                </a:solidFill>
                <a:ea typeface="Calibri"/>
                <a:cs typeface="Times New Roman"/>
              </a:rPr>
              <a:t>Ungroup</a:t>
            </a:r>
            <a:r>
              <a:rPr lang="it-IT" sz="1600" dirty="0" smtClean="0">
                <a:solidFill>
                  <a:schemeClr val="tx1"/>
                </a:solidFill>
                <a:ea typeface="Calibri"/>
                <a:cs typeface="Times New Roman"/>
              </a:rPr>
              <a:t> dopo aver selezionato il solido appena creato, torniamo alla situazione iniziale dei due solidi non uniti. E’ possibile effettuare tale operazione con </a:t>
            </a:r>
            <a:r>
              <a:rPr lang="it-IT" sz="1600" i="1" dirty="0" smtClean="0">
                <a:solidFill>
                  <a:schemeClr val="tx1"/>
                </a:solidFill>
                <a:ea typeface="Calibri"/>
                <a:cs typeface="Times New Roman"/>
              </a:rPr>
              <a:t>n </a:t>
            </a:r>
            <a:r>
              <a:rPr lang="it-IT" sz="1600" dirty="0" smtClean="0">
                <a:solidFill>
                  <a:schemeClr val="tx1"/>
                </a:solidFill>
                <a:ea typeface="Calibri"/>
                <a:cs typeface="Times New Roman"/>
              </a:rPr>
              <a:t>solidi, ottenendo così forme geometriche solide complesse.</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11</a:t>
            </a:fld>
            <a:endParaRPr lang="en-US"/>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2688763"/>
            <a:ext cx="3384376" cy="2115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080" y="2688763"/>
            <a:ext cx="3384375" cy="2115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72742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Operazioni tra solidi</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179512" y="582529"/>
            <a:ext cx="8795556" cy="2061229"/>
          </a:xfrm>
        </p:spPr>
        <p:txBody>
          <a:bodyPr>
            <a:noAutofit/>
          </a:bodyPr>
          <a:lstStyle/>
          <a:p>
            <a:pPr marL="0" indent="0" algn="just">
              <a:spcBef>
                <a:spcPts val="0"/>
              </a:spcBef>
              <a:buNone/>
            </a:pPr>
            <a:r>
              <a:rPr lang="it-IT" sz="1600" dirty="0" smtClean="0">
                <a:solidFill>
                  <a:schemeClr val="tx1"/>
                </a:solidFill>
                <a:ea typeface="Calibri"/>
                <a:cs typeface="Times New Roman"/>
              </a:rPr>
              <a:t>Eseguiamo ora una operazione di </a:t>
            </a:r>
            <a:r>
              <a:rPr lang="it-IT" sz="1600" b="1" dirty="0" smtClean="0">
                <a:solidFill>
                  <a:schemeClr val="tx1"/>
                </a:solidFill>
                <a:ea typeface="Calibri"/>
                <a:cs typeface="Times New Roman"/>
              </a:rPr>
              <a:t>SUBTRACT </a:t>
            </a:r>
            <a:r>
              <a:rPr lang="it-IT" sz="1600" dirty="0" smtClean="0">
                <a:solidFill>
                  <a:schemeClr val="tx1"/>
                </a:solidFill>
                <a:ea typeface="Calibri"/>
                <a:cs typeface="Times New Roman"/>
              </a:rPr>
              <a:t>tra solidi.</a:t>
            </a:r>
          </a:p>
          <a:p>
            <a:pPr marL="0" indent="0" algn="just">
              <a:spcBef>
                <a:spcPts val="0"/>
              </a:spcBef>
              <a:buNone/>
            </a:pPr>
            <a:r>
              <a:rPr lang="it-IT" sz="1600" dirty="0" smtClean="0">
                <a:solidFill>
                  <a:schemeClr val="tx1"/>
                </a:solidFill>
                <a:ea typeface="Calibri"/>
                <a:cs typeface="Times New Roman"/>
              </a:rPr>
              <a:t>Partiamo dalla stessa configurazione da cui abbiamo fatto l’ADD posizionando due solidi sul </a:t>
            </a:r>
            <a:r>
              <a:rPr lang="it-IT" sz="1600" dirty="0" err="1" smtClean="0">
                <a:solidFill>
                  <a:schemeClr val="tx1"/>
                </a:solidFill>
                <a:ea typeface="Calibri"/>
                <a:cs typeface="Times New Roman"/>
              </a:rPr>
              <a:t>wp</a:t>
            </a:r>
            <a:r>
              <a:rPr lang="it-IT" sz="1600" dirty="0" smtClean="0">
                <a:solidFill>
                  <a:schemeClr val="tx1"/>
                </a:solidFill>
                <a:ea typeface="Calibri"/>
                <a:cs typeface="Times New Roman"/>
              </a:rPr>
              <a:t>. Selezioniamo il parallelepipedo più alto e sottile e clicchiamo nel riquadro </a:t>
            </a:r>
            <a:r>
              <a:rPr lang="it-IT" sz="1600" i="1" dirty="0" err="1" smtClean="0">
                <a:solidFill>
                  <a:schemeClr val="tx1"/>
                </a:solidFill>
                <a:ea typeface="Calibri"/>
                <a:cs typeface="Times New Roman"/>
              </a:rPr>
              <a:t>inspector</a:t>
            </a:r>
            <a:r>
              <a:rPr lang="it-IT" sz="1600" i="1" dirty="0" smtClean="0">
                <a:solidFill>
                  <a:schemeClr val="tx1"/>
                </a:solidFill>
                <a:ea typeface="Calibri"/>
                <a:cs typeface="Times New Roman"/>
              </a:rPr>
              <a:t> </a:t>
            </a:r>
            <a:r>
              <a:rPr lang="it-IT" sz="1600" dirty="0" smtClean="0">
                <a:solidFill>
                  <a:schemeClr val="tx1"/>
                </a:solidFill>
                <a:ea typeface="Calibri"/>
                <a:cs typeface="Times New Roman"/>
              </a:rPr>
              <a:t>sull’icona </a:t>
            </a:r>
            <a:r>
              <a:rPr lang="it-IT" sz="1600" i="1" dirty="0" err="1" smtClean="0">
                <a:solidFill>
                  <a:schemeClr val="tx1"/>
                </a:solidFill>
                <a:ea typeface="Calibri"/>
                <a:cs typeface="Times New Roman"/>
              </a:rPr>
              <a:t>Hole</a:t>
            </a:r>
            <a:r>
              <a:rPr lang="it-IT" sz="1600" i="1" dirty="0" smtClean="0">
                <a:solidFill>
                  <a:schemeClr val="tx1"/>
                </a:solidFill>
                <a:ea typeface="Calibri"/>
                <a:cs typeface="Times New Roman"/>
              </a:rPr>
              <a:t>. </a:t>
            </a:r>
            <a:r>
              <a:rPr lang="it-IT" sz="1600" dirty="0" smtClean="0">
                <a:solidFill>
                  <a:schemeClr val="tx1"/>
                </a:solidFill>
                <a:ea typeface="Calibri"/>
                <a:cs typeface="Times New Roman"/>
              </a:rPr>
              <a:t>Osserviamo che il solido selezionato diventa di un colore grigio trasparente. Come per l’operazione di ADD, tenendo premuto il tasto </a:t>
            </a:r>
            <a:r>
              <a:rPr lang="it-IT" sz="1600" i="1" dirty="0" err="1" smtClean="0">
                <a:solidFill>
                  <a:schemeClr val="tx1"/>
                </a:solidFill>
                <a:ea typeface="Calibri"/>
                <a:cs typeface="Times New Roman"/>
              </a:rPr>
              <a:t>Shift</a:t>
            </a:r>
            <a:r>
              <a:rPr lang="it-IT" sz="1600" dirty="0" smtClean="0">
                <a:solidFill>
                  <a:schemeClr val="tx1"/>
                </a:solidFill>
                <a:ea typeface="Calibri"/>
                <a:cs typeface="Times New Roman"/>
              </a:rPr>
              <a:t> sinistro, selezioniamo prima uno e poi l’altro solido. Successivamente clicchiamo sul tasto </a:t>
            </a:r>
            <a:r>
              <a:rPr lang="it-IT" sz="1600" i="1" dirty="0" smtClean="0">
                <a:solidFill>
                  <a:schemeClr val="tx1"/>
                </a:solidFill>
                <a:ea typeface="Calibri"/>
                <a:cs typeface="Times New Roman"/>
              </a:rPr>
              <a:t>Group</a:t>
            </a:r>
            <a:r>
              <a:rPr lang="it-IT" sz="1600" dirty="0" smtClean="0">
                <a:solidFill>
                  <a:schemeClr val="tx1"/>
                </a:solidFill>
                <a:ea typeface="Calibri"/>
                <a:cs typeface="Times New Roman"/>
              </a:rPr>
              <a:t> in alto nella barra degli strumenti e vediamo cosa accade. Abbiamo così ottenuto un cubo forato al centro! E’ il risultato dell’operazione di SUBTRACT tra i due solidi dove il solido con proprietà </a:t>
            </a:r>
            <a:r>
              <a:rPr lang="it-IT" sz="1600" b="1" i="1" dirty="0" err="1" smtClean="0">
                <a:solidFill>
                  <a:schemeClr val="tx1"/>
                </a:solidFill>
                <a:ea typeface="Calibri"/>
                <a:cs typeface="Times New Roman"/>
              </a:rPr>
              <a:t>Hole</a:t>
            </a:r>
            <a:r>
              <a:rPr lang="it-IT" sz="1600" dirty="0" smtClean="0">
                <a:solidFill>
                  <a:schemeClr val="tx1"/>
                </a:solidFill>
                <a:ea typeface="Calibri"/>
                <a:cs typeface="Times New Roman"/>
              </a:rPr>
              <a:t> è stato sottratto all’altro.</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12</a:t>
            </a:fld>
            <a:endParaRPr lang="en-US"/>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6669" y="2643758"/>
            <a:ext cx="3435291" cy="2147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0032" y="2623338"/>
            <a:ext cx="3435291" cy="2147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44402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Esercitazione</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179512" y="582529"/>
            <a:ext cx="8795556" cy="2061229"/>
          </a:xfrm>
        </p:spPr>
        <p:txBody>
          <a:bodyPr>
            <a:noAutofit/>
          </a:bodyPr>
          <a:lstStyle/>
          <a:p>
            <a:pPr marL="0" indent="0" algn="just">
              <a:spcBef>
                <a:spcPts val="0"/>
              </a:spcBef>
              <a:buNone/>
            </a:pPr>
            <a:r>
              <a:rPr lang="it-IT" sz="1600" dirty="0" smtClean="0">
                <a:solidFill>
                  <a:schemeClr val="tx1"/>
                </a:solidFill>
                <a:ea typeface="Calibri"/>
                <a:cs typeface="Times New Roman"/>
              </a:rPr>
              <a:t>Proviamo ora ad eseguire una operazione di ADD e SUBTRACT contemporaneamente tra più solidi. Come esercizio cerchiamo di creare un portachiavi ovale 30x15 con la scritta </a:t>
            </a:r>
            <a:r>
              <a:rPr lang="it-IT" sz="1600" i="1" dirty="0" smtClean="0">
                <a:solidFill>
                  <a:schemeClr val="tx1"/>
                </a:solidFill>
                <a:ea typeface="Calibri"/>
                <a:cs typeface="Times New Roman"/>
              </a:rPr>
              <a:t>I Love 3D. </a:t>
            </a:r>
            <a:r>
              <a:rPr lang="it-IT" sz="1600" dirty="0" smtClean="0">
                <a:solidFill>
                  <a:schemeClr val="tx1"/>
                </a:solidFill>
                <a:ea typeface="Calibri"/>
                <a:cs typeface="Times New Roman"/>
              </a:rPr>
              <a:t>Per fare ciò creiamo prima di tutto la base del portachiavi effettuando il </a:t>
            </a:r>
            <a:r>
              <a:rPr lang="it-IT" sz="1600" dirty="0" err="1" smtClean="0">
                <a:solidFill>
                  <a:schemeClr val="tx1"/>
                </a:solidFill>
                <a:ea typeface="Calibri"/>
                <a:cs typeface="Times New Roman"/>
              </a:rPr>
              <a:t>subtract</a:t>
            </a:r>
            <a:r>
              <a:rPr lang="it-IT" sz="1600" dirty="0" smtClean="0">
                <a:solidFill>
                  <a:schemeClr val="tx1"/>
                </a:solidFill>
                <a:ea typeface="Calibri"/>
                <a:cs typeface="Times New Roman"/>
              </a:rPr>
              <a:t> tra due ovali concentrici ed un cilindro sottile per il foro; successivamente effettuiamo l’operazione di raggruppamento tra la base e la scritta preparata a parte.  15 minuti per l’esercitazione.</a:t>
            </a:r>
          </a:p>
          <a:p>
            <a:pPr marL="0" indent="0" algn="just">
              <a:spcBef>
                <a:spcPts val="0"/>
              </a:spcBef>
              <a:buNone/>
            </a:pPr>
            <a:r>
              <a:rPr lang="it-IT" sz="1600" dirty="0" smtClean="0">
                <a:solidFill>
                  <a:schemeClr val="tx1"/>
                </a:solidFill>
                <a:ea typeface="Calibri"/>
                <a:cs typeface="Times New Roman"/>
              </a:rPr>
              <a:t>Abbiamo così creato il nostro primo solido 3D pronto da stampare! </a:t>
            </a:r>
            <a:r>
              <a:rPr lang="it-IT" sz="1600" dirty="0" smtClean="0">
                <a:solidFill>
                  <a:schemeClr val="tx1"/>
                </a:solidFill>
                <a:ea typeface="Calibri"/>
                <a:cs typeface="Times New Roman"/>
                <a:sym typeface="Wingdings" pitchFamily="2" charset="2"/>
              </a:rPr>
              <a:t></a:t>
            </a:r>
            <a:endParaRPr lang="it-IT" sz="1600" dirty="0" smtClean="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13</a:t>
            </a:fld>
            <a:endParaRPr lang="en-US"/>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242" y="2211710"/>
            <a:ext cx="4147661"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00804" y="2211710"/>
            <a:ext cx="4147660"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66123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Gestione versioni</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179512" y="582529"/>
            <a:ext cx="8795556" cy="2061229"/>
          </a:xfrm>
        </p:spPr>
        <p:txBody>
          <a:bodyPr>
            <a:noAutofit/>
          </a:bodyPr>
          <a:lstStyle/>
          <a:p>
            <a:pPr marL="0" indent="0" algn="just">
              <a:spcBef>
                <a:spcPts val="0"/>
              </a:spcBef>
              <a:buNone/>
            </a:pPr>
            <a:r>
              <a:rPr lang="it-IT" sz="1600" dirty="0" smtClean="0">
                <a:solidFill>
                  <a:schemeClr val="tx1"/>
                </a:solidFill>
                <a:ea typeface="Calibri"/>
                <a:cs typeface="Times New Roman"/>
              </a:rPr>
              <a:t>Se ci accorgiamo di aver sbagliato qualcosa, abbiamo a disposizione le utilissime funzioni di «</a:t>
            </a:r>
            <a:r>
              <a:rPr lang="it-IT" sz="1600" dirty="0" err="1" smtClean="0">
                <a:solidFill>
                  <a:schemeClr val="tx1"/>
                </a:solidFill>
                <a:ea typeface="Calibri"/>
                <a:cs typeface="Times New Roman"/>
              </a:rPr>
              <a:t>undo</a:t>
            </a:r>
            <a:r>
              <a:rPr lang="it-IT" sz="1600" dirty="0" smtClean="0">
                <a:solidFill>
                  <a:schemeClr val="tx1"/>
                </a:solidFill>
                <a:ea typeface="Calibri"/>
                <a:cs typeface="Times New Roman"/>
              </a:rPr>
              <a:t>» e «redo». Ogni nuovo design creato memorizza, dall’inizio alla fine ogni nostra azione. In tal modo, se ci si accorge di aver fatto qualcosa di errato, possiamo tornare indietro fino ad ottenere la versione da cui ripartire. </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14</a:t>
            </a:fld>
            <a:endParaRPr lang="en-US"/>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7" y="1779662"/>
            <a:ext cx="3341171"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55976" y="2067694"/>
            <a:ext cx="4464496" cy="2790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reccia a destra 3"/>
          <p:cNvSpPr/>
          <p:nvPr/>
        </p:nvSpPr>
        <p:spPr>
          <a:xfrm>
            <a:off x="3779912" y="2823778"/>
            <a:ext cx="504056" cy="324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10184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Altre funzionalità: import.</a:t>
            </a:r>
            <a:endParaRPr lang="it-IT" sz="1600" dirty="0" smtClean="0">
              <a:ea typeface="Calibri"/>
              <a:cs typeface="Times New Roman"/>
            </a:endParaRPr>
          </a:p>
        </p:txBody>
      </p:sp>
      <p:sp>
        <p:nvSpPr>
          <p:cNvPr id="7" name="Content Placeholder 2"/>
          <p:cNvSpPr>
            <a:spLocks noGrp="1"/>
          </p:cNvSpPr>
          <p:nvPr>
            <p:ph idx="1"/>
          </p:nvPr>
        </p:nvSpPr>
        <p:spPr>
          <a:xfrm>
            <a:off x="467544" y="555526"/>
            <a:ext cx="8280920" cy="4176464"/>
          </a:xfrm>
        </p:spPr>
        <p:txBody>
          <a:bodyPr>
            <a:noAutofit/>
          </a:bodyPr>
          <a:lstStyle/>
          <a:p>
            <a:pPr marL="0" indent="0" algn="just">
              <a:buNone/>
            </a:pPr>
            <a:r>
              <a:rPr lang="it-IT" sz="1600" dirty="0">
                <a:solidFill>
                  <a:schemeClr val="tx1"/>
                </a:solidFill>
                <a:ea typeface="Calibri"/>
                <a:cs typeface="Times New Roman"/>
              </a:rPr>
              <a:t>Tinkercad è uno strumento molto semplice da utilizzare, ma estremamente efficace. Oltre alle funzioni di base appena utilizzate c’è la possibilità di importare solidi (.stl) già creati o di utilizzare alcuni solidi più complessi. Dalla barra destra selezionare il </a:t>
            </a:r>
            <a:r>
              <a:rPr lang="it-IT" sz="1600" dirty="0" err="1">
                <a:solidFill>
                  <a:schemeClr val="tx1"/>
                </a:solidFill>
                <a:ea typeface="Calibri"/>
                <a:cs typeface="Times New Roman"/>
              </a:rPr>
              <a:t>tab</a:t>
            </a:r>
            <a:r>
              <a:rPr lang="it-IT" sz="1600" dirty="0">
                <a:solidFill>
                  <a:schemeClr val="tx1"/>
                </a:solidFill>
                <a:ea typeface="Calibri"/>
                <a:cs typeface="Times New Roman"/>
              </a:rPr>
              <a:t> «import», scegliere la voce «file» ed andiamo a scegliere un file stl precedentemente salvato sul nostro disco. Prima di importare il solido possiamo scegliere sia l’unità di misura (mm o </a:t>
            </a:r>
            <a:r>
              <a:rPr lang="it-IT" sz="1600" dirty="0" err="1">
                <a:solidFill>
                  <a:schemeClr val="tx1"/>
                </a:solidFill>
                <a:ea typeface="Calibri"/>
                <a:cs typeface="Times New Roman"/>
              </a:rPr>
              <a:t>inch</a:t>
            </a:r>
            <a:r>
              <a:rPr lang="it-IT" sz="1600" dirty="0">
                <a:solidFill>
                  <a:schemeClr val="tx1"/>
                </a:solidFill>
                <a:ea typeface="Calibri"/>
                <a:cs typeface="Times New Roman"/>
              </a:rPr>
              <a:t>) sia la scala con cui importare il solido (da 0 a 100%). Così facendo importeremo nel nostro </a:t>
            </a:r>
            <a:r>
              <a:rPr lang="it-IT" sz="1600" dirty="0" smtClean="0">
                <a:solidFill>
                  <a:schemeClr val="tx1"/>
                </a:solidFill>
                <a:ea typeface="Calibri"/>
                <a:cs typeface="Times New Roman"/>
              </a:rPr>
              <a:t>disegno il solido selezionato.</a:t>
            </a:r>
            <a:endParaRPr lang="it-IT" sz="1600" dirty="0">
              <a:solidFill>
                <a:schemeClr val="tx1"/>
              </a:solidFill>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15</a:t>
            </a:fld>
            <a:endParaRPr lang="en-US"/>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2158010"/>
            <a:ext cx="3600400" cy="225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2521436"/>
            <a:ext cx="3600400" cy="225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21137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Altre funzionalità: Solidi della community</a:t>
            </a:r>
            <a:endParaRPr lang="it-IT" sz="1600" dirty="0" smtClean="0">
              <a:ea typeface="Calibri"/>
              <a:cs typeface="Times New Roman"/>
            </a:endParaRPr>
          </a:p>
        </p:txBody>
      </p:sp>
      <p:sp>
        <p:nvSpPr>
          <p:cNvPr id="7" name="Content Placeholder 2"/>
          <p:cNvSpPr>
            <a:spLocks noGrp="1"/>
          </p:cNvSpPr>
          <p:nvPr>
            <p:ph idx="1"/>
          </p:nvPr>
        </p:nvSpPr>
        <p:spPr>
          <a:xfrm>
            <a:off x="467544" y="555526"/>
            <a:ext cx="8280920" cy="1296144"/>
          </a:xfrm>
        </p:spPr>
        <p:txBody>
          <a:bodyPr>
            <a:noAutofit/>
          </a:bodyPr>
          <a:lstStyle/>
          <a:p>
            <a:pPr marL="0" indent="0" algn="just">
              <a:buNone/>
            </a:pPr>
            <a:r>
              <a:rPr lang="it-IT" sz="1600" dirty="0" smtClean="0">
                <a:solidFill>
                  <a:schemeClr val="tx1"/>
                </a:solidFill>
                <a:ea typeface="Calibri"/>
                <a:cs typeface="Times New Roman"/>
              </a:rPr>
              <a:t>Un altro strumento utilissimo è l’utilizzo di una serie di «</a:t>
            </a:r>
            <a:r>
              <a:rPr lang="it-IT" sz="1600" dirty="0" err="1" smtClean="0">
                <a:solidFill>
                  <a:schemeClr val="tx1"/>
                </a:solidFill>
                <a:ea typeface="Calibri"/>
                <a:cs typeface="Times New Roman"/>
              </a:rPr>
              <a:t>shapes</a:t>
            </a:r>
            <a:r>
              <a:rPr lang="it-IT" sz="1600" dirty="0" smtClean="0">
                <a:solidFill>
                  <a:schemeClr val="tx1"/>
                </a:solidFill>
                <a:ea typeface="Calibri"/>
                <a:cs typeface="Times New Roman"/>
              </a:rPr>
              <a:t>» messe a disposizione dalla community di utenti. Questa sezione è continuamente aggiornata ed integrata da nuovi solidi, più o meno interessanti. Ogni solido scelto ha le sue caratteristiche e proprietà. </a:t>
            </a:r>
            <a:endParaRPr lang="it-IT" sz="1600" dirty="0">
              <a:solidFill>
                <a:schemeClr val="tx1"/>
              </a:solidFill>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16</a:t>
            </a:fld>
            <a:endParaRPr lang="en-US"/>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1419622"/>
            <a:ext cx="5112568" cy="3195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2"/>
          <p:cNvSpPr txBox="1">
            <a:spLocks/>
          </p:cNvSpPr>
          <p:nvPr/>
        </p:nvSpPr>
        <p:spPr>
          <a:xfrm>
            <a:off x="492344" y="1419622"/>
            <a:ext cx="2927528" cy="319535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dirty="0">
                <a:solidFill>
                  <a:schemeClr val="tx1"/>
                </a:solidFill>
                <a:ea typeface="Calibri"/>
                <a:cs typeface="Times New Roman"/>
              </a:rPr>
              <a:t>Una volta selezionato e posizionato sul </a:t>
            </a:r>
            <a:r>
              <a:rPr lang="it-IT" sz="1600" dirty="0" err="1">
                <a:solidFill>
                  <a:schemeClr val="tx1"/>
                </a:solidFill>
                <a:ea typeface="Calibri"/>
                <a:cs typeface="Times New Roman"/>
              </a:rPr>
              <a:t>wp</a:t>
            </a:r>
            <a:r>
              <a:rPr lang="it-IT" sz="1600" dirty="0">
                <a:solidFill>
                  <a:schemeClr val="tx1"/>
                </a:solidFill>
                <a:ea typeface="Calibri"/>
                <a:cs typeface="Times New Roman"/>
              </a:rPr>
              <a:t>, si aprirà una finestra di parametri sui quali agire per modificare le proprietà e le caratteristiche del solido. </a:t>
            </a:r>
            <a:r>
              <a:rPr lang="it-IT" sz="1600" dirty="0" smtClean="0">
                <a:solidFill>
                  <a:schemeClr val="tx1"/>
                </a:solidFill>
                <a:ea typeface="Calibri"/>
                <a:cs typeface="Times New Roman"/>
              </a:rPr>
              <a:t>In alto a destra dell’icona del solido c’è una stellina che, se selezionata, pone il solido tra quelli preferiti che ci ritroveremo poi nella sezione «</a:t>
            </a:r>
            <a:r>
              <a:rPr lang="it-IT" sz="1600" dirty="0" err="1" smtClean="0">
                <a:solidFill>
                  <a:schemeClr val="tx1"/>
                </a:solidFill>
                <a:ea typeface="Calibri"/>
                <a:cs typeface="Times New Roman"/>
              </a:rPr>
              <a:t>Favorites</a:t>
            </a:r>
            <a:r>
              <a:rPr lang="it-IT" sz="1600" dirty="0" smtClean="0">
                <a:solidFill>
                  <a:schemeClr val="tx1"/>
                </a:solidFill>
                <a:ea typeface="Calibri"/>
                <a:cs typeface="Times New Roman"/>
              </a:rPr>
              <a:t>» per una più veloce selezione dello stesso.</a:t>
            </a:r>
          </a:p>
          <a:p>
            <a:pPr>
              <a:buFont typeface="+mj-lt"/>
              <a:buAutoNum type="arabicPeriod"/>
            </a:pPr>
            <a:endParaRPr lang="it-IT" sz="1200" dirty="0" smtClean="0">
              <a:ea typeface="Calibri"/>
              <a:cs typeface="Times New Roman"/>
            </a:endParaRPr>
          </a:p>
        </p:txBody>
      </p:sp>
    </p:spTree>
    <p:extLst>
      <p:ext uri="{BB962C8B-B14F-4D97-AF65-F5344CB8AC3E}">
        <p14:creationId xmlns:p14="http://schemas.microsoft.com/office/powerpoint/2010/main" val="39091870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Altre funzionalità: Solidi della community</a:t>
            </a:r>
            <a:endParaRPr lang="it-IT" sz="1600" dirty="0" smtClean="0">
              <a:ea typeface="Calibri"/>
              <a:cs typeface="Times New Roman"/>
            </a:endParaRPr>
          </a:p>
        </p:txBody>
      </p:sp>
      <p:sp>
        <p:nvSpPr>
          <p:cNvPr id="7" name="Content Placeholder 2"/>
          <p:cNvSpPr>
            <a:spLocks noGrp="1"/>
          </p:cNvSpPr>
          <p:nvPr>
            <p:ph idx="1"/>
          </p:nvPr>
        </p:nvSpPr>
        <p:spPr>
          <a:xfrm>
            <a:off x="251520" y="555526"/>
            <a:ext cx="8496944" cy="1296144"/>
          </a:xfrm>
        </p:spPr>
        <p:txBody>
          <a:bodyPr>
            <a:noAutofit/>
          </a:bodyPr>
          <a:lstStyle/>
          <a:p>
            <a:pPr marL="0" indent="0" algn="just">
              <a:buNone/>
            </a:pPr>
            <a:r>
              <a:rPr lang="it-IT" sz="1600" dirty="0" smtClean="0">
                <a:solidFill>
                  <a:schemeClr val="tx1"/>
                </a:solidFill>
                <a:ea typeface="Calibri"/>
                <a:cs typeface="Times New Roman"/>
              </a:rPr>
              <a:t>Se avete dimestichezza con </a:t>
            </a:r>
            <a:r>
              <a:rPr lang="it-IT" sz="1600" dirty="0" err="1" smtClean="0">
                <a:solidFill>
                  <a:schemeClr val="tx1"/>
                </a:solidFill>
                <a:ea typeface="Calibri"/>
                <a:cs typeface="Times New Roman"/>
              </a:rPr>
              <a:t>javascript</a:t>
            </a:r>
            <a:r>
              <a:rPr lang="it-IT" sz="1600" dirty="0">
                <a:solidFill>
                  <a:schemeClr val="tx1"/>
                </a:solidFill>
                <a:ea typeface="Calibri"/>
                <a:cs typeface="Times New Roman"/>
              </a:rPr>
              <a:t> </a:t>
            </a:r>
            <a:r>
              <a:rPr lang="it-IT" sz="1600" dirty="0" smtClean="0">
                <a:solidFill>
                  <a:schemeClr val="tx1"/>
                </a:solidFill>
                <a:ea typeface="Calibri"/>
                <a:cs typeface="Times New Roman"/>
              </a:rPr>
              <a:t>potete creare anche voi </a:t>
            </a:r>
            <a:r>
              <a:rPr lang="it-IT" sz="1600" dirty="0" smtClean="0">
                <a:solidFill>
                  <a:schemeClr val="tx1"/>
                </a:solidFill>
                <a:ea typeface="Calibri"/>
                <a:cs typeface="Times New Roman"/>
              </a:rPr>
              <a:t>dei solidi parametrici </a:t>
            </a:r>
            <a:r>
              <a:rPr lang="it-IT" sz="1600" dirty="0" smtClean="0">
                <a:solidFill>
                  <a:schemeClr val="tx1"/>
                </a:solidFill>
                <a:ea typeface="Calibri"/>
                <a:cs typeface="Times New Roman"/>
              </a:rPr>
              <a:t>da condividere con il resto della community. </a:t>
            </a:r>
            <a:endParaRPr lang="it-IT" sz="1600" dirty="0">
              <a:solidFill>
                <a:schemeClr val="tx1"/>
              </a:solidFill>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17</a:t>
            </a:fld>
            <a:endParaRPr lang="en-US"/>
          </a:p>
        </p:txBody>
      </p:sp>
      <p:sp>
        <p:nvSpPr>
          <p:cNvPr id="8" name="Content Placeholder 2"/>
          <p:cNvSpPr txBox="1">
            <a:spLocks/>
          </p:cNvSpPr>
          <p:nvPr/>
        </p:nvSpPr>
        <p:spPr>
          <a:xfrm>
            <a:off x="251520" y="1059582"/>
            <a:ext cx="2376264" cy="374441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dirty="0">
                <a:solidFill>
                  <a:schemeClr val="tx1"/>
                </a:solidFill>
                <a:ea typeface="Calibri"/>
                <a:cs typeface="Times New Roman"/>
              </a:rPr>
              <a:t>Per fare ciò andate nel pannello </a:t>
            </a:r>
            <a:r>
              <a:rPr lang="it-IT" sz="1600" i="1" dirty="0">
                <a:solidFill>
                  <a:schemeClr val="tx1"/>
                </a:solidFill>
                <a:ea typeface="Calibri"/>
                <a:cs typeface="Times New Roman"/>
              </a:rPr>
              <a:t>Your Shape Generators -&gt; New Shape Generators </a:t>
            </a:r>
            <a:r>
              <a:rPr lang="it-IT" sz="1600" dirty="0">
                <a:solidFill>
                  <a:schemeClr val="tx1"/>
                </a:solidFill>
                <a:ea typeface="Calibri"/>
                <a:cs typeface="Times New Roman"/>
              </a:rPr>
              <a:t>nel quale avete la possibilità di creare un solido «ex novo» o uno a partire da template già pronti. </a:t>
            </a:r>
            <a:endParaRPr lang="it-IT" sz="1600" dirty="0" smtClean="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Si aprirà, in questo modo, un </a:t>
            </a:r>
            <a:r>
              <a:rPr lang="it-IT" sz="1600" dirty="0">
                <a:solidFill>
                  <a:schemeClr val="tx1"/>
                </a:solidFill>
                <a:ea typeface="Calibri"/>
                <a:cs typeface="Times New Roman"/>
              </a:rPr>
              <a:t>pannello contenente il sorgente main.js nel quale inserire e/o modificare  il vostro </a:t>
            </a:r>
            <a:r>
              <a:rPr lang="it-IT" sz="1600" dirty="0" smtClean="0">
                <a:solidFill>
                  <a:schemeClr val="tx1"/>
                </a:solidFill>
                <a:ea typeface="Calibri"/>
                <a:cs typeface="Times New Roman"/>
              </a:rPr>
              <a:t>codice.</a:t>
            </a:r>
            <a:endParaRPr lang="it-IT" sz="1200" dirty="0" smtClean="0">
              <a:ea typeface="Calibri"/>
              <a:cs typeface="Times New Roman"/>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1090758"/>
            <a:ext cx="5904656" cy="3690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874989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Altre funzionalità: </a:t>
            </a:r>
            <a:r>
              <a:rPr lang="it-IT" sz="1600" b="1" i="1" dirty="0" err="1" smtClean="0">
                <a:ea typeface="Calibri"/>
                <a:cs typeface="Times New Roman"/>
              </a:rPr>
              <a:t>Align</a:t>
            </a:r>
            <a:r>
              <a:rPr lang="it-IT" sz="1600" b="1" i="1" dirty="0" smtClean="0">
                <a:ea typeface="Calibri"/>
                <a:cs typeface="Times New Roman"/>
              </a:rPr>
              <a:t> e </a:t>
            </a:r>
            <a:r>
              <a:rPr lang="it-IT" sz="1600" b="1" i="1" dirty="0" err="1" smtClean="0">
                <a:ea typeface="Calibri"/>
                <a:cs typeface="Times New Roman"/>
              </a:rPr>
              <a:t>Mirror</a:t>
            </a:r>
            <a:endParaRPr lang="it-IT" sz="1600" i="1" dirty="0" smtClean="0">
              <a:ea typeface="Calibri"/>
              <a:cs typeface="Times New Roman"/>
            </a:endParaRPr>
          </a:p>
        </p:txBody>
      </p:sp>
      <p:sp>
        <p:nvSpPr>
          <p:cNvPr id="7" name="Content Placeholder 2"/>
          <p:cNvSpPr>
            <a:spLocks noGrp="1"/>
          </p:cNvSpPr>
          <p:nvPr>
            <p:ph idx="1"/>
          </p:nvPr>
        </p:nvSpPr>
        <p:spPr>
          <a:xfrm>
            <a:off x="251520" y="555526"/>
            <a:ext cx="8496944" cy="1296144"/>
          </a:xfrm>
        </p:spPr>
        <p:txBody>
          <a:bodyPr>
            <a:noAutofit/>
          </a:bodyPr>
          <a:lstStyle/>
          <a:p>
            <a:pPr marL="0" indent="0" algn="just">
              <a:buNone/>
            </a:pPr>
            <a:r>
              <a:rPr lang="it-IT" sz="1600" dirty="0" smtClean="0">
                <a:solidFill>
                  <a:schemeClr val="tx1"/>
                </a:solidFill>
                <a:ea typeface="Calibri"/>
                <a:cs typeface="Times New Roman"/>
              </a:rPr>
              <a:t>Ultime due funzionalità di Tinkercad sono </a:t>
            </a:r>
            <a:r>
              <a:rPr lang="it-IT" sz="1600" i="1" dirty="0" err="1" smtClean="0">
                <a:solidFill>
                  <a:schemeClr val="tx1"/>
                </a:solidFill>
                <a:ea typeface="Calibri"/>
                <a:cs typeface="Times New Roman"/>
              </a:rPr>
              <a:t>Align</a:t>
            </a:r>
            <a:r>
              <a:rPr lang="it-IT" sz="1600" i="1" dirty="0" smtClean="0">
                <a:solidFill>
                  <a:schemeClr val="tx1"/>
                </a:solidFill>
                <a:ea typeface="Calibri"/>
                <a:cs typeface="Times New Roman"/>
              </a:rPr>
              <a:t> e </a:t>
            </a:r>
            <a:r>
              <a:rPr lang="it-IT" sz="1600" i="1" dirty="0" err="1" smtClean="0">
                <a:solidFill>
                  <a:schemeClr val="tx1"/>
                </a:solidFill>
                <a:ea typeface="Calibri"/>
                <a:cs typeface="Times New Roman"/>
              </a:rPr>
              <a:t>Mirror</a:t>
            </a:r>
            <a:r>
              <a:rPr lang="it-IT" sz="1600" dirty="0" smtClean="0">
                <a:solidFill>
                  <a:schemeClr val="tx1"/>
                </a:solidFill>
                <a:ea typeface="Calibri"/>
                <a:cs typeface="Times New Roman"/>
              </a:rPr>
              <a:t>, molto utili per allineare due solidi e per creare un oggetto specchiato rispetto all’originale. Nella funzione </a:t>
            </a:r>
            <a:r>
              <a:rPr lang="it-IT" sz="1600" dirty="0" err="1" smtClean="0">
                <a:solidFill>
                  <a:schemeClr val="tx1"/>
                </a:solidFill>
                <a:ea typeface="Calibri"/>
                <a:cs typeface="Times New Roman"/>
              </a:rPr>
              <a:t>Align</a:t>
            </a:r>
            <a:r>
              <a:rPr lang="it-IT" sz="1600" dirty="0" smtClean="0">
                <a:solidFill>
                  <a:schemeClr val="tx1"/>
                </a:solidFill>
                <a:ea typeface="Calibri"/>
                <a:cs typeface="Times New Roman"/>
              </a:rPr>
              <a:t>, selezionare i solidi da allineare, selezionare la voce </a:t>
            </a:r>
            <a:r>
              <a:rPr lang="it-IT" sz="1600" i="1" dirty="0" err="1" smtClean="0">
                <a:solidFill>
                  <a:schemeClr val="tx1"/>
                </a:solidFill>
                <a:ea typeface="Calibri"/>
                <a:cs typeface="Times New Roman"/>
              </a:rPr>
              <a:t>Adjust</a:t>
            </a:r>
            <a:r>
              <a:rPr lang="it-IT" sz="1600" i="1" dirty="0" smtClean="0">
                <a:solidFill>
                  <a:schemeClr val="tx1"/>
                </a:solidFill>
                <a:ea typeface="Calibri"/>
                <a:cs typeface="Times New Roman"/>
              </a:rPr>
              <a:t> – </a:t>
            </a:r>
            <a:r>
              <a:rPr lang="it-IT" sz="1600" i="1" dirty="0" err="1" smtClean="0">
                <a:solidFill>
                  <a:schemeClr val="tx1"/>
                </a:solidFill>
                <a:ea typeface="Calibri"/>
                <a:cs typeface="Times New Roman"/>
              </a:rPr>
              <a:t>Align</a:t>
            </a:r>
            <a:r>
              <a:rPr lang="it-IT" sz="1600" dirty="0" smtClean="0">
                <a:solidFill>
                  <a:schemeClr val="tx1"/>
                </a:solidFill>
                <a:ea typeface="Calibri"/>
                <a:cs typeface="Times New Roman"/>
              </a:rPr>
              <a:t> e selezionare l’allineamento desiderato. Nel caso dell’esempio vogliamo centrare la scritta </a:t>
            </a:r>
            <a:r>
              <a:rPr lang="it-IT" sz="1600" i="1" dirty="0" smtClean="0">
                <a:solidFill>
                  <a:schemeClr val="tx1"/>
                </a:solidFill>
                <a:ea typeface="Calibri"/>
                <a:cs typeface="Times New Roman"/>
              </a:rPr>
              <a:t>I Love 3D </a:t>
            </a:r>
            <a:r>
              <a:rPr lang="it-IT" sz="1600" dirty="0" smtClean="0">
                <a:solidFill>
                  <a:schemeClr val="tx1"/>
                </a:solidFill>
                <a:ea typeface="Calibri"/>
                <a:cs typeface="Times New Roman"/>
              </a:rPr>
              <a:t>nel nostro portachiavi.  Effettuiamo prima un allineamento verticale.</a:t>
            </a:r>
            <a:endParaRPr lang="it-IT" sz="1600" i="1" dirty="0">
              <a:solidFill>
                <a:schemeClr val="tx1"/>
              </a:solidFill>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18</a:t>
            </a:fld>
            <a:endParaRPr lang="en-US"/>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067694"/>
            <a:ext cx="4104456" cy="2565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3196" y="2067694"/>
            <a:ext cx="4133259" cy="258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14892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Altre funzionalità: </a:t>
            </a:r>
            <a:r>
              <a:rPr lang="it-IT" sz="1600" b="1" i="1" dirty="0" err="1" smtClean="0">
                <a:ea typeface="Calibri"/>
                <a:cs typeface="Times New Roman"/>
              </a:rPr>
              <a:t>Align</a:t>
            </a:r>
            <a:r>
              <a:rPr lang="it-IT" sz="1600" b="1" i="1" dirty="0" smtClean="0">
                <a:ea typeface="Calibri"/>
                <a:cs typeface="Times New Roman"/>
              </a:rPr>
              <a:t> e </a:t>
            </a:r>
            <a:r>
              <a:rPr lang="it-IT" sz="1600" b="1" i="1" dirty="0" err="1" smtClean="0">
                <a:ea typeface="Calibri"/>
                <a:cs typeface="Times New Roman"/>
              </a:rPr>
              <a:t>Mirror</a:t>
            </a:r>
            <a:endParaRPr lang="it-IT" sz="1600" i="1" dirty="0" smtClean="0">
              <a:ea typeface="Calibri"/>
              <a:cs typeface="Times New Roman"/>
            </a:endParaRPr>
          </a:p>
        </p:txBody>
      </p:sp>
      <p:sp>
        <p:nvSpPr>
          <p:cNvPr id="7" name="Content Placeholder 2"/>
          <p:cNvSpPr>
            <a:spLocks noGrp="1"/>
          </p:cNvSpPr>
          <p:nvPr>
            <p:ph idx="1"/>
          </p:nvPr>
        </p:nvSpPr>
        <p:spPr>
          <a:xfrm>
            <a:off x="251520" y="699542"/>
            <a:ext cx="8496944" cy="1152128"/>
          </a:xfrm>
        </p:spPr>
        <p:txBody>
          <a:bodyPr>
            <a:noAutofit/>
          </a:bodyPr>
          <a:lstStyle/>
          <a:p>
            <a:pPr marL="0" indent="0" algn="just">
              <a:buNone/>
            </a:pPr>
            <a:r>
              <a:rPr lang="it-IT" sz="1600" dirty="0" smtClean="0">
                <a:solidFill>
                  <a:schemeClr val="tx1"/>
                </a:solidFill>
                <a:ea typeface="Calibri"/>
                <a:cs typeface="Times New Roman"/>
              </a:rPr>
              <a:t>Successivamente</a:t>
            </a:r>
            <a:r>
              <a:rPr lang="it-IT" sz="1600" dirty="0">
                <a:solidFill>
                  <a:schemeClr val="tx1"/>
                </a:solidFill>
                <a:ea typeface="Calibri"/>
                <a:cs typeface="Times New Roman"/>
              </a:rPr>
              <a:t>, </a:t>
            </a:r>
            <a:r>
              <a:rPr lang="it-IT" sz="1600" dirty="0" smtClean="0">
                <a:solidFill>
                  <a:schemeClr val="tx1"/>
                </a:solidFill>
                <a:ea typeface="Calibri"/>
                <a:cs typeface="Times New Roman"/>
              </a:rPr>
              <a:t>raggruppiamo gli </a:t>
            </a:r>
            <a:r>
              <a:rPr lang="it-IT" sz="1600" dirty="0">
                <a:solidFill>
                  <a:schemeClr val="tx1"/>
                </a:solidFill>
                <a:ea typeface="Calibri"/>
                <a:cs typeface="Times New Roman"/>
              </a:rPr>
              <a:t>elementi della </a:t>
            </a:r>
            <a:r>
              <a:rPr lang="it-IT" sz="1600" dirty="0" smtClean="0">
                <a:solidFill>
                  <a:schemeClr val="tx1"/>
                </a:solidFill>
                <a:ea typeface="Calibri"/>
                <a:cs typeface="Times New Roman"/>
              </a:rPr>
              <a:t>scritta ed effettuiamo un allineamento orizzontale per ottenere un solido composto da due solidi perfettamente centrati tra loro. Effettuato l’allineamento possiamo dismettere lo strumento «</a:t>
            </a:r>
            <a:r>
              <a:rPr lang="it-IT" sz="1600" dirty="0" err="1" smtClean="0">
                <a:solidFill>
                  <a:schemeClr val="tx1"/>
                </a:solidFill>
                <a:ea typeface="Calibri"/>
                <a:cs typeface="Times New Roman"/>
              </a:rPr>
              <a:t>Align</a:t>
            </a:r>
            <a:r>
              <a:rPr lang="it-IT" sz="1600" dirty="0" smtClean="0">
                <a:solidFill>
                  <a:schemeClr val="tx1"/>
                </a:solidFill>
                <a:ea typeface="Calibri"/>
                <a:cs typeface="Times New Roman"/>
              </a:rPr>
              <a:t>» in basso al centro.</a:t>
            </a:r>
            <a:endParaRPr lang="it-IT" sz="1600" i="1" dirty="0">
              <a:solidFill>
                <a:schemeClr val="tx1"/>
              </a:solidFill>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19</a:t>
            </a:fld>
            <a:endParaRPr lang="en-US"/>
          </a:p>
        </p:txBody>
      </p:sp>
      <p:pic>
        <p:nvPicPr>
          <p:cNvPr id="512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2331" y="2067694"/>
            <a:ext cx="4147661"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4662" y="2067693"/>
            <a:ext cx="4147662" cy="2592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8961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568952" cy="432048"/>
          </a:xfrm>
        </p:spPr>
        <p:txBody>
          <a:bodyPr>
            <a:noAutofit/>
          </a:bodyPr>
          <a:lstStyle/>
          <a:p>
            <a:pPr algn="l">
              <a:lnSpc>
                <a:spcPct val="115000"/>
              </a:lnSpc>
            </a:pPr>
            <a:r>
              <a:rPr lang="it-IT" sz="2400" b="1" dirty="0" smtClean="0"/>
              <a:t>Modellazione </a:t>
            </a:r>
            <a:r>
              <a:rPr lang="it-IT" sz="2400" b="1" dirty="0"/>
              <a:t>solida con Tinkercad e riparazione dei </a:t>
            </a:r>
            <a:r>
              <a:rPr lang="it-IT" sz="2400" b="1" dirty="0" smtClean="0"/>
              <a:t>solidi </a:t>
            </a:r>
            <a:r>
              <a:rPr lang="it-IT" sz="1600" b="1" dirty="0" smtClean="0">
                <a:ea typeface="Calibri"/>
                <a:cs typeface="Times New Roman"/>
              </a:rPr>
              <a:t>- Sommario</a:t>
            </a:r>
            <a:endParaRPr lang="it-IT" sz="1600" dirty="0" smtClean="0">
              <a:ea typeface="Calibri"/>
              <a:cs typeface="Times New Roman"/>
            </a:endParaRPr>
          </a:p>
        </p:txBody>
      </p:sp>
      <p:sp>
        <p:nvSpPr>
          <p:cNvPr id="7" name="Content Placeholder 2"/>
          <p:cNvSpPr>
            <a:spLocks noGrp="1"/>
          </p:cNvSpPr>
          <p:nvPr>
            <p:ph idx="1"/>
          </p:nvPr>
        </p:nvSpPr>
        <p:spPr>
          <a:xfrm>
            <a:off x="395536" y="627534"/>
            <a:ext cx="8280920" cy="4248472"/>
          </a:xfrm>
        </p:spPr>
        <p:txBody>
          <a:bodyPr>
            <a:noAutofit/>
          </a:bodyPr>
          <a:lstStyle/>
          <a:p>
            <a:pPr lvl="0"/>
            <a:endParaRPr lang="it-IT" sz="2000" dirty="0" smtClean="0"/>
          </a:p>
          <a:p>
            <a:pPr lvl="0"/>
            <a:r>
              <a:rPr lang="it-IT" sz="2000" dirty="0" smtClean="0"/>
              <a:t>I </a:t>
            </a:r>
            <a:r>
              <a:rPr lang="it-IT" sz="2000" dirty="0"/>
              <a:t>solidi </a:t>
            </a:r>
            <a:r>
              <a:rPr lang="it-IT" sz="2000" dirty="0" smtClean="0"/>
              <a:t>base</a:t>
            </a:r>
          </a:p>
          <a:p>
            <a:pPr lvl="0"/>
            <a:r>
              <a:rPr lang="it-IT" sz="2000" dirty="0" smtClean="0"/>
              <a:t>Scala </a:t>
            </a:r>
            <a:r>
              <a:rPr lang="it-IT" sz="2000" dirty="0"/>
              <a:t>e rotazione</a:t>
            </a:r>
          </a:p>
          <a:p>
            <a:pPr lvl="0"/>
            <a:r>
              <a:rPr lang="it-IT" sz="2000" dirty="0"/>
              <a:t>Operazioni con </a:t>
            </a:r>
            <a:r>
              <a:rPr lang="it-IT" sz="2000" dirty="0" smtClean="0"/>
              <a:t>solidi</a:t>
            </a:r>
          </a:p>
          <a:p>
            <a:r>
              <a:rPr lang="it-IT" sz="2000" dirty="0"/>
              <a:t>Gestione delle </a:t>
            </a:r>
            <a:r>
              <a:rPr lang="it-IT" sz="2000" dirty="0" smtClean="0"/>
              <a:t>versioni</a:t>
            </a:r>
          </a:p>
          <a:p>
            <a:r>
              <a:rPr lang="it-IT" sz="2000" dirty="0"/>
              <a:t>Il salvataggio dei </a:t>
            </a:r>
            <a:r>
              <a:rPr lang="it-IT" sz="2000" dirty="0" smtClean="0"/>
              <a:t>files</a:t>
            </a:r>
            <a:endParaRPr lang="it-IT" sz="2000" dirty="0"/>
          </a:p>
          <a:p>
            <a:pPr lvl="0"/>
            <a:r>
              <a:rPr lang="it-IT" sz="2000" dirty="0" smtClean="0"/>
              <a:t>Importare </a:t>
            </a:r>
            <a:r>
              <a:rPr lang="it-IT" sz="2000" dirty="0"/>
              <a:t>files esterni ed utilizzare solidi della “community”</a:t>
            </a:r>
          </a:p>
          <a:p>
            <a:pPr lvl="0"/>
            <a:r>
              <a:rPr lang="it-IT" sz="2000" dirty="0" smtClean="0"/>
              <a:t>Riparazione </a:t>
            </a:r>
            <a:r>
              <a:rPr lang="it-IT" sz="2000" dirty="0"/>
              <a:t>dei files stl con </a:t>
            </a:r>
            <a:r>
              <a:rPr lang="it-IT" sz="2000" dirty="0" smtClean="0"/>
              <a:t>Netfabb</a:t>
            </a:r>
          </a:p>
          <a:p>
            <a:pPr lvl="0"/>
            <a:r>
              <a:rPr lang="it-IT" sz="2000" dirty="0" smtClean="0">
                <a:ea typeface="Calibri"/>
                <a:cs typeface="Times New Roman"/>
              </a:rPr>
              <a:t>Bibliografia</a:t>
            </a:r>
          </a:p>
          <a:p>
            <a:pPr lvl="0">
              <a:lnSpc>
                <a:spcPct val="115000"/>
              </a:lnSpc>
              <a:buFont typeface="Symbol"/>
              <a:buChar char=""/>
            </a:pPr>
            <a:endParaRPr lang="it-IT" sz="1400" dirty="0" smtClean="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2</a:t>
            </a:fld>
            <a:endParaRPr lang="en-US"/>
          </a:p>
        </p:txBody>
      </p:sp>
    </p:spTree>
    <p:extLst>
      <p:ext uri="{BB962C8B-B14F-4D97-AF65-F5344CB8AC3E}">
        <p14:creationId xmlns:p14="http://schemas.microsoft.com/office/powerpoint/2010/main" val="1982113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Altre funzionalità: </a:t>
            </a:r>
            <a:r>
              <a:rPr lang="it-IT" sz="1600" b="1" i="1" dirty="0" err="1" smtClean="0">
                <a:ea typeface="Calibri"/>
                <a:cs typeface="Times New Roman"/>
              </a:rPr>
              <a:t>Align</a:t>
            </a:r>
            <a:r>
              <a:rPr lang="it-IT" sz="1600" b="1" i="1" dirty="0" smtClean="0">
                <a:ea typeface="Calibri"/>
                <a:cs typeface="Times New Roman"/>
              </a:rPr>
              <a:t> e </a:t>
            </a:r>
            <a:r>
              <a:rPr lang="it-IT" sz="1600" b="1" i="1" dirty="0" err="1" smtClean="0">
                <a:ea typeface="Calibri"/>
                <a:cs typeface="Times New Roman"/>
              </a:rPr>
              <a:t>Mirror</a:t>
            </a:r>
            <a:endParaRPr lang="it-IT" sz="1600" i="1" dirty="0" smtClean="0">
              <a:ea typeface="Calibri"/>
              <a:cs typeface="Times New Roman"/>
            </a:endParaRPr>
          </a:p>
        </p:txBody>
      </p:sp>
      <p:sp>
        <p:nvSpPr>
          <p:cNvPr id="7" name="Content Placeholder 2"/>
          <p:cNvSpPr>
            <a:spLocks noGrp="1"/>
          </p:cNvSpPr>
          <p:nvPr>
            <p:ph idx="1"/>
          </p:nvPr>
        </p:nvSpPr>
        <p:spPr>
          <a:xfrm>
            <a:off x="251520" y="699542"/>
            <a:ext cx="8496944" cy="1152128"/>
          </a:xfrm>
        </p:spPr>
        <p:txBody>
          <a:bodyPr>
            <a:noAutofit/>
          </a:bodyPr>
          <a:lstStyle/>
          <a:p>
            <a:pPr marL="0" indent="0" algn="just">
              <a:buNone/>
            </a:pPr>
            <a:r>
              <a:rPr lang="it-IT" sz="1600" dirty="0" smtClean="0">
                <a:solidFill>
                  <a:schemeClr val="tx1"/>
                </a:solidFill>
                <a:ea typeface="Calibri"/>
                <a:cs typeface="Times New Roman"/>
              </a:rPr>
              <a:t>Lo strumento </a:t>
            </a:r>
            <a:r>
              <a:rPr lang="it-IT" sz="1600" i="1" dirty="0" err="1" smtClean="0">
                <a:solidFill>
                  <a:schemeClr val="tx1"/>
                </a:solidFill>
                <a:ea typeface="Calibri"/>
                <a:cs typeface="Times New Roman"/>
              </a:rPr>
              <a:t>Mirror</a:t>
            </a:r>
            <a:r>
              <a:rPr lang="it-IT" sz="1600" dirty="0" smtClean="0">
                <a:solidFill>
                  <a:schemeClr val="tx1"/>
                </a:solidFill>
                <a:ea typeface="Calibri"/>
                <a:cs typeface="Times New Roman"/>
              </a:rPr>
              <a:t> è ancora più semplice da utilizzare. Una volta selezionato l’oggetto ed il </a:t>
            </a:r>
            <a:r>
              <a:rPr lang="it-IT" sz="1600" dirty="0" err="1" smtClean="0">
                <a:solidFill>
                  <a:schemeClr val="tx1"/>
                </a:solidFill>
                <a:ea typeface="Calibri"/>
                <a:cs typeface="Times New Roman"/>
              </a:rPr>
              <a:t>tool</a:t>
            </a:r>
            <a:r>
              <a:rPr lang="it-IT" sz="1600" dirty="0" smtClean="0">
                <a:solidFill>
                  <a:schemeClr val="tx1"/>
                </a:solidFill>
                <a:ea typeface="Calibri"/>
                <a:cs typeface="Times New Roman"/>
              </a:rPr>
              <a:t> di </a:t>
            </a:r>
            <a:r>
              <a:rPr lang="it-IT" sz="1600" dirty="0" err="1" smtClean="0">
                <a:solidFill>
                  <a:schemeClr val="tx1"/>
                </a:solidFill>
                <a:ea typeface="Calibri"/>
                <a:cs typeface="Times New Roman"/>
              </a:rPr>
              <a:t>mirroring</a:t>
            </a:r>
            <a:r>
              <a:rPr lang="it-IT" sz="1600" dirty="0" smtClean="0">
                <a:solidFill>
                  <a:schemeClr val="tx1"/>
                </a:solidFill>
                <a:ea typeface="Calibri"/>
                <a:cs typeface="Times New Roman"/>
              </a:rPr>
              <a:t>, possiamo «specchiare» il nostro solido lungo uno qualsiasi degli assi X,Y e Z. </a:t>
            </a:r>
            <a:endParaRPr lang="it-IT" sz="1600" i="1" dirty="0">
              <a:solidFill>
                <a:schemeClr val="tx1"/>
              </a:solidFill>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20</a:t>
            </a:fld>
            <a:endParaRPr lang="en-US"/>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4725" y="1779662"/>
            <a:ext cx="4147661"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764721"/>
            <a:ext cx="4171566" cy="2607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87186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Importazione di progetti di altri utenti</a:t>
            </a:r>
            <a:endParaRPr lang="it-IT" sz="1600" i="1" dirty="0" smtClean="0">
              <a:ea typeface="Calibri"/>
              <a:cs typeface="Times New Roman"/>
            </a:endParaRPr>
          </a:p>
        </p:txBody>
      </p:sp>
      <p:sp>
        <p:nvSpPr>
          <p:cNvPr id="7" name="Content Placeholder 2"/>
          <p:cNvSpPr>
            <a:spLocks noGrp="1"/>
          </p:cNvSpPr>
          <p:nvPr>
            <p:ph idx="1"/>
          </p:nvPr>
        </p:nvSpPr>
        <p:spPr>
          <a:xfrm>
            <a:off x="251520" y="627533"/>
            <a:ext cx="8496944" cy="1341149"/>
          </a:xfrm>
        </p:spPr>
        <p:txBody>
          <a:bodyPr>
            <a:noAutofit/>
          </a:bodyPr>
          <a:lstStyle/>
          <a:p>
            <a:pPr marL="0" indent="0" algn="just">
              <a:buNone/>
            </a:pPr>
            <a:r>
              <a:rPr lang="it-IT" sz="1600" dirty="0" smtClean="0">
                <a:solidFill>
                  <a:schemeClr val="tx1"/>
                </a:solidFill>
                <a:ea typeface="Calibri"/>
                <a:cs typeface="Times New Roman"/>
              </a:rPr>
              <a:t>Tinkercad è uno strumento di modellazione </a:t>
            </a:r>
            <a:r>
              <a:rPr lang="it-IT" sz="1600" b="1" dirty="0" smtClean="0">
                <a:solidFill>
                  <a:schemeClr val="tx1"/>
                </a:solidFill>
                <a:ea typeface="Calibri"/>
                <a:cs typeface="Times New Roman"/>
              </a:rPr>
              <a:t>online</a:t>
            </a:r>
            <a:r>
              <a:rPr lang="it-IT" sz="1600" dirty="0" smtClean="0">
                <a:solidFill>
                  <a:schemeClr val="tx1"/>
                </a:solidFill>
                <a:ea typeface="Calibri"/>
                <a:cs typeface="Times New Roman"/>
              </a:rPr>
              <a:t>, per questo motivo è possibile condividere e rendere pubblici i nostri progetti. Così come è possibile </a:t>
            </a:r>
            <a:r>
              <a:rPr lang="it-IT" sz="1600" b="1" dirty="0" smtClean="0">
                <a:solidFill>
                  <a:schemeClr val="tx1"/>
                </a:solidFill>
                <a:ea typeface="Calibri"/>
                <a:cs typeface="Times New Roman"/>
              </a:rPr>
              <a:t>importare</a:t>
            </a:r>
            <a:r>
              <a:rPr lang="it-IT" sz="1600" dirty="0" smtClean="0">
                <a:solidFill>
                  <a:schemeClr val="tx1"/>
                </a:solidFill>
                <a:ea typeface="Calibri"/>
                <a:cs typeface="Times New Roman"/>
              </a:rPr>
              <a:t> sotto il nostro account </a:t>
            </a:r>
            <a:r>
              <a:rPr lang="it-IT" sz="1600" dirty="0" smtClean="0">
                <a:solidFill>
                  <a:schemeClr val="tx1"/>
                </a:solidFill>
                <a:ea typeface="Calibri"/>
                <a:cs typeface="Times New Roman"/>
              </a:rPr>
              <a:t>progetti pubblici </a:t>
            </a:r>
            <a:r>
              <a:rPr lang="it-IT" sz="1600" dirty="0" smtClean="0">
                <a:solidFill>
                  <a:schemeClr val="tx1"/>
                </a:solidFill>
                <a:ea typeface="Calibri"/>
                <a:cs typeface="Times New Roman"/>
              </a:rPr>
              <a:t>di altri utenti. In questo modo si crea una rete di condivisioni estremamente utile se si vuole realizzare qualcosa a partire da un progetto già avviato</a:t>
            </a:r>
            <a:r>
              <a:rPr lang="it-IT" sz="1600" dirty="0" smtClean="0">
                <a:solidFill>
                  <a:schemeClr val="tx1"/>
                </a:solidFill>
                <a:ea typeface="Calibri"/>
                <a:cs typeface="Times New Roman"/>
              </a:rPr>
              <a:t>. Nell’esempio è stato importato un progetto di mattoncini lego. Una volta importato il progetto diventa nostro ed è possibile modificarlo.</a:t>
            </a:r>
            <a:endParaRPr lang="it-IT" sz="1600" i="1" dirty="0">
              <a:solidFill>
                <a:schemeClr val="tx1"/>
              </a:solidFill>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21</a:t>
            </a:fld>
            <a:endParaRPr lang="en-US"/>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968683"/>
            <a:ext cx="2808312" cy="175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824" y="2335652"/>
            <a:ext cx="2954816" cy="1748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0112" y="2903287"/>
            <a:ext cx="3017237" cy="1785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59895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Riparazione </a:t>
            </a:r>
            <a:r>
              <a:rPr lang="it-IT" sz="1600" b="1" smtClean="0">
                <a:ea typeface="Calibri"/>
                <a:cs typeface="Times New Roman"/>
              </a:rPr>
              <a:t>con </a:t>
            </a:r>
            <a:r>
              <a:rPr lang="it-IT" sz="1600" b="1" smtClean="0">
                <a:ea typeface="Calibri"/>
                <a:cs typeface="Times New Roman"/>
              </a:rPr>
              <a:t>Netfabb</a:t>
            </a:r>
            <a:endParaRPr lang="it-IT" sz="1600" dirty="0" smtClean="0">
              <a:ea typeface="Calibri"/>
              <a:cs typeface="Times New Roman"/>
            </a:endParaRPr>
          </a:p>
        </p:txBody>
      </p:sp>
      <p:sp>
        <p:nvSpPr>
          <p:cNvPr id="7" name="Content Placeholder 2"/>
          <p:cNvSpPr>
            <a:spLocks noGrp="1"/>
          </p:cNvSpPr>
          <p:nvPr>
            <p:ph idx="1"/>
          </p:nvPr>
        </p:nvSpPr>
        <p:spPr>
          <a:xfrm>
            <a:off x="258828" y="627534"/>
            <a:ext cx="8489636" cy="2160240"/>
          </a:xfrm>
        </p:spPr>
        <p:txBody>
          <a:bodyPr>
            <a:noAutofit/>
          </a:bodyPr>
          <a:lstStyle/>
          <a:p>
            <a:pPr marL="0" indent="0" algn="just">
              <a:buNone/>
            </a:pPr>
            <a:r>
              <a:rPr lang="it-IT" sz="1600" dirty="0" smtClean="0">
                <a:solidFill>
                  <a:schemeClr val="tx1"/>
                </a:solidFill>
                <a:ea typeface="Calibri"/>
                <a:cs typeface="Times New Roman"/>
              </a:rPr>
              <a:t>Ad inizio lezione abbiamo detto che un solido per essere stampabile deve necessariamente essere un </a:t>
            </a:r>
            <a:r>
              <a:rPr lang="it-IT" sz="1600" dirty="0">
                <a:solidFill>
                  <a:schemeClr val="tx1"/>
                </a:solidFill>
                <a:ea typeface="Calibri"/>
                <a:cs typeface="Times New Roman"/>
              </a:rPr>
              <a:t>solido </a:t>
            </a:r>
            <a:r>
              <a:rPr lang="it-IT" sz="1600" b="1" i="1" dirty="0" smtClean="0">
                <a:solidFill>
                  <a:schemeClr val="tx1"/>
                </a:solidFill>
                <a:ea typeface="Calibri"/>
                <a:cs typeface="Times New Roman"/>
              </a:rPr>
              <a:t>manifold</a:t>
            </a:r>
            <a:r>
              <a:rPr lang="it-IT" sz="1600" dirty="0" smtClean="0">
                <a:solidFill>
                  <a:schemeClr val="tx1"/>
                </a:solidFill>
                <a:ea typeface="Calibri"/>
                <a:cs typeface="Times New Roman"/>
              </a:rPr>
              <a:t>, ossia un </a:t>
            </a:r>
            <a:r>
              <a:rPr lang="it-IT" sz="1600" dirty="0">
                <a:solidFill>
                  <a:schemeClr val="tx1"/>
                </a:solidFill>
                <a:ea typeface="Calibri"/>
                <a:cs typeface="Times New Roman"/>
              </a:rPr>
              <a:t>solido che esiste nello spazio 3D </a:t>
            </a:r>
            <a:r>
              <a:rPr lang="it-IT" sz="1600" dirty="0" smtClean="0">
                <a:solidFill>
                  <a:schemeClr val="tx1"/>
                </a:solidFill>
                <a:ea typeface="Calibri"/>
                <a:cs typeface="Times New Roman"/>
              </a:rPr>
              <a:t>reale,  </a:t>
            </a:r>
            <a:r>
              <a:rPr lang="it-IT" sz="1600" dirty="0">
                <a:solidFill>
                  <a:schemeClr val="tx1"/>
                </a:solidFill>
                <a:ea typeface="Calibri"/>
                <a:cs typeface="Times New Roman"/>
              </a:rPr>
              <a:t>in </a:t>
            </a:r>
            <a:r>
              <a:rPr lang="it-IT" sz="1600" dirty="0" smtClean="0">
                <a:solidFill>
                  <a:schemeClr val="tx1"/>
                </a:solidFill>
                <a:ea typeface="Calibri"/>
                <a:cs typeface="Times New Roman"/>
              </a:rPr>
              <a:t>cui:</a:t>
            </a:r>
          </a:p>
          <a:p>
            <a:pPr lvl="1" algn="just">
              <a:buFont typeface="Wingdings" pitchFamily="2" charset="2"/>
              <a:buChar char="q"/>
            </a:pPr>
            <a:r>
              <a:rPr lang="it-IT" sz="1600" dirty="0" smtClean="0">
                <a:solidFill>
                  <a:schemeClr val="tx1"/>
                </a:solidFill>
                <a:ea typeface="Calibri"/>
                <a:cs typeface="Times New Roman"/>
              </a:rPr>
              <a:t>ogni </a:t>
            </a:r>
            <a:r>
              <a:rPr lang="it-IT" sz="1600" dirty="0">
                <a:solidFill>
                  <a:schemeClr val="tx1"/>
                </a:solidFill>
                <a:ea typeface="Calibri"/>
                <a:cs typeface="Times New Roman"/>
              </a:rPr>
              <a:t>singolo spigolo ha sempre due e solo due facce che si uniscono per creare il solido in </a:t>
            </a:r>
            <a:r>
              <a:rPr lang="it-IT" sz="1600" dirty="0" smtClean="0">
                <a:solidFill>
                  <a:schemeClr val="tx1"/>
                </a:solidFill>
                <a:ea typeface="Calibri"/>
                <a:cs typeface="Times New Roman"/>
              </a:rPr>
              <a:t>questione</a:t>
            </a:r>
          </a:p>
          <a:p>
            <a:pPr lvl="1" algn="just">
              <a:buFont typeface="Wingdings" pitchFamily="2" charset="2"/>
              <a:buChar char="q"/>
            </a:pPr>
            <a:r>
              <a:rPr lang="it-IT" sz="1600" dirty="0" smtClean="0">
                <a:solidFill>
                  <a:schemeClr val="tx1"/>
                </a:solidFill>
                <a:ea typeface="Calibri"/>
                <a:cs typeface="Times New Roman"/>
              </a:rPr>
              <a:t>le </a:t>
            </a:r>
            <a:r>
              <a:rPr lang="it-IT" sz="1600" dirty="0">
                <a:solidFill>
                  <a:schemeClr val="tx1"/>
                </a:solidFill>
                <a:ea typeface="Calibri"/>
                <a:cs typeface="Times New Roman"/>
              </a:rPr>
              <a:t>superfici del solido non devono essere caratterizzate da “buchi”, spigoli nascosti, vertici e spigoli che non appartengono a nessun solido </a:t>
            </a:r>
            <a:endParaRPr lang="it-IT" sz="1600" dirty="0" smtClean="0">
              <a:solidFill>
                <a:schemeClr val="tx1"/>
              </a:solidFill>
              <a:ea typeface="Calibri"/>
              <a:cs typeface="Times New Roman"/>
            </a:endParaRPr>
          </a:p>
          <a:p>
            <a:pPr lvl="1" algn="just">
              <a:buFont typeface="Wingdings" pitchFamily="2" charset="2"/>
              <a:buChar char="q"/>
            </a:pPr>
            <a:r>
              <a:rPr lang="it-IT" sz="1600" dirty="0" smtClean="0">
                <a:solidFill>
                  <a:schemeClr val="tx1"/>
                </a:solidFill>
                <a:ea typeface="Calibri"/>
                <a:cs typeface="Times New Roman"/>
              </a:rPr>
              <a:t>le </a:t>
            </a:r>
            <a:r>
              <a:rPr lang="it-IT" sz="1600" dirty="0">
                <a:solidFill>
                  <a:schemeClr val="tx1"/>
                </a:solidFill>
                <a:ea typeface="Calibri"/>
                <a:cs typeface="Times New Roman"/>
              </a:rPr>
              <a:t>facce devono appartenere ad uno ed un solo solido. </a:t>
            </a:r>
          </a:p>
          <a:p>
            <a:pPr marL="0" indent="0">
              <a:buNone/>
            </a:pPr>
            <a:endParaRPr lang="it-IT" sz="1600" dirty="0">
              <a:solidFill>
                <a:schemeClr val="tx1"/>
              </a:solidFill>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22</a:t>
            </a:fld>
            <a:endParaRPr lang="en-US" dirty="0"/>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0" y="2643758"/>
            <a:ext cx="4051635" cy="2088232"/>
          </a:xfrm>
          <a:prstGeom prst="rect">
            <a:avLst/>
          </a:prstGeom>
        </p:spPr>
      </p:pic>
      <p:sp>
        <p:nvSpPr>
          <p:cNvPr id="8" name="Content Placeholder 2"/>
          <p:cNvSpPr txBox="1">
            <a:spLocks/>
          </p:cNvSpPr>
          <p:nvPr/>
        </p:nvSpPr>
        <p:spPr>
          <a:xfrm>
            <a:off x="323528" y="2643758"/>
            <a:ext cx="4176464" cy="20882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Per «riparare» un solido possiamo usare una specifica funzione del programma </a:t>
            </a:r>
            <a:r>
              <a:rPr lang="it-IT" sz="1600" dirty="0" err="1" smtClean="0">
                <a:solidFill>
                  <a:schemeClr val="tx1"/>
                </a:solidFill>
                <a:ea typeface="Calibri"/>
                <a:cs typeface="Times New Roman"/>
              </a:rPr>
              <a:t>netfabb</a:t>
            </a:r>
            <a:r>
              <a:rPr lang="it-IT" sz="1600" dirty="0" smtClean="0">
                <a:solidFill>
                  <a:schemeClr val="tx1"/>
                </a:solidFill>
                <a:ea typeface="Calibri"/>
                <a:cs typeface="Times New Roman"/>
              </a:rPr>
              <a:t>, il quale, nella versione base gratuita, offre tale funzionalità.</a:t>
            </a:r>
          </a:p>
          <a:p>
            <a:pPr marL="0" indent="0" algn="just">
              <a:buFont typeface="Arial" pitchFamily="34" charset="0"/>
              <a:buNone/>
            </a:pPr>
            <a:r>
              <a:rPr lang="it-IT" sz="1600" dirty="0" smtClean="0">
                <a:solidFill>
                  <a:schemeClr val="tx1"/>
                </a:solidFill>
                <a:ea typeface="Calibri"/>
                <a:cs typeface="Times New Roman"/>
              </a:rPr>
              <a:t>Apriamo dunque il programma ed importiamo un progetto precedentemente salvato.</a:t>
            </a:r>
          </a:p>
          <a:p>
            <a:pPr>
              <a:buFont typeface="+mj-lt"/>
              <a:buAutoNum type="arabicPeriod"/>
            </a:pPr>
            <a:endParaRPr lang="it-IT" sz="1200" dirty="0" smtClean="0">
              <a:ea typeface="Calibri"/>
              <a:cs typeface="Times New Roman"/>
            </a:endParaRPr>
          </a:p>
        </p:txBody>
      </p:sp>
    </p:spTree>
    <p:extLst>
      <p:ext uri="{BB962C8B-B14F-4D97-AF65-F5344CB8AC3E}">
        <p14:creationId xmlns:p14="http://schemas.microsoft.com/office/powerpoint/2010/main" val="16267628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Riparazione con </a:t>
            </a:r>
            <a:r>
              <a:rPr lang="it-IT" sz="1600" b="1" dirty="0" err="1" smtClean="0">
                <a:ea typeface="Calibri"/>
                <a:cs typeface="Times New Roman"/>
              </a:rPr>
              <a:t>netfabb</a:t>
            </a:r>
            <a:endParaRPr lang="it-IT" sz="1600" dirty="0" smtClean="0">
              <a:ea typeface="Calibri"/>
              <a:cs typeface="Times New Roman"/>
            </a:endParaRPr>
          </a:p>
        </p:txBody>
      </p:sp>
      <p:sp>
        <p:nvSpPr>
          <p:cNvPr id="7" name="Content Placeholder 2"/>
          <p:cNvSpPr>
            <a:spLocks noGrp="1"/>
          </p:cNvSpPr>
          <p:nvPr>
            <p:ph idx="1"/>
          </p:nvPr>
        </p:nvSpPr>
        <p:spPr>
          <a:xfrm>
            <a:off x="258828" y="627534"/>
            <a:ext cx="8489636" cy="792088"/>
          </a:xfrm>
        </p:spPr>
        <p:txBody>
          <a:bodyPr>
            <a:noAutofit/>
          </a:bodyPr>
          <a:lstStyle/>
          <a:p>
            <a:pPr marL="0" indent="0" algn="just">
              <a:buNone/>
            </a:pPr>
            <a:r>
              <a:rPr lang="it-IT" sz="1600" dirty="0" smtClean="0">
                <a:solidFill>
                  <a:schemeClr val="tx1"/>
                </a:solidFill>
                <a:ea typeface="Calibri"/>
                <a:cs typeface="Times New Roman"/>
              </a:rPr>
              <a:t>Successivamente selezioniamo la funzione in alto a destra del segno + ed eseguiamo la funzione di </a:t>
            </a:r>
            <a:r>
              <a:rPr lang="it-IT" sz="1600" i="1" dirty="0" smtClean="0">
                <a:solidFill>
                  <a:schemeClr val="tx1"/>
                </a:solidFill>
                <a:ea typeface="Calibri"/>
                <a:cs typeface="Times New Roman"/>
              </a:rPr>
              <a:t>Analisi Standard.</a:t>
            </a:r>
            <a:r>
              <a:rPr lang="it-IT" sz="1600" dirty="0" smtClean="0">
                <a:solidFill>
                  <a:schemeClr val="tx1"/>
                </a:solidFill>
                <a:ea typeface="Calibri"/>
                <a:cs typeface="Times New Roman"/>
              </a:rPr>
              <a:t> A destra dello schermo comparirà l’analisi del solido e, nella quale verranno evidenziati e descritti eventuali errori.</a:t>
            </a:r>
            <a:endParaRPr lang="it-IT" sz="1200" i="1"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23</a:t>
            </a:fld>
            <a:endParaRPr lang="en-US" dirty="0"/>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539196"/>
            <a:ext cx="3816424" cy="1988673"/>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1960" y="2531851"/>
            <a:ext cx="4371004" cy="2264249"/>
          </a:xfrm>
          <a:prstGeom prst="rect">
            <a:avLst/>
          </a:prstGeom>
        </p:spPr>
      </p:pic>
      <p:sp>
        <p:nvSpPr>
          <p:cNvPr id="9" name="Content Placeholder 2"/>
          <p:cNvSpPr txBox="1">
            <a:spLocks/>
          </p:cNvSpPr>
          <p:nvPr/>
        </p:nvSpPr>
        <p:spPr>
          <a:xfrm>
            <a:off x="4211960" y="1275606"/>
            <a:ext cx="4688904" cy="12961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In caso di problemi selezionando il segno + in rosso possiamo effettuare una riparazione dell’oggetto effettuando una </a:t>
            </a:r>
            <a:r>
              <a:rPr lang="it-IT" sz="1600" i="1" dirty="0" smtClean="0">
                <a:solidFill>
                  <a:schemeClr val="tx1"/>
                </a:solidFill>
                <a:ea typeface="Calibri"/>
                <a:cs typeface="Times New Roman"/>
              </a:rPr>
              <a:t>Riparazione di Base</a:t>
            </a:r>
            <a:endParaRPr lang="it-IT" sz="1200" dirty="0" smtClean="0">
              <a:ea typeface="Calibri"/>
              <a:cs typeface="Times New Roman"/>
            </a:endParaRPr>
          </a:p>
        </p:txBody>
      </p:sp>
    </p:spTree>
    <p:extLst>
      <p:ext uri="{BB962C8B-B14F-4D97-AF65-F5344CB8AC3E}">
        <p14:creationId xmlns:p14="http://schemas.microsoft.com/office/powerpoint/2010/main" val="31259588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a:t>
            </a:r>
            <a:r>
              <a:rPr lang="it-IT" sz="2000" b="1" dirty="0" smtClean="0"/>
              <a:t>Tinkercad </a:t>
            </a:r>
            <a:r>
              <a:rPr lang="it-IT" sz="1400" b="1" dirty="0" smtClean="0">
                <a:ea typeface="Calibri"/>
                <a:cs typeface="Times New Roman"/>
              </a:rPr>
              <a:t>– </a:t>
            </a:r>
            <a:r>
              <a:rPr lang="it-IT" sz="1600" b="1" dirty="0" smtClean="0">
                <a:ea typeface="Calibri"/>
                <a:cs typeface="Times New Roman"/>
              </a:rPr>
              <a:t>Riparazione con </a:t>
            </a:r>
            <a:r>
              <a:rPr lang="it-IT" sz="1600" b="1" dirty="0" err="1" smtClean="0">
                <a:ea typeface="Calibri"/>
                <a:cs typeface="Times New Roman"/>
              </a:rPr>
              <a:t>netfabb</a:t>
            </a:r>
            <a:endParaRPr lang="it-IT" sz="1600" dirty="0" smtClean="0">
              <a:ea typeface="Calibri"/>
              <a:cs typeface="Times New Roman"/>
            </a:endParaRPr>
          </a:p>
        </p:txBody>
      </p:sp>
      <p:sp>
        <p:nvSpPr>
          <p:cNvPr id="7" name="Content Placeholder 2"/>
          <p:cNvSpPr>
            <a:spLocks noGrp="1"/>
          </p:cNvSpPr>
          <p:nvPr>
            <p:ph idx="1"/>
          </p:nvPr>
        </p:nvSpPr>
        <p:spPr>
          <a:xfrm>
            <a:off x="4427984" y="843558"/>
            <a:ext cx="4392488" cy="792088"/>
          </a:xfrm>
        </p:spPr>
        <p:txBody>
          <a:bodyPr>
            <a:noAutofit/>
          </a:bodyPr>
          <a:lstStyle/>
          <a:p>
            <a:pPr marL="0" indent="0" algn="just">
              <a:buNone/>
            </a:pPr>
            <a:r>
              <a:rPr lang="it-IT" sz="1600" dirty="0" smtClean="0">
                <a:solidFill>
                  <a:schemeClr val="tx1"/>
                </a:solidFill>
                <a:ea typeface="Calibri"/>
                <a:cs typeface="Times New Roman"/>
              </a:rPr>
              <a:t>Scegliamo, infine, di </a:t>
            </a:r>
            <a:r>
              <a:rPr lang="it-IT" sz="1600" dirty="0">
                <a:solidFill>
                  <a:schemeClr val="tx1"/>
                </a:solidFill>
                <a:ea typeface="Calibri"/>
                <a:cs typeface="Times New Roman"/>
              </a:rPr>
              <a:t>rimuovere le </a:t>
            </a:r>
            <a:r>
              <a:rPr lang="it-IT" sz="1600" dirty="0" smtClean="0">
                <a:solidFill>
                  <a:schemeClr val="tx1"/>
                </a:solidFill>
                <a:ea typeface="Calibri"/>
                <a:cs typeface="Times New Roman"/>
              </a:rPr>
              <a:t>vecchie parti quando ci viene richiesto</a:t>
            </a:r>
            <a:r>
              <a:rPr lang="it-IT" sz="1600" dirty="0">
                <a:solidFill>
                  <a:schemeClr val="tx1"/>
                </a:solidFill>
                <a:ea typeface="Calibri"/>
                <a:cs typeface="Times New Roman"/>
              </a:rPr>
              <a:t>. </a:t>
            </a:r>
            <a:endParaRPr lang="it-IT" sz="1600" dirty="0" smtClean="0">
              <a:solidFill>
                <a:schemeClr val="tx1"/>
              </a:solidFill>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24</a:t>
            </a:fld>
            <a:endParaRPr lang="en-US" dirty="0"/>
          </a:p>
        </p:txBody>
      </p:sp>
      <p:sp>
        <p:nvSpPr>
          <p:cNvPr id="9" name="Content Placeholder 2"/>
          <p:cNvSpPr txBox="1">
            <a:spLocks/>
          </p:cNvSpPr>
          <p:nvPr/>
        </p:nvSpPr>
        <p:spPr>
          <a:xfrm>
            <a:off x="318922" y="3003798"/>
            <a:ext cx="4048307" cy="12961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dirty="0">
                <a:solidFill>
                  <a:schemeClr val="tx1"/>
                </a:solidFill>
                <a:ea typeface="Calibri"/>
                <a:cs typeface="Times New Roman"/>
              </a:rPr>
              <a:t>Una volta riparato l’oggetto, è possibile esportarlo come </a:t>
            </a:r>
            <a:r>
              <a:rPr lang="it-IT" sz="1600" dirty="0" smtClean="0">
                <a:solidFill>
                  <a:schemeClr val="tx1"/>
                </a:solidFill>
                <a:ea typeface="Calibri"/>
                <a:cs typeface="Times New Roman"/>
              </a:rPr>
              <a:t>.stl pronto per essere stampato.</a:t>
            </a:r>
            <a:endParaRPr lang="it-IT" sz="1200" i="1" dirty="0">
              <a:ea typeface="Calibri"/>
              <a:cs typeface="Times New Roman"/>
            </a:endParaRPr>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825" y="699542"/>
            <a:ext cx="4120379" cy="2160240"/>
          </a:xfrm>
          <a:prstGeom prst="rect">
            <a:avLst/>
          </a:prstGeom>
        </p:spPr>
      </p:pic>
      <p:pic>
        <p:nvPicPr>
          <p:cNvPr id="8" name="Immagin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7034" y="2643758"/>
            <a:ext cx="4433829" cy="2310685"/>
          </a:xfrm>
          <a:prstGeom prst="rect">
            <a:avLst/>
          </a:prstGeom>
        </p:spPr>
      </p:pic>
    </p:spTree>
    <p:extLst>
      <p:ext uri="{BB962C8B-B14F-4D97-AF65-F5344CB8AC3E}">
        <p14:creationId xmlns:p14="http://schemas.microsoft.com/office/powerpoint/2010/main" val="27972734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Tinkercad e riparazione dei </a:t>
            </a:r>
            <a:r>
              <a:rPr lang="it-IT" sz="2000" b="1" dirty="0" smtClean="0"/>
              <a:t>solidi – Q&amp;A</a:t>
            </a:r>
            <a:endParaRPr lang="it-IT" sz="1600" dirty="0" smtClean="0">
              <a:ea typeface="Calibri"/>
              <a:cs typeface="Times New Roman"/>
            </a:endParaRPr>
          </a:p>
        </p:txBody>
      </p:sp>
      <p:sp>
        <p:nvSpPr>
          <p:cNvPr id="7" name="Content Placeholder 2"/>
          <p:cNvSpPr>
            <a:spLocks noGrp="1"/>
          </p:cNvSpPr>
          <p:nvPr>
            <p:ph idx="1"/>
          </p:nvPr>
        </p:nvSpPr>
        <p:spPr>
          <a:xfrm>
            <a:off x="467544" y="699542"/>
            <a:ext cx="8280920" cy="4032448"/>
          </a:xfrm>
        </p:spPr>
        <p:txBody>
          <a:bodyPr>
            <a:noAutofit/>
          </a:bodyPr>
          <a:lstStyle/>
          <a:p>
            <a:pPr marL="0" indent="0">
              <a:buNone/>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25</a:t>
            </a:fld>
            <a:endParaRPr lang="en-US"/>
          </a:p>
        </p:txBody>
      </p:sp>
      <p:sp>
        <p:nvSpPr>
          <p:cNvPr id="5" name="Content Placeholder 2"/>
          <p:cNvSpPr txBox="1">
            <a:spLocks/>
          </p:cNvSpPr>
          <p:nvPr/>
        </p:nvSpPr>
        <p:spPr>
          <a:xfrm>
            <a:off x="179511" y="627534"/>
            <a:ext cx="8856985" cy="4176464"/>
          </a:xfrm>
          <a:prstGeom prst="rect">
            <a:avLst/>
          </a:prstGeom>
        </p:spPr>
        <p:txBody>
          <a:bodyPr vert="horz" lIns="91440" tIns="45720" rIns="91440" bIns="45720" rtlCol="0">
            <a:noAutofit/>
          </a:bodyPr>
          <a:lstStyle/>
          <a:p>
            <a:endParaRPr lang="it-IT" sz="1600" dirty="0" smtClean="0"/>
          </a:p>
          <a:p>
            <a:endParaRPr lang="it-IT" sz="1600" dirty="0"/>
          </a:p>
          <a:p>
            <a:endParaRPr lang="it-IT" sz="1600" dirty="0" smtClean="0"/>
          </a:p>
          <a:p>
            <a:endParaRPr lang="it-IT" sz="1600" dirty="0"/>
          </a:p>
          <a:p>
            <a:endParaRPr lang="it-IT" sz="1600" dirty="0" smtClean="0"/>
          </a:p>
          <a:p>
            <a:endParaRPr lang="it-IT" sz="1600" dirty="0"/>
          </a:p>
          <a:p>
            <a:endParaRPr lang="it-IT" sz="1600" dirty="0" smtClean="0"/>
          </a:p>
          <a:p>
            <a:pPr algn="ctr"/>
            <a:r>
              <a:rPr lang="it-IT" sz="4400" b="1" dirty="0" smtClean="0"/>
              <a:t>Domande?</a:t>
            </a:r>
            <a:endParaRPr lang="it-IT" sz="4400" b="1" dirty="0" smtClean="0">
              <a:solidFill>
                <a:schemeClr val="tx2">
                  <a:lumMod val="75000"/>
                </a:schemeClr>
              </a:solidFill>
            </a:endParaRPr>
          </a:p>
        </p:txBody>
      </p:sp>
    </p:spTree>
    <p:extLst>
      <p:ext uri="{BB962C8B-B14F-4D97-AF65-F5344CB8AC3E}">
        <p14:creationId xmlns:p14="http://schemas.microsoft.com/office/powerpoint/2010/main" val="15824391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424936" cy="432048"/>
          </a:xfrm>
        </p:spPr>
        <p:txBody>
          <a:bodyPr>
            <a:noAutofit/>
          </a:bodyPr>
          <a:lstStyle/>
          <a:p>
            <a:pPr lvl="0" algn="l">
              <a:lnSpc>
                <a:spcPct val="115000"/>
              </a:lnSpc>
            </a:pPr>
            <a:r>
              <a:rPr lang="it-IT" sz="2000" b="1" dirty="0"/>
              <a:t>Modellazione solida con Tinkercad e riparazione dei solidi </a:t>
            </a:r>
            <a:r>
              <a:rPr lang="it-IT" sz="1400" b="1" dirty="0" smtClean="0">
                <a:ea typeface="Calibri"/>
                <a:cs typeface="Times New Roman"/>
              </a:rPr>
              <a:t>– </a:t>
            </a:r>
            <a:r>
              <a:rPr lang="it-IT" sz="1600" b="1" dirty="0" err="1" smtClean="0">
                <a:ea typeface="Calibri"/>
                <a:cs typeface="Times New Roman"/>
              </a:rPr>
              <a:t>Bliografia</a:t>
            </a:r>
            <a:endParaRPr lang="it-IT" sz="1600" dirty="0" smtClean="0">
              <a:ea typeface="Calibri"/>
              <a:cs typeface="Times New Roman"/>
            </a:endParaRPr>
          </a:p>
        </p:txBody>
      </p:sp>
      <p:sp>
        <p:nvSpPr>
          <p:cNvPr id="7" name="Content Placeholder 2"/>
          <p:cNvSpPr>
            <a:spLocks noGrp="1"/>
          </p:cNvSpPr>
          <p:nvPr>
            <p:ph idx="1"/>
          </p:nvPr>
        </p:nvSpPr>
        <p:spPr>
          <a:xfrm>
            <a:off x="467544" y="699542"/>
            <a:ext cx="8280920" cy="4032448"/>
          </a:xfrm>
        </p:spPr>
        <p:txBody>
          <a:bodyPr>
            <a:noAutofit/>
          </a:bodyPr>
          <a:lstStyle/>
          <a:p>
            <a:pPr>
              <a:buFont typeface="+mj-lt"/>
              <a:buAutoNum type="arabicPeriod"/>
            </a:pPr>
            <a:r>
              <a:rPr lang="it-IT" sz="1200" dirty="0" smtClean="0">
                <a:ea typeface="Calibri"/>
                <a:cs typeface="Times New Roman"/>
                <a:hlinkClick r:id="rId2"/>
              </a:rPr>
              <a:t>http://www.tinkercad.com</a:t>
            </a:r>
            <a:endParaRPr lang="it-IT" sz="1200" dirty="0" smtClean="0">
              <a:ea typeface="Calibri"/>
              <a:cs typeface="Times New Roman"/>
            </a:endParaRPr>
          </a:p>
          <a:p>
            <a:pPr>
              <a:buFont typeface="+mj-lt"/>
              <a:buAutoNum type="arabicPeriod"/>
            </a:pPr>
            <a:r>
              <a:rPr lang="it-IT" sz="1200" dirty="0">
                <a:ea typeface="Calibri"/>
                <a:cs typeface="Times New Roman"/>
                <a:hlinkClick r:id="rId3"/>
              </a:rPr>
              <a:t>http://www.stampa3d-forum.it/modelli-3d</a:t>
            </a:r>
            <a:r>
              <a:rPr lang="it-IT" sz="1200" dirty="0" smtClean="0">
                <a:ea typeface="Calibri"/>
                <a:cs typeface="Times New Roman"/>
                <a:hlinkClick r:id="rId3"/>
              </a:rPr>
              <a:t>/</a:t>
            </a:r>
            <a:endParaRPr lang="it-IT" sz="1200" dirty="0" smtClean="0">
              <a:ea typeface="Calibri"/>
              <a:cs typeface="Times New Roman"/>
            </a:endParaRPr>
          </a:p>
          <a:p>
            <a:pPr>
              <a:buFont typeface="+mj-lt"/>
              <a:buAutoNum type="arabicPeriod"/>
            </a:pPr>
            <a:r>
              <a:rPr lang="it-IT" sz="1200" dirty="0">
                <a:ea typeface="Calibri"/>
                <a:cs typeface="Times New Roman"/>
                <a:hlinkClick r:id="rId4"/>
              </a:rPr>
              <a:t>http://www.stampa3d-forum.it/guida-software-stampa-3d</a:t>
            </a:r>
            <a:r>
              <a:rPr lang="it-IT" sz="1200" dirty="0" smtClean="0">
                <a:ea typeface="Calibri"/>
                <a:cs typeface="Times New Roman"/>
                <a:hlinkClick r:id="rId4"/>
              </a:rPr>
              <a:t>/</a:t>
            </a:r>
            <a:endParaRPr lang="it-IT" sz="1200" dirty="0" smtClean="0">
              <a:ea typeface="Calibri"/>
              <a:cs typeface="Times New Roman"/>
            </a:endParaRPr>
          </a:p>
          <a:p>
            <a:pPr>
              <a:buFont typeface="+mj-lt"/>
              <a:buAutoNum type="arabicPeriod"/>
            </a:pPr>
            <a:r>
              <a:rPr lang="it-IT" sz="1200" dirty="0">
                <a:ea typeface="Calibri"/>
                <a:cs typeface="Times New Roman"/>
                <a:hlinkClick r:id="rId5"/>
              </a:rPr>
              <a:t>http://</a:t>
            </a:r>
            <a:r>
              <a:rPr lang="it-IT" sz="1200" dirty="0" smtClean="0">
                <a:ea typeface="Calibri"/>
                <a:cs typeface="Times New Roman"/>
                <a:hlinkClick r:id="rId5"/>
              </a:rPr>
              <a:t>www.netfabb.com/downloadcenter.php?basic=1</a:t>
            </a:r>
            <a:endParaRPr lang="it-IT" sz="1200" dirty="0" smtClean="0">
              <a:ea typeface="Calibri"/>
              <a:cs typeface="Times New Roman"/>
            </a:endParaRPr>
          </a:p>
          <a:p>
            <a:pPr marL="0" indent="0">
              <a:buNone/>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26</a:t>
            </a:fld>
            <a:endParaRPr lang="en-US"/>
          </a:p>
        </p:txBody>
      </p:sp>
    </p:spTree>
    <p:extLst>
      <p:ext uri="{BB962C8B-B14F-4D97-AF65-F5344CB8AC3E}">
        <p14:creationId xmlns:p14="http://schemas.microsoft.com/office/powerpoint/2010/main" val="1187897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a:t>
            </a:r>
            <a:r>
              <a:rPr lang="it-IT" sz="2000" b="1" kern="1200" dirty="0">
                <a:solidFill>
                  <a:srgbClr val="6C6352"/>
                </a:solidFill>
                <a:ea typeface="Calibri"/>
                <a:cs typeface="Times New Roman"/>
              </a:rPr>
              <a:t>I solidi base</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640960" cy="864096"/>
          </a:xfrm>
        </p:spPr>
        <p:txBody>
          <a:bodyPr>
            <a:noAutofit/>
          </a:bodyPr>
          <a:lstStyle/>
          <a:p>
            <a:pPr marL="0" indent="0" algn="just">
              <a:buNone/>
            </a:pPr>
            <a:r>
              <a:rPr lang="it-IT" sz="1600" dirty="0" smtClean="0">
                <a:solidFill>
                  <a:schemeClr val="tx1"/>
                </a:solidFill>
                <a:ea typeface="Calibri"/>
                <a:cs typeface="Times New Roman"/>
              </a:rPr>
              <a:t>Nella </a:t>
            </a:r>
            <a:r>
              <a:rPr lang="it-IT" sz="1600" dirty="0">
                <a:solidFill>
                  <a:schemeClr val="tx1"/>
                </a:solidFill>
                <a:ea typeface="Calibri"/>
                <a:cs typeface="Times New Roman"/>
              </a:rPr>
              <a:t>lezione precedente abbiamo anticipato </a:t>
            </a:r>
            <a:r>
              <a:rPr lang="it-IT" sz="1600" dirty="0" smtClean="0">
                <a:solidFill>
                  <a:schemeClr val="tx1"/>
                </a:solidFill>
                <a:ea typeface="Calibri"/>
                <a:cs typeface="Times New Roman"/>
              </a:rPr>
              <a:t>che, per </a:t>
            </a:r>
            <a:r>
              <a:rPr lang="it-IT" sz="1600" dirty="0">
                <a:solidFill>
                  <a:schemeClr val="tx1"/>
                </a:solidFill>
                <a:ea typeface="Calibri"/>
                <a:cs typeface="Times New Roman"/>
              </a:rPr>
              <a:t>creare e stampare modelli 3D </a:t>
            </a:r>
            <a:r>
              <a:rPr lang="it-IT" sz="1600" dirty="0" smtClean="0">
                <a:solidFill>
                  <a:schemeClr val="tx1"/>
                </a:solidFill>
                <a:ea typeface="Calibri"/>
                <a:cs typeface="Times New Roman"/>
              </a:rPr>
              <a:t>è necessario l’uso di un software CAD o di modellazione 3D. Cerchiamo, quindi di capire brevemente </a:t>
            </a:r>
            <a:r>
              <a:rPr lang="it-IT" sz="1600" dirty="0">
                <a:solidFill>
                  <a:schemeClr val="tx1"/>
                </a:solidFill>
                <a:ea typeface="Calibri"/>
                <a:cs typeface="Times New Roman"/>
              </a:rPr>
              <a:t>cosa vuol dire modellazione </a:t>
            </a:r>
            <a:r>
              <a:rPr lang="it-IT" sz="1600" dirty="0" smtClean="0">
                <a:solidFill>
                  <a:schemeClr val="tx1"/>
                </a:solidFill>
                <a:ea typeface="Calibri"/>
                <a:cs typeface="Times New Roman"/>
              </a:rPr>
              <a:t>3D.</a:t>
            </a: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3</a:t>
            </a:fld>
            <a:endParaRPr lang="en-US"/>
          </a:p>
        </p:txBody>
      </p:sp>
      <p:sp>
        <p:nvSpPr>
          <p:cNvPr id="14" name="Content Placeholder 2"/>
          <p:cNvSpPr txBox="1">
            <a:spLocks/>
          </p:cNvSpPr>
          <p:nvPr/>
        </p:nvSpPr>
        <p:spPr>
          <a:xfrm>
            <a:off x="251520" y="1491630"/>
            <a:ext cx="5760640" cy="28803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dirty="0">
                <a:solidFill>
                  <a:schemeClr val="tx1"/>
                </a:solidFill>
                <a:ea typeface="Calibri"/>
                <a:cs typeface="Times New Roman"/>
              </a:rPr>
              <a:t>I modelli 3D non sono altro che la rappresentazione informatica di un oggetto tridimensionale e vengono rappresentati in uno spazio a tre dimensioni o tre assi X, Y, Z. Ogni oggetto 3D è definito da un numero infinito di punti, ognuno con coordinate proprie i quali, messi uno accanto all’altro </a:t>
            </a:r>
            <a:r>
              <a:rPr lang="it-IT" sz="1600" dirty="0" smtClean="0">
                <a:solidFill>
                  <a:schemeClr val="tx1"/>
                </a:solidFill>
                <a:ea typeface="Calibri"/>
                <a:cs typeface="Times New Roman"/>
              </a:rPr>
              <a:t>ci </a:t>
            </a:r>
            <a:r>
              <a:rPr lang="it-IT" sz="1600" dirty="0">
                <a:solidFill>
                  <a:schemeClr val="tx1"/>
                </a:solidFill>
                <a:ea typeface="Calibri"/>
                <a:cs typeface="Times New Roman"/>
              </a:rPr>
              <a:t>permettono di rendere visibile sullo schermo l’oggetto tridimensionale. </a:t>
            </a:r>
            <a:r>
              <a:rPr lang="it-IT" sz="1600" dirty="0" smtClean="0">
                <a:solidFill>
                  <a:schemeClr val="tx1"/>
                </a:solidFill>
                <a:ea typeface="Calibri"/>
                <a:cs typeface="Times New Roman"/>
              </a:rPr>
              <a:t>Per fare ciò vengono utilizzati particolari algoritmi matematici che convertono </a:t>
            </a:r>
            <a:r>
              <a:rPr lang="it-IT" sz="1600" dirty="0">
                <a:solidFill>
                  <a:schemeClr val="tx1"/>
                </a:solidFill>
                <a:ea typeface="Calibri"/>
                <a:cs typeface="Times New Roman"/>
              </a:rPr>
              <a:t>le </a:t>
            </a:r>
            <a:r>
              <a:rPr lang="it-IT" sz="1600" dirty="0" smtClean="0">
                <a:solidFill>
                  <a:schemeClr val="tx1"/>
                </a:solidFill>
                <a:ea typeface="Calibri"/>
                <a:cs typeface="Times New Roman"/>
              </a:rPr>
              <a:t>superfici continue in superfici discrete visualizzando il modello 3D come un insieme di poligoni</a:t>
            </a:r>
            <a:r>
              <a:rPr lang="it-IT" sz="1600" dirty="0">
                <a:solidFill>
                  <a:schemeClr val="tx1"/>
                </a:solidFill>
                <a:ea typeface="Calibri"/>
                <a:cs typeface="Times New Roman"/>
              </a:rPr>
              <a:t>, vertici e spigoli in uno spazio 3d simulato dal computer. </a:t>
            </a:r>
            <a:endParaRPr lang="it-IT" sz="1600" dirty="0" smtClean="0">
              <a:solidFill>
                <a:schemeClr val="tx1"/>
              </a:solidFill>
              <a:ea typeface="Calibri"/>
              <a:cs typeface="Times New Roman"/>
            </a:endParaRPr>
          </a:p>
          <a:p>
            <a:pPr marL="0" indent="0" algn="just">
              <a:buNone/>
            </a:pPr>
            <a:r>
              <a:rPr lang="it-IT" sz="1600" dirty="0">
                <a:solidFill>
                  <a:schemeClr val="tx1"/>
                </a:solidFill>
                <a:ea typeface="Calibri"/>
                <a:cs typeface="Times New Roman"/>
              </a:rPr>
              <a:t>Per approfondimenti: </a:t>
            </a:r>
            <a:r>
              <a:rPr lang="it-IT" sz="1600" dirty="0">
                <a:solidFill>
                  <a:schemeClr val="tx1"/>
                </a:solidFill>
                <a:ea typeface="Calibri"/>
                <a:cs typeface="Times New Roman"/>
                <a:hlinkClick r:id="rId3"/>
              </a:rPr>
              <a:t>http://it.wikipedia.org/wiki/Mesh_poligonale</a:t>
            </a:r>
            <a:endParaRPr lang="it-IT" sz="1600" dirty="0">
              <a:solidFill>
                <a:schemeClr val="tx1"/>
              </a:solidFill>
              <a:ea typeface="Calibri"/>
              <a:cs typeface="Times New Roman"/>
            </a:endParaRPr>
          </a:p>
          <a:p>
            <a:pPr marL="0" indent="0" algn="just">
              <a:buNone/>
            </a:pPr>
            <a:endParaRPr lang="it-IT" sz="1600" dirty="0" smtClean="0">
              <a:solidFill>
                <a:schemeClr val="tx1"/>
              </a:solidFill>
              <a:ea typeface="Calibri"/>
              <a:cs typeface="Times New Roman"/>
            </a:endParaRPr>
          </a:p>
        </p:txBody>
      </p:sp>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184" y="1275606"/>
            <a:ext cx="2749348" cy="2096038"/>
          </a:xfrm>
          <a:prstGeom prst="rect">
            <a:avLst/>
          </a:prstGeom>
        </p:spPr>
      </p:pic>
      <p:pic>
        <p:nvPicPr>
          <p:cNvPr id="8" name="Immagin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168" y="3487355"/>
            <a:ext cx="2520280" cy="1244635"/>
          </a:xfrm>
          <a:prstGeom prst="rect">
            <a:avLst/>
          </a:prstGeom>
        </p:spPr>
      </p:pic>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a:t>
            </a:r>
            <a:r>
              <a:rPr lang="it-IT" sz="2000" b="1" kern="1200" dirty="0">
                <a:solidFill>
                  <a:srgbClr val="6C6352"/>
                </a:solidFill>
                <a:latin typeface="+mj-lt"/>
                <a:ea typeface="Calibri"/>
                <a:cs typeface="Times New Roman"/>
              </a:rPr>
              <a:t>I solidi base</a:t>
            </a:r>
          </a:p>
        </p:txBody>
      </p:sp>
      <p:sp>
        <p:nvSpPr>
          <p:cNvPr id="10" name="Content Placeholder 2"/>
          <p:cNvSpPr txBox="1">
            <a:spLocks/>
          </p:cNvSpPr>
          <p:nvPr/>
        </p:nvSpPr>
        <p:spPr>
          <a:xfrm>
            <a:off x="251520" y="3435846"/>
            <a:ext cx="8640960" cy="1440160"/>
          </a:xfrm>
          <a:prstGeom prst="rect">
            <a:avLst/>
          </a:prstGeom>
        </p:spPr>
        <p:txBody>
          <a:bodyPr vert="horz" lIns="91440" tIns="45720" rIns="91440" bIns="45720" rtlCol="0">
            <a:noAutofit/>
          </a:bodyPr>
          <a:lstStyle/>
          <a:p>
            <a:pPr marL="342900" marR="0" lvl="0" indent="-342900" algn="just" defTabSz="914400" rtl="0" eaLnBrk="1" fontAlgn="auto" latinLnBrk="0" hangingPunct="1">
              <a:lnSpc>
                <a:spcPct val="115000"/>
              </a:lnSpc>
              <a:spcBef>
                <a:spcPct val="20000"/>
              </a:spcBef>
              <a:spcAft>
                <a:spcPts val="0"/>
              </a:spcAft>
              <a:buClrTx/>
              <a:buSzTx/>
              <a:buFont typeface="Arial" pitchFamily="34" charset="0"/>
              <a:buNone/>
              <a:tabLst/>
              <a:defRPr/>
            </a:pPr>
            <a:endParaRPr kumimoji="0" lang="it-IT" sz="14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4</a:t>
            </a:fld>
            <a:endParaRPr lang="en-US"/>
          </a:p>
        </p:txBody>
      </p:sp>
      <p:sp>
        <p:nvSpPr>
          <p:cNvPr id="13" name="Content Placeholder 2"/>
          <p:cNvSpPr txBox="1">
            <a:spLocks/>
          </p:cNvSpPr>
          <p:nvPr/>
        </p:nvSpPr>
        <p:spPr>
          <a:xfrm>
            <a:off x="251520" y="699542"/>
            <a:ext cx="8594775" cy="41764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Esistono due grandi tipologie di modellazione per creare modelli 3D:</a:t>
            </a:r>
          </a:p>
          <a:p>
            <a:pPr marL="0" indent="0" algn="just">
              <a:buFont typeface="Arial" pitchFamily="34" charset="0"/>
              <a:buNone/>
            </a:pPr>
            <a:endParaRPr lang="it-IT" sz="1600" dirty="0" smtClean="0">
              <a:solidFill>
                <a:schemeClr val="tx1"/>
              </a:solidFill>
              <a:ea typeface="Calibri"/>
              <a:cs typeface="Times New Roman"/>
            </a:endParaRPr>
          </a:p>
          <a:p>
            <a:pPr algn="just"/>
            <a:r>
              <a:rPr lang="it-IT" sz="1600" dirty="0" smtClean="0">
                <a:solidFill>
                  <a:schemeClr val="tx1"/>
                </a:solidFill>
                <a:ea typeface="Calibri"/>
                <a:cs typeface="Times New Roman"/>
              </a:rPr>
              <a:t>la </a:t>
            </a:r>
            <a:r>
              <a:rPr lang="it-IT" sz="1600" b="1" dirty="0" smtClean="0">
                <a:solidFill>
                  <a:schemeClr val="tx1"/>
                </a:solidFill>
                <a:ea typeface="Calibri"/>
                <a:cs typeface="Times New Roman"/>
              </a:rPr>
              <a:t>modellazione organica</a:t>
            </a:r>
            <a:r>
              <a:rPr lang="it-IT" sz="1600" dirty="0" smtClean="0">
                <a:solidFill>
                  <a:schemeClr val="tx1"/>
                </a:solidFill>
                <a:ea typeface="Calibri"/>
                <a:cs typeface="Times New Roman"/>
              </a:rPr>
              <a:t>, utilizzata per realizzare forme naturali, umane o creature. Questi oggetti 3D sono caratterizzati da una grande quantità di dettagli e forme morbide e arrotondate che in qualche modo ne esaltano la componente organica;</a:t>
            </a:r>
          </a:p>
          <a:p>
            <a:pPr algn="just"/>
            <a:endParaRPr lang="it-IT" sz="1600" dirty="0" smtClean="0">
              <a:solidFill>
                <a:schemeClr val="tx1"/>
              </a:solidFill>
              <a:ea typeface="Calibri"/>
              <a:cs typeface="Times New Roman"/>
            </a:endParaRPr>
          </a:p>
          <a:p>
            <a:pPr algn="just"/>
            <a:r>
              <a:rPr lang="it-IT" sz="1600" dirty="0" smtClean="0">
                <a:solidFill>
                  <a:schemeClr val="tx1"/>
                </a:solidFill>
                <a:ea typeface="Calibri"/>
                <a:cs typeface="Times New Roman"/>
              </a:rPr>
              <a:t>la </a:t>
            </a:r>
            <a:r>
              <a:rPr lang="it-IT" sz="1600" b="1" dirty="0" smtClean="0">
                <a:solidFill>
                  <a:schemeClr val="tx1"/>
                </a:solidFill>
                <a:ea typeface="Calibri"/>
                <a:cs typeface="Times New Roman"/>
              </a:rPr>
              <a:t>modellazione geometrica</a:t>
            </a:r>
            <a:r>
              <a:rPr lang="it-IT" sz="1600" dirty="0" smtClean="0">
                <a:solidFill>
                  <a:schemeClr val="tx1"/>
                </a:solidFill>
                <a:ea typeface="Calibri"/>
                <a:cs typeface="Times New Roman"/>
              </a:rPr>
              <a:t>, utilizzata per creare oggetti più tecnici come parti meccaniche o prodotti d’industria. In genere questi oggetti 3D sono di tipo artificiale e vengono modellati seguendo delle forme di base che essendo unite e modificate realizzano  il modello.</a:t>
            </a:r>
          </a:p>
          <a:p>
            <a:pPr algn="just"/>
            <a:endParaRPr lang="it-IT" sz="1600" dirty="0" smtClean="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In questo corso impareremo le basi della </a:t>
            </a:r>
            <a:r>
              <a:rPr lang="it-IT" sz="1600" dirty="0">
                <a:solidFill>
                  <a:schemeClr val="tx1"/>
                </a:solidFill>
                <a:ea typeface="Calibri"/>
                <a:cs typeface="Times New Roman"/>
              </a:rPr>
              <a:t>modellazione geometrica</a:t>
            </a:r>
            <a:r>
              <a:rPr lang="it-IT" sz="1600" dirty="0" smtClean="0">
                <a:solidFill>
                  <a:schemeClr val="tx1"/>
                </a:solidFill>
                <a:ea typeface="Calibri"/>
                <a:cs typeface="Times New Roman"/>
              </a:rPr>
              <a:t>, imparando a </a:t>
            </a:r>
            <a:r>
              <a:rPr lang="it-IT" sz="1600" dirty="0">
                <a:solidFill>
                  <a:schemeClr val="tx1"/>
                </a:solidFill>
                <a:ea typeface="Calibri"/>
                <a:cs typeface="Times New Roman"/>
              </a:rPr>
              <a:t>muoverci tra le funzioni principali del software online </a:t>
            </a:r>
            <a:r>
              <a:rPr lang="it-IT" sz="1600" dirty="0" smtClean="0">
                <a:solidFill>
                  <a:schemeClr val="tx1"/>
                </a:solidFill>
                <a:ea typeface="Calibri"/>
                <a:cs typeface="Times New Roman"/>
              </a:rPr>
              <a:t>per </a:t>
            </a:r>
            <a:r>
              <a:rPr lang="it-IT" sz="1600" dirty="0">
                <a:solidFill>
                  <a:schemeClr val="tx1"/>
                </a:solidFill>
                <a:ea typeface="Calibri"/>
                <a:cs typeface="Times New Roman"/>
              </a:rPr>
              <a:t>la modellazione 3D </a:t>
            </a:r>
            <a:r>
              <a:rPr lang="it-IT" sz="1600" dirty="0" smtClean="0">
                <a:solidFill>
                  <a:schemeClr val="tx1"/>
                </a:solidFill>
                <a:ea typeface="Calibri"/>
                <a:cs typeface="Times New Roman"/>
                <a:hlinkClick r:id="rId3"/>
              </a:rPr>
              <a:t>Tinkercad</a:t>
            </a:r>
            <a:r>
              <a:rPr lang="it-IT" sz="1600" dirty="0" smtClean="0">
                <a:solidFill>
                  <a:schemeClr val="tx1"/>
                </a:solidFill>
                <a:ea typeface="Calibri"/>
                <a:cs typeface="Times New Roman"/>
              </a:rPr>
              <a:t>. In ogni caso, a </a:t>
            </a:r>
            <a:r>
              <a:rPr lang="it-IT" sz="1600" dirty="0">
                <a:solidFill>
                  <a:schemeClr val="tx1"/>
                </a:solidFill>
                <a:ea typeface="Calibri"/>
                <a:cs typeface="Times New Roman"/>
              </a:rPr>
              <a:t>prescindere dal programma che si è scelto di usare, ci sono delle accortezze che sarebbe bene seguire in fase di </a:t>
            </a:r>
            <a:r>
              <a:rPr lang="it-IT" sz="1600" dirty="0" smtClean="0">
                <a:solidFill>
                  <a:schemeClr val="tx1"/>
                </a:solidFill>
                <a:ea typeface="Calibri"/>
                <a:cs typeface="Times New Roman"/>
              </a:rPr>
              <a:t>modellazione.</a:t>
            </a:r>
            <a:endParaRPr lang="it-IT" sz="1600" dirty="0">
              <a:solidFill>
                <a:schemeClr val="tx1"/>
              </a:solidFill>
              <a:ea typeface="Calibri"/>
              <a:cs typeface="Times New Roman"/>
            </a:endParaRPr>
          </a:p>
          <a:p>
            <a:pPr marL="0" indent="0">
              <a:spcBef>
                <a:spcPts val="0"/>
              </a:spcBef>
              <a:buFont typeface="Arial" pitchFamily="34" charset="0"/>
              <a:buNone/>
            </a:pPr>
            <a:endParaRPr lang="it-IT" sz="1400" dirty="0" smtClean="0">
              <a:ea typeface="Calibri"/>
              <a:cs typeface="Times New Roman"/>
            </a:endParaRPr>
          </a:p>
          <a:p>
            <a:pPr marL="0" indent="0">
              <a:spcBef>
                <a:spcPts val="0"/>
              </a:spcBef>
              <a:buFont typeface="Arial" pitchFamily="34" charset="0"/>
              <a:buNone/>
            </a:pPr>
            <a:endParaRPr lang="it-IT" sz="1400" dirty="0" smtClean="0">
              <a:ea typeface="Calibri"/>
              <a:cs typeface="Times New Roman"/>
            </a:endParaRPr>
          </a:p>
        </p:txBody>
      </p:sp>
    </p:spTree>
    <p:extLst>
      <p:ext uri="{BB962C8B-B14F-4D97-AF65-F5344CB8AC3E}">
        <p14:creationId xmlns:p14="http://schemas.microsoft.com/office/powerpoint/2010/main" val="18534906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a:t>
            </a:r>
            <a:r>
              <a:rPr lang="it-IT" sz="2000" b="1" kern="1200" dirty="0">
                <a:solidFill>
                  <a:srgbClr val="6C6352"/>
                </a:solidFill>
                <a:latin typeface="+mj-lt"/>
                <a:ea typeface="Calibri"/>
                <a:cs typeface="Times New Roman"/>
              </a:rPr>
              <a:t>I solidi base</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5</a:t>
            </a:fld>
            <a:endParaRPr lang="en-US"/>
          </a:p>
        </p:txBody>
      </p:sp>
      <p:sp>
        <p:nvSpPr>
          <p:cNvPr id="13" name="Content Placeholder 2"/>
          <p:cNvSpPr txBox="1">
            <a:spLocks/>
          </p:cNvSpPr>
          <p:nvPr/>
        </p:nvSpPr>
        <p:spPr>
          <a:xfrm>
            <a:off x="251520" y="699542"/>
            <a:ext cx="8640959" cy="13681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dirty="0">
                <a:solidFill>
                  <a:schemeClr val="tx1"/>
                </a:solidFill>
                <a:ea typeface="Calibri"/>
                <a:cs typeface="Times New Roman"/>
              </a:rPr>
              <a:t>Il </a:t>
            </a:r>
            <a:r>
              <a:rPr lang="it-IT" sz="1600" b="1" dirty="0">
                <a:solidFill>
                  <a:schemeClr val="tx1"/>
                </a:solidFill>
                <a:ea typeface="Calibri"/>
                <a:cs typeface="Times New Roman"/>
              </a:rPr>
              <a:t>modello 3D</a:t>
            </a:r>
            <a:r>
              <a:rPr lang="it-IT" sz="1600" dirty="0">
                <a:solidFill>
                  <a:schemeClr val="tx1"/>
                </a:solidFill>
                <a:ea typeface="Calibri"/>
                <a:cs typeface="Times New Roman"/>
              </a:rPr>
              <a:t> deve essere composto da solidi </a:t>
            </a:r>
            <a:r>
              <a:rPr lang="it-IT" sz="1600" b="1" dirty="0" smtClean="0">
                <a:solidFill>
                  <a:schemeClr val="tx1"/>
                </a:solidFill>
                <a:ea typeface="Calibri"/>
                <a:cs typeface="Times New Roman"/>
              </a:rPr>
              <a:t>manifold</a:t>
            </a:r>
            <a:r>
              <a:rPr lang="it-IT" sz="1600" dirty="0">
                <a:solidFill>
                  <a:schemeClr val="tx1"/>
                </a:solidFill>
                <a:ea typeface="Calibri"/>
                <a:cs typeface="Times New Roman"/>
              </a:rPr>
              <a:t>. </a:t>
            </a:r>
            <a:endParaRPr lang="it-IT" sz="1600" dirty="0" smtClean="0">
              <a:solidFill>
                <a:schemeClr val="tx1"/>
              </a:solidFill>
              <a:ea typeface="Calibri"/>
              <a:cs typeface="Times New Roman"/>
            </a:endParaRPr>
          </a:p>
          <a:p>
            <a:pPr marL="0" indent="0" algn="just">
              <a:buNone/>
            </a:pPr>
            <a:r>
              <a:rPr lang="it-IT" sz="1600" dirty="0" smtClean="0">
                <a:solidFill>
                  <a:schemeClr val="tx1"/>
                </a:solidFill>
                <a:ea typeface="Calibri"/>
                <a:cs typeface="Times New Roman"/>
              </a:rPr>
              <a:t>Un </a:t>
            </a:r>
            <a:r>
              <a:rPr lang="it-IT" sz="1600" dirty="0">
                <a:solidFill>
                  <a:schemeClr val="tx1"/>
                </a:solidFill>
                <a:ea typeface="Calibri"/>
                <a:cs typeface="Times New Roman"/>
              </a:rPr>
              <a:t>solido manifold è un solido che esiste nello spazio 3D reale ed in cui ogni singolo spigolo ha sempre due </a:t>
            </a:r>
            <a:r>
              <a:rPr lang="it-IT" sz="1600" dirty="0" smtClean="0">
                <a:solidFill>
                  <a:schemeClr val="tx1"/>
                </a:solidFill>
                <a:ea typeface="Calibri"/>
                <a:cs typeface="Times New Roman"/>
              </a:rPr>
              <a:t>e </a:t>
            </a:r>
            <a:r>
              <a:rPr lang="it-IT" sz="1600" dirty="0">
                <a:solidFill>
                  <a:schemeClr val="tx1"/>
                </a:solidFill>
                <a:ea typeface="Calibri"/>
                <a:cs typeface="Times New Roman"/>
              </a:rPr>
              <a:t>solo </a:t>
            </a:r>
            <a:r>
              <a:rPr lang="it-IT" sz="1600" dirty="0" smtClean="0">
                <a:solidFill>
                  <a:schemeClr val="tx1"/>
                </a:solidFill>
                <a:ea typeface="Calibri"/>
                <a:cs typeface="Times New Roman"/>
              </a:rPr>
              <a:t>due </a:t>
            </a:r>
            <a:r>
              <a:rPr lang="it-IT" sz="1600" dirty="0">
                <a:solidFill>
                  <a:schemeClr val="tx1"/>
                </a:solidFill>
                <a:ea typeface="Calibri"/>
                <a:cs typeface="Times New Roman"/>
              </a:rPr>
              <a:t>facce che si uniscono per creare il solido in questione. Le superfici del solido non devono essere caratterizzate da </a:t>
            </a:r>
            <a:r>
              <a:rPr lang="it-IT" sz="1600" dirty="0" smtClean="0">
                <a:solidFill>
                  <a:schemeClr val="tx1"/>
                </a:solidFill>
                <a:ea typeface="Calibri"/>
                <a:cs typeface="Times New Roman"/>
              </a:rPr>
              <a:t>“buchi”, </a:t>
            </a:r>
            <a:r>
              <a:rPr lang="it-IT" sz="1600" dirty="0">
                <a:solidFill>
                  <a:schemeClr val="tx1"/>
                </a:solidFill>
                <a:ea typeface="Calibri"/>
                <a:cs typeface="Times New Roman"/>
              </a:rPr>
              <a:t>spigoli nascosti, vertici e spigoli che non appartengono a nessun solido e le facce devono appartenere ad uno ed un solo solido. </a:t>
            </a:r>
            <a:endParaRPr lang="it-IT" sz="1600" dirty="0" smtClean="0">
              <a:solidFill>
                <a:schemeClr val="tx1"/>
              </a:solidFill>
              <a:ea typeface="Calibri"/>
              <a:cs typeface="Times New Roman"/>
            </a:endParaRPr>
          </a:p>
        </p:txBody>
      </p:sp>
      <p:sp>
        <p:nvSpPr>
          <p:cNvPr id="7" name="Content Placeholder 2"/>
          <p:cNvSpPr txBox="1">
            <a:spLocks/>
          </p:cNvSpPr>
          <p:nvPr/>
        </p:nvSpPr>
        <p:spPr>
          <a:xfrm>
            <a:off x="251520" y="2077040"/>
            <a:ext cx="6768752" cy="133497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it-IT" sz="1600" dirty="0" smtClean="0">
                <a:solidFill>
                  <a:schemeClr val="tx1"/>
                </a:solidFill>
                <a:ea typeface="Calibri"/>
                <a:cs typeface="Times New Roman"/>
              </a:rPr>
              <a:t>In </a:t>
            </a:r>
            <a:r>
              <a:rPr lang="it-IT" sz="1600" dirty="0">
                <a:solidFill>
                  <a:schemeClr val="tx1"/>
                </a:solidFill>
                <a:ea typeface="Calibri"/>
                <a:cs typeface="Times New Roman"/>
              </a:rPr>
              <a:t>altre parole, il solido in questione deve essere topologicamente </a:t>
            </a:r>
            <a:r>
              <a:rPr lang="it-IT" sz="1600" dirty="0" smtClean="0">
                <a:solidFill>
                  <a:schemeClr val="tx1"/>
                </a:solidFill>
                <a:ea typeface="Calibri"/>
                <a:cs typeface="Times New Roman"/>
              </a:rPr>
              <a:t>corretto. Se </a:t>
            </a:r>
            <a:r>
              <a:rPr lang="it-IT" sz="1600" dirty="0">
                <a:solidFill>
                  <a:schemeClr val="tx1"/>
                </a:solidFill>
                <a:ea typeface="Calibri"/>
                <a:cs typeface="Times New Roman"/>
              </a:rPr>
              <a:t>l’oggetto , in fase di modellazione, non esiste nello spazio </a:t>
            </a:r>
            <a:r>
              <a:rPr lang="it-IT" sz="1600" dirty="0" smtClean="0">
                <a:solidFill>
                  <a:schemeClr val="tx1"/>
                </a:solidFill>
                <a:ea typeface="Calibri"/>
                <a:cs typeface="Times New Roman"/>
              </a:rPr>
              <a:t>reale</a:t>
            </a:r>
            <a:r>
              <a:rPr lang="it-IT" sz="1600" dirty="0">
                <a:solidFill>
                  <a:schemeClr val="tx1"/>
                </a:solidFill>
                <a:ea typeface="Calibri"/>
                <a:cs typeface="Times New Roman"/>
              </a:rPr>
              <a:t>, la topologia non </a:t>
            </a:r>
            <a:r>
              <a:rPr lang="it-IT" sz="1600" dirty="0" smtClean="0">
                <a:solidFill>
                  <a:schemeClr val="tx1"/>
                </a:solidFill>
                <a:ea typeface="Calibri"/>
                <a:cs typeface="Times New Roman"/>
              </a:rPr>
              <a:t>verrà rispettata e potrebbero presentarsi dei problemi in fase di stampa. </a:t>
            </a:r>
            <a:r>
              <a:rPr lang="it-IT" sz="1600" b="1" dirty="0" smtClean="0">
                <a:solidFill>
                  <a:schemeClr val="tx1"/>
                </a:solidFill>
                <a:ea typeface="Calibri"/>
                <a:cs typeface="Times New Roman"/>
              </a:rPr>
              <a:t>Esistono software per la correzione di eventuali errori di questo genere e ne impareremo l’uso alla fine di questa lezione.</a:t>
            </a:r>
            <a:endParaRPr lang="it-IT" sz="1600" b="1" dirty="0">
              <a:solidFill>
                <a:schemeClr val="tx1"/>
              </a:solidFill>
              <a:ea typeface="Calibri"/>
              <a:cs typeface="Times New Roman"/>
            </a:endParaRP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6296" y="2635511"/>
            <a:ext cx="1440160" cy="1440160"/>
          </a:xfrm>
          <a:prstGeom prst="rect">
            <a:avLst/>
          </a:prstGeom>
        </p:spPr>
      </p:pic>
      <p:pic>
        <p:nvPicPr>
          <p:cNvPr id="5" name="Immagin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7784" y="3555900"/>
            <a:ext cx="3888432" cy="1343647"/>
          </a:xfrm>
          <a:prstGeom prst="rect">
            <a:avLst/>
          </a:prstGeom>
        </p:spPr>
      </p:pic>
    </p:spTree>
    <p:extLst>
      <p:ext uri="{BB962C8B-B14F-4D97-AF65-F5344CB8AC3E}">
        <p14:creationId xmlns:p14="http://schemas.microsoft.com/office/powerpoint/2010/main" val="1614972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a:t>
            </a:r>
            <a:r>
              <a:rPr lang="it-IT" sz="2000" b="1" kern="1200" dirty="0">
                <a:solidFill>
                  <a:srgbClr val="6C6352"/>
                </a:solidFill>
                <a:latin typeface="+mj-lt"/>
                <a:ea typeface="Calibri"/>
                <a:cs typeface="Times New Roman"/>
              </a:rPr>
              <a:t>I solidi base</a:t>
            </a:r>
          </a:p>
        </p:txBody>
      </p:sp>
      <p:sp>
        <p:nvSpPr>
          <p:cNvPr id="3" name="Content Placeholder 2"/>
          <p:cNvSpPr>
            <a:spLocks noGrp="1"/>
          </p:cNvSpPr>
          <p:nvPr>
            <p:ph idx="1"/>
          </p:nvPr>
        </p:nvSpPr>
        <p:spPr>
          <a:xfrm>
            <a:off x="240940" y="699542"/>
            <a:ext cx="8640960" cy="792088"/>
          </a:xfrm>
        </p:spPr>
        <p:txBody>
          <a:bodyPr>
            <a:noAutofit/>
          </a:bodyPr>
          <a:lstStyle/>
          <a:p>
            <a:pPr marL="0" indent="0" algn="just">
              <a:spcBef>
                <a:spcPts val="0"/>
              </a:spcBef>
              <a:buNone/>
            </a:pPr>
            <a:r>
              <a:rPr lang="it-IT" sz="1600" dirty="0" smtClean="0">
                <a:solidFill>
                  <a:schemeClr val="tx1"/>
                </a:solidFill>
                <a:ea typeface="Calibri"/>
                <a:cs typeface="Times New Roman"/>
              </a:rPr>
              <a:t>Apriamo dunque il link </a:t>
            </a:r>
            <a:r>
              <a:rPr lang="it-IT" sz="1600" dirty="0" smtClean="0">
                <a:solidFill>
                  <a:schemeClr val="tx1"/>
                </a:solidFill>
                <a:ea typeface="Calibri"/>
                <a:cs typeface="Times New Roman"/>
                <a:hlinkClick r:id="rId3"/>
              </a:rPr>
              <a:t>Tinkercad</a:t>
            </a:r>
            <a:r>
              <a:rPr lang="it-IT" sz="1600" dirty="0" smtClean="0">
                <a:solidFill>
                  <a:schemeClr val="tx1"/>
                </a:solidFill>
                <a:ea typeface="Calibri"/>
                <a:cs typeface="Times New Roman"/>
              </a:rPr>
              <a:t> e creiamo un nuovo disegno. Vi si presenterà un pannello come in figura. Notiamo subito che al centro del pannello c’è un piano di lavoro «Workplane» che servirà come base del nostro solido. </a:t>
            </a:r>
            <a:endParaRPr lang="it-IT" sz="1400" dirty="0" smtClean="0">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6</a:t>
            </a:fld>
            <a:endParaRPr lang="en-US"/>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7864" y="1275606"/>
            <a:ext cx="5328592" cy="3330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a:xfrm>
            <a:off x="251520" y="1473628"/>
            <a:ext cx="3096344" cy="253828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Font typeface="Arial" pitchFamily="34" charset="0"/>
              <a:buNone/>
            </a:pPr>
            <a:r>
              <a:rPr lang="it-IT" sz="1600" dirty="0" smtClean="0">
                <a:solidFill>
                  <a:schemeClr val="tx1"/>
                </a:solidFill>
                <a:ea typeface="Calibri"/>
                <a:cs typeface="Times New Roman"/>
              </a:rPr>
              <a:t>Alla destra del workplane c’è la barra degli strumenti tra cui spicca il </a:t>
            </a:r>
            <a:r>
              <a:rPr lang="it-IT" sz="1600" dirty="0" err="1" smtClean="0">
                <a:solidFill>
                  <a:schemeClr val="tx1"/>
                </a:solidFill>
                <a:ea typeface="Calibri"/>
                <a:cs typeface="Times New Roman"/>
              </a:rPr>
              <a:t>tab</a:t>
            </a:r>
            <a:r>
              <a:rPr lang="it-IT" sz="1600" dirty="0" smtClean="0">
                <a:solidFill>
                  <a:schemeClr val="tx1"/>
                </a:solidFill>
                <a:ea typeface="Calibri"/>
                <a:cs typeface="Times New Roman"/>
              </a:rPr>
              <a:t> che contiene una serie di figure geometriche solide di base.</a:t>
            </a:r>
          </a:p>
          <a:p>
            <a:pPr marL="0" indent="0" algn="just">
              <a:spcBef>
                <a:spcPts val="0"/>
              </a:spcBef>
              <a:buFont typeface="Arial" pitchFamily="34" charset="0"/>
              <a:buNone/>
            </a:pPr>
            <a:r>
              <a:rPr lang="it-IT" sz="1600" dirty="0" smtClean="0">
                <a:solidFill>
                  <a:schemeClr val="tx1"/>
                </a:solidFill>
                <a:ea typeface="Calibri"/>
                <a:cs typeface="Times New Roman"/>
              </a:rPr>
              <a:t>Sempre sulla barra destra ci sono altri </a:t>
            </a:r>
            <a:r>
              <a:rPr lang="it-IT" sz="1600" dirty="0" err="1" smtClean="0">
                <a:solidFill>
                  <a:schemeClr val="tx1"/>
                </a:solidFill>
                <a:ea typeface="Calibri"/>
                <a:cs typeface="Times New Roman"/>
              </a:rPr>
              <a:t>tab</a:t>
            </a:r>
            <a:r>
              <a:rPr lang="it-IT" sz="1600" dirty="0" smtClean="0">
                <a:solidFill>
                  <a:schemeClr val="tx1"/>
                </a:solidFill>
                <a:ea typeface="Calibri"/>
                <a:cs typeface="Times New Roman"/>
              </a:rPr>
              <a:t> tra cui quello per il </a:t>
            </a:r>
            <a:r>
              <a:rPr lang="it-IT" sz="1600" b="1" dirty="0" smtClean="0">
                <a:solidFill>
                  <a:schemeClr val="tx1"/>
                </a:solidFill>
                <a:ea typeface="Calibri"/>
                <a:cs typeface="Times New Roman"/>
              </a:rPr>
              <a:t>righello</a:t>
            </a:r>
            <a:r>
              <a:rPr lang="it-IT" sz="1600" dirty="0" smtClean="0">
                <a:solidFill>
                  <a:schemeClr val="tx1"/>
                </a:solidFill>
                <a:ea typeface="Calibri"/>
                <a:cs typeface="Times New Roman"/>
              </a:rPr>
              <a:t>, quella per le </a:t>
            </a:r>
            <a:r>
              <a:rPr lang="it-IT" sz="1600" b="1" dirty="0" smtClean="0">
                <a:solidFill>
                  <a:schemeClr val="tx1"/>
                </a:solidFill>
                <a:ea typeface="Calibri"/>
                <a:cs typeface="Times New Roman"/>
              </a:rPr>
              <a:t>lettere</a:t>
            </a:r>
            <a:r>
              <a:rPr lang="it-IT" sz="1600" dirty="0" smtClean="0">
                <a:solidFill>
                  <a:schemeClr val="tx1"/>
                </a:solidFill>
                <a:ea typeface="Calibri"/>
                <a:cs typeface="Times New Roman"/>
              </a:rPr>
              <a:t>, i </a:t>
            </a:r>
            <a:r>
              <a:rPr lang="it-IT" sz="1600" b="1" dirty="0" smtClean="0">
                <a:solidFill>
                  <a:schemeClr val="tx1"/>
                </a:solidFill>
                <a:ea typeface="Calibri"/>
                <a:cs typeface="Times New Roman"/>
              </a:rPr>
              <a:t>numeri</a:t>
            </a:r>
            <a:r>
              <a:rPr lang="it-IT" sz="1600" dirty="0" smtClean="0">
                <a:solidFill>
                  <a:schemeClr val="tx1"/>
                </a:solidFill>
                <a:ea typeface="Calibri"/>
                <a:cs typeface="Times New Roman"/>
              </a:rPr>
              <a:t>, i </a:t>
            </a:r>
            <a:r>
              <a:rPr lang="it-IT" sz="1600" b="1" dirty="0" smtClean="0">
                <a:solidFill>
                  <a:schemeClr val="tx1"/>
                </a:solidFill>
                <a:ea typeface="Calibri"/>
                <a:cs typeface="Times New Roman"/>
              </a:rPr>
              <a:t>simboli</a:t>
            </a:r>
            <a:r>
              <a:rPr lang="it-IT" sz="1600" dirty="0" smtClean="0">
                <a:solidFill>
                  <a:schemeClr val="tx1"/>
                </a:solidFill>
                <a:ea typeface="Calibri"/>
                <a:cs typeface="Times New Roman"/>
              </a:rPr>
              <a:t> ed altre che vedremo in dettaglio.</a:t>
            </a:r>
            <a:endParaRPr lang="it-IT" sz="1400" dirty="0" smtClean="0">
              <a:ea typeface="Calibri"/>
              <a:cs typeface="Times New Roman"/>
            </a:endParaRPr>
          </a:p>
        </p:txBody>
      </p:sp>
    </p:spTree>
    <p:extLst>
      <p:ext uri="{BB962C8B-B14F-4D97-AF65-F5344CB8AC3E}">
        <p14:creationId xmlns:p14="http://schemas.microsoft.com/office/powerpoint/2010/main" val="38479868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0" algn="l"/>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dirty="0">
                <a:ea typeface="Calibri"/>
                <a:cs typeface="Times New Roman"/>
              </a:rPr>
              <a:t>– I solidi base</a:t>
            </a:r>
          </a:p>
        </p:txBody>
      </p:sp>
      <p:sp>
        <p:nvSpPr>
          <p:cNvPr id="3" name="Content Placeholder 2"/>
          <p:cNvSpPr>
            <a:spLocks noGrp="1"/>
          </p:cNvSpPr>
          <p:nvPr>
            <p:ph idx="1"/>
          </p:nvPr>
        </p:nvSpPr>
        <p:spPr>
          <a:xfrm>
            <a:off x="251520" y="555526"/>
            <a:ext cx="8795556" cy="792088"/>
          </a:xfrm>
        </p:spPr>
        <p:txBody>
          <a:bodyPr>
            <a:noAutofit/>
          </a:bodyPr>
          <a:lstStyle/>
          <a:p>
            <a:pPr marL="0" indent="0" algn="just">
              <a:spcBef>
                <a:spcPts val="0"/>
              </a:spcBef>
              <a:buNone/>
            </a:pPr>
            <a:r>
              <a:rPr lang="it-IT" sz="1600" dirty="0" smtClean="0">
                <a:solidFill>
                  <a:schemeClr val="tx1"/>
                </a:solidFill>
                <a:ea typeface="Calibri"/>
                <a:cs typeface="Times New Roman"/>
              </a:rPr>
              <a:t>Osserviamo che tra le figure geometriche troviamo le forme più comuni che, combinate tra loro creeranno solidi più complessi. Per utilizzare tali solidi è sufficiente cliccare sul solido desiderato e, poi, sul workplane, depositando il solido scelto nella posizione desiderata.</a:t>
            </a:r>
            <a:endParaRPr lang="it-IT" sz="1400" dirty="0" smtClean="0">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7</a:t>
            </a:fld>
            <a:endParaRPr lang="en-US"/>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9" y="1491631"/>
            <a:ext cx="5256583" cy="3285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Content Placeholder 2"/>
          <p:cNvSpPr txBox="1">
            <a:spLocks/>
          </p:cNvSpPr>
          <p:nvPr/>
        </p:nvSpPr>
        <p:spPr>
          <a:xfrm>
            <a:off x="5652121" y="1347614"/>
            <a:ext cx="3312368"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Font typeface="Arial" pitchFamily="34" charset="0"/>
              <a:buNone/>
            </a:pPr>
            <a:r>
              <a:rPr lang="it-IT" sz="1600" dirty="0" smtClean="0">
                <a:solidFill>
                  <a:schemeClr val="tx1"/>
                </a:solidFill>
                <a:ea typeface="Calibri"/>
                <a:cs typeface="Times New Roman"/>
              </a:rPr>
              <a:t>Una volta posizionato il solido sul piano di lavoro è possibile effettuare su di esso una serie di «operazioni», tra le quali lo «</a:t>
            </a:r>
            <a:r>
              <a:rPr lang="it-IT" sz="1600" dirty="0" err="1" smtClean="0">
                <a:solidFill>
                  <a:schemeClr val="tx1"/>
                </a:solidFill>
                <a:ea typeface="Calibri"/>
                <a:cs typeface="Times New Roman"/>
              </a:rPr>
              <a:t>scaling</a:t>
            </a:r>
            <a:r>
              <a:rPr lang="it-IT" sz="1600" dirty="0" smtClean="0">
                <a:solidFill>
                  <a:schemeClr val="tx1"/>
                </a:solidFill>
                <a:ea typeface="Calibri"/>
                <a:cs typeface="Times New Roman"/>
              </a:rPr>
              <a:t>», lo spostamento nello spazio o la rotazione rispetto ad uno dei suoi assi.</a:t>
            </a:r>
          </a:p>
          <a:p>
            <a:pPr marL="0" indent="0" algn="just">
              <a:spcBef>
                <a:spcPts val="0"/>
              </a:spcBef>
              <a:buFont typeface="Arial" pitchFamily="34" charset="0"/>
              <a:buNone/>
            </a:pPr>
            <a:r>
              <a:rPr lang="it-IT" sz="1600" dirty="0" smtClean="0">
                <a:solidFill>
                  <a:schemeClr val="tx1"/>
                </a:solidFill>
                <a:ea typeface="Calibri"/>
                <a:cs typeface="Times New Roman"/>
              </a:rPr>
              <a:t>Come ausilio possiamo posizionare sul workplane il righello che ci aiuterà nelle operazioni che andremo ad  eseguire.</a:t>
            </a:r>
          </a:p>
          <a:p>
            <a:pPr marL="0" indent="0" algn="just">
              <a:spcBef>
                <a:spcPts val="0"/>
              </a:spcBef>
              <a:buFont typeface="Arial" pitchFamily="34" charset="0"/>
              <a:buNone/>
            </a:pPr>
            <a:r>
              <a:rPr lang="it-IT" sz="1600" dirty="0" smtClean="0">
                <a:solidFill>
                  <a:schemeClr val="tx1"/>
                </a:solidFill>
                <a:ea typeface="Calibri"/>
                <a:cs typeface="Times New Roman"/>
              </a:rPr>
              <a:t>Per fare ciò basta effettuare la stessa operazione effettuata per il solido.</a:t>
            </a:r>
            <a:endParaRPr lang="it-IT" sz="1400" dirty="0" smtClean="0">
              <a:ea typeface="Calibri"/>
              <a:cs typeface="Times New Roman"/>
            </a:endParaRPr>
          </a:p>
        </p:txBody>
      </p:sp>
    </p:spTree>
    <p:extLst>
      <p:ext uri="{BB962C8B-B14F-4D97-AF65-F5344CB8AC3E}">
        <p14:creationId xmlns:p14="http://schemas.microsoft.com/office/powerpoint/2010/main" val="38698807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kern="1200" dirty="0" smtClean="0">
                <a:solidFill>
                  <a:srgbClr val="6C6352"/>
                </a:solidFill>
                <a:latin typeface="+mj-lt"/>
                <a:ea typeface="Calibri"/>
                <a:cs typeface="Times New Roman"/>
              </a:rPr>
              <a:t>– Scala e rotazione</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627534"/>
            <a:ext cx="8795556" cy="1584176"/>
          </a:xfrm>
        </p:spPr>
        <p:txBody>
          <a:bodyPr>
            <a:noAutofit/>
          </a:bodyPr>
          <a:lstStyle/>
          <a:p>
            <a:pPr marL="0" indent="0" algn="just">
              <a:spcBef>
                <a:spcPts val="0"/>
              </a:spcBef>
              <a:buNone/>
            </a:pPr>
            <a:r>
              <a:rPr lang="it-IT" sz="1600" dirty="0" smtClean="0">
                <a:solidFill>
                  <a:schemeClr val="tx1"/>
                </a:solidFill>
                <a:ea typeface="Calibri"/>
                <a:cs typeface="Times New Roman"/>
              </a:rPr>
              <a:t>Una volta posizionato il righello sul </a:t>
            </a:r>
            <a:r>
              <a:rPr lang="it-IT" sz="1600" dirty="0" err="1" smtClean="0">
                <a:solidFill>
                  <a:schemeClr val="tx1"/>
                </a:solidFill>
                <a:ea typeface="Calibri"/>
                <a:cs typeface="Times New Roman"/>
              </a:rPr>
              <a:t>wp</a:t>
            </a:r>
            <a:r>
              <a:rPr lang="it-IT" sz="1600" dirty="0" smtClean="0">
                <a:solidFill>
                  <a:schemeClr val="tx1"/>
                </a:solidFill>
                <a:ea typeface="Calibri"/>
                <a:cs typeface="Times New Roman"/>
              </a:rPr>
              <a:t> e selezionato il solido, osserviamo che c’è una griglia che ci aiuterà nel ridimensionamento del solido. Ogni singolo quadratino della griglia ha il lato di 1mm.</a:t>
            </a:r>
          </a:p>
          <a:p>
            <a:pPr marL="0" indent="0" algn="just">
              <a:spcBef>
                <a:spcPts val="0"/>
              </a:spcBef>
              <a:buNone/>
            </a:pPr>
            <a:r>
              <a:rPr lang="it-IT" sz="1600" dirty="0" smtClean="0">
                <a:solidFill>
                  <a:schemeClr val="tx1"/>
                </a:solidFill>
                <a:ea typeface="Calibri"/>
                <a:cs typeface="Times New Roman"/>
              </a:rPr>
              <a:t>E’ possibile riscontrare, inoltre, che ogni dimensione del solido è riportata da dei segmenti selezionabili. Proviamo quindi ad ottenere un parallelepipedo 20x10x10 mm selezionando ciascun lato da ridimensionare e sostituendo al valore presente il valore desiderato.</a:t>
            </a:r>
            <a:endParaRPr lang="it-IT" sz="1400" dirty="0" smtClean="0">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8</a:t>
            </a:fld>
            <a:endParaRPr lang="en-US"/>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2211710"/>
            <a:ext cx="2808312" cy="175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3848" y="2211710"/>
            <a:ext cx="2808312" cy="175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84168" y="2211710"/>
            <a:ext cx="2808312" cy="175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83187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0"/>
            <a:r>
              <a:rPr lang="it-IT" sz="2800" b="1" kern="1200" dirty="0">
                <a:solidFill>
                  <a:srgbClr val="6C6352"/>
                </a:solidFill>
                <a:latin typeface="+mj-lt"/>
                <a:ea typeface="Calibri"/>
                <a:cs typeface="Times New Roman"/>
              </a:rPr>
              <a:t>Modellazione solida con </a:t>
            </a:r>
            <a:r>
              <a:rPr lang="it-IT" sz="2800" b="1" kern="1200" dirty="0" smtClean="0">
                <a:solidFill>
                  <a:srgbClr val="6C6352"/>
                </a:solidFill>
                <a:latin typeface="+mj-lt"/>
                <a:ea typeface="Calibri"/>
                <a:cs typeface="Times New Roman"/>
              </a:rPr>
              <a:t>Tinkercad </a:t>
            </a:r>
            <a:r>
              <a:rPr lang="it-IT" sz="2000" b="1" dirty="0">
                <a:ea typeface="Calibri"/>
                <a:cs typeface="Times New Roman"/>
              </a:rPr>
              <a:t>– Scala e </a:t>
            </a:r>
            <a:r>
              <a:rPr lang="it-IT" sz="2000" b="1" dirty="0" smtClean="0">
                <a:ea typeface="Calibri"/>
                <a:cs typeface="Times New Roman"/>
              </a:rPr>
              <a:t>rotazione</a:t>
            </a:r>
            <a:endParaRPr lang="it-IT" sz="2000" b="1" dirty="0">
              <a:ea typeface="Calibri"/>
              <a:cs typeface="Times New Roman"/>
            </a:endParaRPr>
          </a:p>
        </p:txBody>
      </p:sp>
      <p:sp>
        <p:nvSpPr>
          <p:cNvPr id="3" name="Content Placeholder 2"/>
          <p:cNvSpPr>
            <a:spLocks noGrp="1"/>
          </p:cNvSpPr>
          <p:nvPr>
            <p:ph idx="1"/>
          </p:nvPr>
        </p:nvSpPr>
        <p:spPr>
          <a:xfrm>
            <a:off x="251520" y="627533"/>
            <a:ext cx="8795556" cy="2320877"/>
          </a:xfrm>
        </p:spPr>
        <p:txBody>
          <a:bodyPr>
            <a:noAutofit/>
          </a:bodyPr>
          <a:lstStyle/>
          <a:p>
            <a:pPr marL="0" indent="0" algn="just">
              <a:spcBef>
                <a:spcPts val="0"/>
              </a:spcBef>
              <a:buNone/>
            </a:pPr>
            <a:r>
              <a:rPr lang="it-IT" sz="1600" dirty="0" smtClean="0">
                <a:solidFill>
                  <a:schemeClr val="tx1"/>
                </a:solidFill>
                <a:ea typeface="Calibri"/>
                <a:cs typeface="Times New Roman"/>
              </a:rPr>
              <a:t>Una volta ottenuto il solido desiderato, è possibile ruotarlo rispetto a ciascuno dei tre assi cartesiani (X, Y e Z). Proviamo ad effettuare sul parallelepipedo appena creato tre rotazioni successive sui tre assi distinti. Le prime due sugli assi X ed Y di -45° e la terza rispetto all’asse Z (perpendicolare al </a:t>
            </a:r>
            <a:r>
              <a:rPr lang="it-IT" sz="1600" dirty="0" err="1" smtClean="0">
                <a:solidFill>
                  <a:schemeClr val="tx1"/>
                </a:solidFill>
                <a:ea typeface="Calibri"/>
                <a:cs typeface="Times New Roman"/>
              </a:rPr>
              <a:t>wp</a:t>
            </a:r>
            <a:r>
              <a:rPr lang="it-IT" sz="1600" dirty="0" smtClean="0">
                <a:solidFill>
                  <a:schemeClr val="tx1"/>
                </a:solidFill>
                <a:ea typeface="Calibri"/>
                <a:cs typeface="Times New Roman"/>
              </a:rPr>
              <a:t>) di +45°.</a:t>
            </a:r>
          </a:p>
          <a:p>
            <a:pPr marL="0" indent="0" algn="just">
              <a:spcBef>
                <a:spcPts val="0"/>
              </a:spcBef>
              <a:buNone/>
            </a:pPr>
            <a:r>
              <a:rPr lang="it-IT" sz="1600" dirty="0" smtClean="0">
                <a:solidFill>
                  <a:schemeClr val="tx1"/>
                </a:solidFill>
                <a:ea typeface="Calibri"/>
                <a:cs typeface="Times New Roman"/>
              </a:rPr>
              <a:t>Per effettuare la rotazione basta selezionare il </a:t>
            </a:r>
            <a:r>
              <a:rPr lang="it-IT" sz="1600" dirty="0" err="1" smtClean="0">
                <a:solidFill>
                  <a:schemeClr val="tx1"/>
                </a:solidFill>
                <a:ea typeface="Calibri"/>
                <a:cs typeface="Times New Roman"/>
              </a:rPr>
              <a:t>tool</a:t>
            </a:r>
            <a:r>
              <a:rPr lang="it-IT" sz="1600" dirty="0" smtClean="0">
                <a:solidFill>
                  <a:schemeClr val="tx1"/>
                </a:solidFill>
                <a:ea typeface="Calibri"/>
                <a:cs typeface="Times New Roman"/>
              </a:rPr>
              <a:t> per la rotazione che è rappresentato da una curva con doppia freccia, tener premuto il pulsante sinistro del mouse e ruotare il solido nella posizione desiderata.</a:t>
            </a:r>
          </a:p>
          <a:p>
            <a:pPr marL="0" indent="0" algn="just">
              <a:spcBef>
                <a:spcPts val="0"/>
              </a:spcBef>
              <a:buNone/>
            </a:pPr>
            <a:r>
              <a:rPr lang="it-IT" sz="1600" dirty="0">
                <a:solidFill>
                  <a:schemeClr val="tx1"/>
                </a:solidFill>
                <a:ea typeface="Calibri"/>
                <a:cs typeface="Times New Roman"/>
              </a:rPr>
              <a:t>Nel compiere questa operazione ci accorgiamo </a:t>
            </a:r>
            <a:r>
              <a:rPr lang="it-IT" sz="1600" dirty="0" smtClean="0">
                <a:solidFill>
                  <a:schemeClr val="tx1"/>
                </a:solidFill>
                <a:ea typeface="Calibri"/>
                <a:cs typeface="Times New Roman"/>
              </a:rPr>
              <a:t>che, durante la rotazione, se il puntatore del mouse si trova all’interno del goniometro il solido ruota di 22,5° per ogni «scatto», se il puntatore è fuori dal goniometro la rotazione avviene per singolo grado.</a:t>
            </a:r>
            <a:endParaRPr lang="it-IT" sz="1600" dirty="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9</a:t>
            </a:fld>
            <a:endParaRPr lang="en-US"/>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115" y="3020419"/>
            <a:ext cx="2853725" cy="1783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58435" y="3020419"/>
            <a:ext cx="2853725" cy="1783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38754" y="3020419"/>
            <a:ext cx="2853726" cy="1783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4556587"/>
      </p:ext>
    </p:extLst>
  </p:cSld>
  <p:clrMapOvr>
    <a:masterClrMapping/>
  </p:clrMapOvr>
  <p:timing>
    <p:tnLst>
      <p:par>
        <p:cTn id="1" dur="indefinite" restart="never" nodeType="tmRoot"/>
      </p:par>
    </p:tnLst>
  </p:timing>
</p:sld>
</file>

<file path=ppt/theme/theme1.xml><?xml version="1.0" encoding="utf-8"?>
<a:theme xmlns:a="http://schemas.openxmlformats.org/drawingml/2006/main" name="20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202</Template>
  <TotalTime>1524</TotalTime>
  <Words>2128</Words>
  <Application>Microsoft Office PowerPoint</Application>
  <PresentationFormat>Presentazione su schermo (16:9)</PresentationFormat>
  <Paragraphs>143</Paragraphs>
  <Slides>26</Slides>
  <Notes>12</Notes>
  <HiddenSlides>0</HiddenSlides>
  <MMClips>0</MMClips>
  <ScaleCrop>false</ScaleCrop>
  <HeadingPairs>
    <vt:vector size="4" baseType="variant">
      <vt:variant>
        <vt:lpstr>Tema</vt:lpstr>
      </vt:variant>
      <vt:variant>
        <vt:i4>1</vt:i4>
      </vt:variant>
      <vt:variant>
        <vt:lpstr>Titoli diapositive</vt:lpstr>
      </vt:variant>
      <vt:variant>
        <vt:i4>26</vt:i4>
      </vt:variant>
    </vt:vector>
  </HeadingPairs>
  <TitlesOfParts>
    <vt:vector size="27" baseType="lpstr">
      <vt:lpstr>202</vt:lpstr>
      <vt:lpstr>Progettazione e stampa 3D Lezione 2  Rudimenti di modellazione solida con Tinkercad e riparazione dei solidi.</vt:lpstr>
      <vt:lpstr>Modellazione solida con Tinkercad e riparazione dei solidi - Sommario</vt:lpstr>
      <vt:lpstr>Modellazione solida con Tinkercad – I solidi base</vt:lpstr>
      <vt:lpstr>Modellazione solida con Tinkercad – I solidi base</vt:lpstr>
      <vt:lpstr>Modellazione solida con Tinkercad – I solidi base</vt:lpstr>
      <vt:lpstr>Modellazione solida con Tinkercad – I solidi base</vt:lpstr>
      <vt:lpstr>Modellazione solida con Tinkercad – I solidi base</vt:lpstr>
      <vt:lpstr>Modellazione solida con Tinkercad – Scala e rotazione</vt:lpstr>
      <vt:lpstr>Modellazione solida con Tinkercad – Scala e rotazione</vt:lpstr>
      <vt:lpstr>Modellazione solida con Tinkercad – Spostamento</vt:lpstr>
      <vt:lpstr>Modellazione solida con Tinkercad – Operazioni tra solidi</vt:lpstr>
      <vt:lpstr>Modellazione solida con Tinkercad – Operazioni tra solidi</vt:lpstr>
      <vt:lpstr>Modellazione solida con Tinkercad – Esercitazione</vt:lpstr>
      <vt:lpstr>Modellazione solida con Tinkercad – Gestione versioni</vt:lpstr>
      <vt:lpstr>Modellazione solida con Tinkercad – Altre funzionalità: import.</vt:lpstr>
      <vt:lpstr>Modellazione solida con Tinkercad – Altre funzionalità: Solidi della community</vt:lpstr>
      <vt:lpstr>Modellazione solida con Tinkercad – Altre funzionalità: Solidi della community</vt:lpstr>
      <vt:lpstr>Modellazione solida con Tinkercad – Altre funzionalità: Align e Mirror</vt:lpstr>
      <vt:lpstr>Modellazione solida con Tinkercad – Altre funzionalità: Align e Mirror</vt:lpstr>
      <vt:lpstr>Modellazione solida con Tinkercad – Altre funzionalità: Align e Mirror</vt:lpstr>
      <vt:lpstr>Modellazione solida con Tinkercad – Importazione di progetti di altri utenti</vt:lpstr>
      <vt:lpstr>Modellazione solida con Tinkercad – Riparazione con Netfabb</vt:lpstr>
      <vt:lpstr>Modellazione solida con Tinkercad – Riparazione con netfabb</vt:lpstr>
      <vt:lpstr>Modellazione solida con Tinkercad – Riparazione con netfabb</vt:lpstr>
      <vt:lpstr>Modellazione solida con Tinkercad e riparazione dei solidi – Q&amp;A</vt:lpstr>
      <vt:lpstr>Modellazione solida con Tinkercad e riparazione dei solidi – Bliografia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Progettazione e stampa 3D</dc:title>
  <dc:creator>Ferdinando</dc:creator>
  <cp:lastModifiedBy>399913</cp:lastModifiedBy>
  <cp:revision>116</cp:revision>
  <dcterms:created xsi:type="dcterms:W3CDTF">2014-10-13T08:53:33Z</dcterms:created>
  <dcterms:modified xsi:type="dcterms:W3CDTF">2014-11-07T15:42:08Z</dcterms:modified>
</cp:coreProperties>
</file>