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8" r:id="rId3"/>
    <p:sldId id="287" r:id="rId4"/>
    <p:sldId id="257" r:id="rId5"/>
    <p:sldId id="289" r:id="rId6"/>
    <p:sldId id="288" r:id="rId7"/>
    <p:sldId id="290" r:id="rId8"/>
    <p:sldId id="286" r:id="rId9"/>
    <p:sldId id="291" r:id="rId10"/>
    <p:sldId id="292" r:id="rId11"/>
    <p:sldId id="293" r:id="rId12"/>
    <p:sldId id="294" r:id="rId13"/>
    <p:sldId id="295" r:id="rId14"/>
    <p:sldId id="304" r:id="rId15"/>
    <p:sldId id="296" r:id="rId16"/>
    <p:sldId id="297" r:id="rId17"/>
    <p:sldId id="306" r:id="rId18"/>
    <p:sldId id="298" r:id="rId19"/>
    <p:sldId id="274" r:id="rId20"/>
    <p:sldId id="303" r:id="rId21"/>
    <p:sldId id="302" r:id="rId22"/>
    <p:sldId id="301" r:id="rId23"/>
    <p:sldId id="307" r:id="rId24"/>
    <p:sldId id="308" r:id="rId25"/>
    <p:sldId id="309" r:id="rId26"/>
    <p:sldId id="310" r:id="rId27"/>
    <p:sldId id="315" r:id="rId28"/>
    <p:sldId id="311" r:id="rId29"/>
    <p:sldId id="312" r:id="rId30"/>
    <p:sldId id="313" r:id="rId31"/>
    <p:sldId id="314" r:id="rId32"/>
    <p:sldId id="316" r:id="rId33"/>
    <p:sldId id="317" r:id="rId34"/>
    <p:sldId id="305" r:id="rId35"/>
    <p:sldId id="300" r:id="rId36"/>
    <p:sldId id="285" r:id="rId37"/>
  </p:sldIdLst>
  <p:sldSz cx="9144000" cy="5143500" type="screen16x9"/>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C63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97" autoAdjust="0"/>
    <p:restoredTop sz="94624" autoAdjust="0"/>
  </p:normalViewPr>
  <p:slideViewPr>
    <p:cSldViewPr>
      <p:cViewPr>
        <p:scale>
          <a:sx n="85" d="100"/>
          <a:sy n="85" d="100"/>
        </p:scale>
        <p:origin x="-374" y="-101"/>
      </p:cViewPr>
      <p:guideLst>
        <p:guide orient="horz" pos="1620"/>
        <p:guide pos="2880"/>
      </p:guideLst>
    </p:cSldViewPr>
  </p:slideViewPr>
  <p:outlineViewPr>
    <p:cViewPr>
      <p:scale>
        <a:sx n="33" d="100"/>
        <a:sy n="33" d="100"/>
      </p:scale>
      <p:origin x="14"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it-IT"/>
          </a:p>
        </p:txBody>
      </p:sp>
      <p:sp>
        <p:nvSpPr>
          <p:cNvPr id="3" name="Segnaposto data 2"/>
          <p:cNvSpPr>
            <a:spLocks noGrp="1"/>
          </p:cNvSpPr>
          <p:nvPr>
            <p:ph type="dt" idx="1"/>
          </p:nvPr>
        </p:nvSpPr>
        <p:spPr>
          <a:xfrm>
            <a:off x="3901698" y="0"/>
            <a:ext cx="2984871" cy="501015"/>
          </a:xfrm>
          <a:prstGeom prst="rect">
            <a:avLst/>
          </a:prstGeom>
        </p:spPr>
        <p:txBody>
          <a:bodyPr vert="horz" lIns="96616" tIns="48308" rIns="96616" bIns="48308" rtlCol="0"/>
          <a:lstStyle>
            <a:lvl1pPr algn="r">
              <a:defRPr sz="1300"/>
            </a:lvl1pPr>
          </a:lstStyle>
          <a:p>
            <a:fld id="{7A42F00A-8200-4134-987A-B5ABD042F8C1}" type="datetimeFigureOut">
              <a:rPr lang="it-IT" smtClean="0"/>
              <a:pPr/>
              <a:t>17/11/2014</a:t>
            </a:fld>
            <a:endParaRPr lang="it-IT"/>
          </a:p>
        </p:txBody>
      </p:sp>
      <p:sp>
        <p:nvSpPr>
          <p:cNvPr id="4" name="Segnaposto immagine diapositiva 3"/>
          <p:cNvSpPr>
            <a:spLocks noGrp="1" noRot="1" noChangeAspect="1"/>
          </p:cNvSpPr>
          <p:nvPr>
            <p:ph type="sldImg" idx="2"/>
          </p:nvPr>
        </p:nvSpPr>
        <p:spPr>
          <a:xfrm>
            <a:off x="104775" y="750888"/>
            <a:ext cx="6678613" cy="3757612"/>
          </a:xfrm>
          <a:prstGeom prst="rect">
            <a:avLst/>
          </a:prstGeom>
          <a:noFill/>
          <a:ln w="12700">
            <a:solidFill>
              <a:prstClr val="black"/>
            </a:solidFill>
          </a:ln>
        </p:spPr>
        <p:txBody>
          <a:bodyPr vert="horz" lIns="96616" tIns="48308" rIns="96616" bIns="48308" rtlCol="0" anchor="ctr"/>
          <a:lstStyle/>
          <a:p>
            <a:endParaRPr lang="it-IT"/>
          </a:p>
        </p:txBody>
      </p:sp>
      <p:sp>
        <p:nvSpPr>
          <p:cNvPr id="5" name="Segnaposto note 4"/>
          <p:cNvSpPr>
            <a:spLocks noGrp="1"/>
          </p:cNvSpPr>
          <p:nvPr>
            <p:ph type="body" sz="quarter" idx="3"/>
          </p:nvPr>
        </p:nvSpPr>
        <p:spPr>
          <a:xfrm>
            <a:off x="688817" y="4759643"/>
            <a:ext cx="5510530" cy="4509135"/>
          </a:xfrm>
          <a:prstGeom prst="rect">
            <a:avLst/>
          </a:prstGeom>
        </p:spPr>
        <p:txBody>
          <a:bodyPr vert="horz" lIns="96616" tIns="48308" rIns="96616" bIns="48308"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517546"/>
            <a:ext cx="2984871" cy="501015"/>
          </a:xfrm>
          <a:prstGeom prst="rect">
            <a:avLst/>
          </a:prstGeom>
        </p:spPr>
        <p:txBody>
          <a:bodyPr vert="horz" lIns="96616" tIns="48308" rIns="96616" bIns="48308" rtlCol="0" anchor="b"/>
          <a:lstStyle>
            <a:lvl1pPr algn="l">
              <a:defRPr sz="1300"/>
            </a:lvl1pPr>
          </a:lstStyle>
          <a:p>
            <a:endParaRPr lang="it-IT"/>
          </a:p>
        </p:txBody>
      </p:sp>
      <p:sp>
        <p:nvSpPr>
          <p:cNvPr id="7" name="Segnaposto numero diapositiva 6"/>
          <p:cNvSpPr>
            <a:spLocks noGrp="1"/>
          </p:cNvSpPr>
          <p:nvPr>
            <p:ph type="sldNum" sz="quarter" idx="5"/>
          </p:nvPr>
        </p:nvSpPr>
        <p:spPr>
          <a:xfrm>
            <a:off x="3901698" y="9517546"/>
            <a:ext cx="2984871" cy="501015"/>
          </a:xfrm>
          <a:prstGeom prst="rect">
            <a:avLst/>
          </a:prstGeom>
        </p:spPr>
        <p:txBody>
          <a:bodyPr vert="horz" lIns="96616" tIns="48308" rIns="96616" bIns="48308" rtlCol="0" anchor="b"/>
          <a:lstStyle>
            <a:lvl1pPr algn="r">
              <a:defRPr sz="1300"/>
            </a:lvl1pPr>
          </a:lstStyle>
          <a:p>
            <a:fld id="{4262614A-4C8E-45BD-ACA6-8131962B595B}" type="slidenum">
              <a:rPr lang="it-IT" smtClean="0"/>
              <a:pPr/>
              <a:t>‹N›</a:t>
            </a:fld>
            <a:endParaRPr lang="it-IT"/>
          </a:p>
        </p:txBody>
      </p:sp>
    </p:spTree>
    <p:extLst>
      <p:ext uri="{BB962C8B-B14F-4D97-AF65-F5344CB8AC3E}">
        <p14:creationId xmlns:p14="http://schemas.microsoft.com/office/powerpoint/2010/main" val="3599394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3</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12</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13</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14</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15</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16</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17</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18</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34</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4</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5</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6</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7</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8</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9</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10</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11</a:t>
            </a:fld>
            <a:endParaRPr lang="it-IT"/>
          </a:p>
        </p:txBody>
      </p:sp>
    </p:spTree>
    <p:extLst>
      <p:ext uri="{BB962C8B-B14F-4D97-AF65-F5344CB8AC3E}">
        <p14:creationId xmlns:p14="http://schemas.microsoft.com/office/powerpoint/2010/main" val="40590823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724695"/>
            <a:ext cx="7772400" cy="757907"/>
          </a:xfrm>
        </p:spPr>
        <p:txBody>
          <a:bodyPr/>
          <a:lstStyle>
            <a:lvl1pPr>
              <a:defRPr/>
            </a:lvl1pPr>
          </a:lstStyle>
          <a:p>
            <a:r>
              <a:rPr lang="en-US" dirty="0" smtClean="0"/>
              <a:t>Name of Presentation</a:t>
            </a:r>
            <a:endParaRPr lang="en-US" dirty="0"/>
          </a:p>
        </p:txBody>
      </p:sp>
      <p:sp>
        <p:nvSpPr>
          <p:cNvPr id="3" name="Subtitle 2"/>
          <p:cNvSpPr>
            <a:spLocks noGrp="1"/>
          </p:cNvSpPr>
          <p:nvPr>
            <p:ph type="subTitle" idx="1" hasCustomPrompt="1"/>
          </p:nvPr>
        </p:nvSpPr>
        <p:spPr>
          <a:xfrm>
            <a:off x="1371600" y="2266578"/>
            <a:ext cx="6400800" cy="593204"/>
          </a:xfrm>
        </p:spPr>
        <p:txBody>
          <a:bodyPr/>
          <a:lstStyle>
            <a:lvl1pPr marL="0" indent="0" algn="ctr">
              <a:buNone/>
              <a:defRPr>
                <a:solidFill>
                  <a:srgbClr val="6C635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Company Name</a:t>
            </a:r>
            <a:endParaRPr lang="en-US" dirty="0"/>
          </a:p>
        </p:txBody>
      </p:sp>
      <p:sp>
        <p:nvSpPr>
          <p:cNvPr id="4" name="Date Placeholder 3"/>
          <p:cNvSpPr>
            <a:spLocks noGrp="1"/>
          </p:cNvSpPr>
          <p:nvPr>
            <p:ph type="dt" sz="half" idx="10"/>
          </p:nvPr>
        </p:nvSpPr>
        <p:spPr/>
        <p:txBody>
          <a:bodyPr/>
          <a:lstStyle/>
          <a:p>
            <a:fld id="{AF00C036-03C3-47CF-8261-C8B13E07CC03}" type="datetime1">
              <a:rPr lang="en-US" smtClean="0"/>
              <a:pPr/>
              <a:t>11/17/2014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A9957-6C64-44D4-B360-CF457B51FDFA}" type="slidenum">
              <a:rPr lang="en-US" smtClean="0"/>
              <a:pPr/>
              <a:t>‹N›</a:t>
            </a:fld>
            <a:endParaRPr lang="en-US"/>
          </a:p>
        </p:txBody>
      </p:sp>
    </p:spTree>
    <p:extLst>
      <p:ext uri="{BB962C8B-B14F-4D97-AF65-F5344CB8AC3E}">
        <p14:creationId xmlns:p14="http://schemas.microsoft.com/office/powerpoint/2010/main" val="37449539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89FC79C2-BC29-4707-A362-36EC5C6E05B8}" type="datetime1">
              <a:rPr lang="en-US" smtClean="0"/>
              <a:pPr/>
              <a:t>11/17/2014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A9957-6C64-44D4-B360-CF457B51FDFA}" type="slidenum">
              <a:rPr lang="en-US" smtClean="0"/>
              <a:pPr/>
              <a:t>‹N›</a:t>
            </a:fld>
            <a:endParaRPr lang="en-US"/>
          </a:p>
        </p:txBody>
      </p:sp>
    </p:spTree>
    <p:extLst>
      <p:ext uri="{BB962C8B-B14F-4D97-AF65-F5344CB8AC3E}">
        <p14:creationId xmlns:p14="http://schemas.microsoft.com/office/powerpoint/2010/main" val="9283976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6974D77-6983-41EA-8E18-1229683C95A1}" type="datetime1">
              <a:rPr lang="en-US" smtClean="0"/>
              <a:pPr/>
              <a:t>11/17/2014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A9957-6C64-44D4-B360-CF457B51FDFA}" type="slidenum">
              <a:rPr lang="en-US" smtClean="0"/>
              <a:pPr/>
              <a:t>‹N›</a:t>
            </a:fld>
            <a:endParaRPr lang="en-US"/>
          </a:p>
        </p:txBody>
      </p:sp>
    </p:spTree>
    <p:extLst>
      <p:ext uri="{BB962C8B-B14F-4D97-AF65-F5344CB8AC3E}">
        <p14:creationId xmlns:p14="http://schemas.microsoft.com/office/powerpoint/2010/main" val="277032531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fr-CA" dirty="0" err="1" smtClean="0"/>
              <a:t>Title</a:t>
            </a:r>
            <a:endParaRPr lang="en-US" dirty="0"/>
          </a:p>
        </p:txBody>
      </p:sp>
      <p:sp>
        <p:nvSpPr>
          <p:cNvPr id="3" name="Content Placeholder 2"/>
          <p:cNvSpPr>
            <a:spLocks noGrp="1"/>
          </p:cNvSpPr>
          <p:nvPr>
            <p:ph sz="half" idx="1"/>
          </p:nvPr>
        </p:nvSpPr>
        <p:spPr>
          <a:xfrm>
            <a:off x="457200" y="1275606"/>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Content Placeholder 3"/>
          <p:cNvSpPr>
            <a:spLocks noGrp="1"/>
          </p:cNvSpPr>
          <p:nvPr>
            <p:ph sz="half" idx="2"/>
          </p:nvPr>
        </p:nvSpPr>
        <p:spPr>
          <a:xfrm>
            <a:off x="4648200" y="1275606"/>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Date Placeholder 4"/>
          <p:cNvSpPr>
            <a:spLocks noGrp="1"/>
          </p:cNvSpPr>
          <p:nvPr>
            <p:ph type="dt" sz="half" idx="10"/>
          </p:nvPr>
        </p:nvSpPr>
        <p:spPr/>
        <p:txBody>
          <a:bodyPr/>
          <a:lstStyle/>
          <a:p>
            <a:fld id="{DD7C06F1-B927-424F-BC60-A086BE31B288}" type="datetime1">
              <a:rPr lang="en-US" smtClean="0"/>
              <a:pPr/>
              <a:t>11/17/2014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7A9957-6C64-44D4-B360-CF457B51FDFA}" type="slidenum">
              <a:rPr lang="en-US" smtClean="0"/>
              <a:pPr/>
              <a:t>‹N›</a:t>
            </a:fld>
            <a:endParaRPr lang="en-US"/>
          </a:p>
        </p:txBody>
      </p:sp>
    </p:spTree>
    <p:extLst>
      <p:ext uri="{BB962C8B-B14F-4D97-AF65-F5344CB8AC3E}">
        <p14:creationId xmlns:p14="http://schemas.microsoft.com/office/powerpoint/2010/main" val="23830503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it-IT" smtClean="0"/>
              <a:t>Fare clic per modificare lo stile del titolo</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rgbClr val="6C6352"/>
                </a:solidFill>
              </a:defRPr>
            </a:lvl1pPr>
          </a:lstStyle>
          <a:p>
            <a:fld id="{6E10E6E4-0370-4CE4-AF03-20FBE198C18D}" type="datetime1">
              <a:rPr lang="en-US" smtClean="0"/>
              <a:pPr/>
              <a:t>11/17/2014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rgbClr val="6C6352"/>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rgbClr val="6C6352"/>
                </a:solidFill>
              </a:defRPr>
            </a:lvl1pPr>
          </a:lstStyle>
          <a:p>
            <a:fld id="{437A9957-6C64-44D4-B360-CF457B51FDFA}" type="slidenum">
              <a:rPr lang="en-US" smtClean="0"/>
              <a:pPr/>
              <a:t>‹N›</a:t>
            </a:fld>
            <a:endParaRPr lang="en-US"/>
          </a:p>
        </p:txBody>
      </p:sp>
    </p:spTree>
    <p:extLst>
      <p:ext uri="{BB962C8B-B14F-4D97-AF65-F5344CB8AC3E}">
        <p14:creationId xmlns:p14="http://schemas.microsoft.com/office/powerpoint/2010/main" val="234755530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2" r:id="rId4"/>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rgbClr val="6C635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3.xm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manual.slic3r.org/" TargetMode="External"/><Relationship Id="rId2" Type="http://schemas.openxmlformats.org/officeDocument/2006/relationships/hyperlink" Target="http://slic3r.org/" TargetMode="External"/><Relationship Id="rId1" Type="http://schemas.openxmlformats.org/officeDocument/2006/relationships/slideLayout" Target="../slideLayouts/slideLayout3.xml"/><Relationship Id="rId6" Type="http://schemas.openxmlformats.org/officeDocument/2006/relationships/hyperlink" Target="http://www.3dppvd.org/wp/2013/02/soluble-support-material/" TargetMode="External"/><Relationship Id="rId5" Type="http://schemas.openxmlformats.org/officeDocument/2006/relationships/hyperlink" Target="https://github.com/alexrj/Slic3r/wiki/Documentation" TargetMode="External"/><Relationship Id="rId4" Type="http://schemas.openxmlformats.org/officeDocument/2006/relationships/hyperlink" Target="https://github.com/alexrj/Slic3r"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63639"/>
            <a:ext cx="7772400" cy="1296144"/>
          </a:xfrm>
          <a:effectLst>
            <a:outerShdw blurRad="50800" dist="38100" dir="8100000" algn="tr" rotWithShape="0">
              <a:prstClr val="black">
                <a:alpha val="40000"/>
              </a:prstClr>
            </a:outerShdw>
          </a:effectLst>
        </p:spPr>
        <p:txBody>
          <a:bodyPr>
            <a:normAutofit fontScale="90000"/>
          </a:bodyPr>
          <a:lstStyle/>
          <a:p>
            <a:pPr lvl="0"/>
            <a:r>
              <a:rPr lang="en-US" dirty="0" err="1" smtClean="0"/>
              <a:t>Progettazione</a:t>
            </a:r>
            <a:r>
              <a:rPr lang="en-US" dirty="0" smtClean="0"/>
              <a:t> e </a:t>
            </a:r>
            <a:r>
              <a:rPr lang="en-US" dirty="0" err="1" smtClean="0"/>
              <a:t>stampa</a:t>
            </a:r>
            <a:r>
              <a:rPr lang="en-US" dirty="0" smtClean="0"/>
              <a:t> 3D</a:t>
            </a:r>
            <a:br>
              <a:rPr lang="en-US" dirty="0" smtClean="0"/>
            </a:br>
            <a:r>
              <a:rPr lang="en-US" sz="2200" b="1" dirty="0" err="1" smtClean="0"/>
              <a:t>Lezione</a:t>
            </a:r>
            <a:r>
              <a:rPr lang="en-US" sz="2200" b="1" dirty="0" smtClean="0"/>
              <a:t> 3 </a:t>
            </a:r>
            <a:br>
              <a:rPr lang="en-US" sz="2200" b="1" dirty="0" smtClean="0"/>
            </a:br>
            <a:r>
              <a:rPr lang="it-IT" sz="1800" b="1" dirty="0" smtClean="0"/>
              <a:t>Lo </a:t>
            </a:r>
            <a:r>
              <a:rPr lang="it-IT" sz="1800" b="1" dirty="0" err="1"/>
              <a:t>slicing</a:t>
            </a:r>
            <a:r>
              <a:rPr lang="it-IT" sz="1800" b="1" dirty="0"/>
              <a:t> e la generazione del GCODE con Slic3r</a:t>
            </a:r>
            <a:r>
              <a:rPr lang="it-IT" sz="2000" b="1" dirty="0" smtClean="0"/>
              <a:t>.</a:t>
            </a:r>
            <a:endParaRPr lang="en-US" sz="2200" b="1" dirty="0"/>
          </a:p>
        </p:txBody>
      </p:sp>
      <p:sp>
        <p:nvSpPr>
          <p:cNvPr id="3" name="Subtitle 2"/>
          <p:cNvSpPr>
            <a:spLocks noGrp="1"/>
          </p:cNvSpPr>
          <p:nvPr>
            <p:ph type="subTitle" idx="1"/>
          </p:nvPr>
        </p:nvSpPr>
        <p:spPr>
          <a:xfrm>
            <a:off x="1475656" y="2859782"/>
            <a:ext cx="6400800" cy="593204"/>
          </a:xfrm>
        </p:spPr>
        <p:txBody>
          <a:bodyPr>
            <a:normAutofit/>
          </a:bodyPr>
          <a:lstStyle/>
          <a:p>
            <a:pPr algn="r"/>
            <a:r>
              <a:rPr lang="en-US" sz="1200" dirty="0" err="1" smtClean="0"/>
              <a:t>Ferdinando</a:t>
            </a:r>
            <a:r>
              <a:rPr lang="en-US" sz="1200" dirty="0" smtClean="0"/>
              <a:t> </a:t>
            </a:r>
            <a:r>
              <a:rPr lang="en-US" sz="1200" dirty="0" err="1" smtClean="0"/>
              <a:t>Miraglia</a:t>
            </a:r>
            <a:endParaRPr lang="en-US" sz="1200" dirty="0"/>
          </a:p>
        </p:txBody>
      </p:sp>
      <p:sp>
        <p:nvSpPr>
          <p:cNvPr id="6" name="Segnaposto numero diapositiva 5"/>
          <p:cNvSpPr>
            <a:spLocks noGrp="1"/>
          </p:cNvSpPr>
          <p:nvPr>
            <p:ph type="sldNum" sz="quarter" idx="12"/>
          </p:nvPr>
        </p:nvSpPr>
        <p:spPr/>
        <p:txBody>
          <a:bodyPr/>
          <a:lstStyle/>
          <a:p>
            <a:fld id="{437A9957-6C64-44D4-B360-CF457B51FDFA}" type="slidenum">
              <a:rPr lang="en-US" smtClean="0"/>
              <a:pPr/>
              <a:t>1</a:t>
            </a:fld>
            <a:endParaRPr lang="en-US"/>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7436" y="4650032"/>
            <a:ext cx="2309060" cy="441998"/>
          </a:xfrm>
          <a:prstGeom prst="rect">
            <a:avLst/>
          </a:prstGeom>
        </p:spPr>
      </p:pic>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1534" y="4243502"/>
            <a:ext cx="944962" cy="358171"/>
          </a:xfrm>
          <a:prstGeom prst="rect">
            <a:avLst/>
          </a:prstGeom>
        </p:spPr>
      </p:pic>
    </p:spTree>
    <p:extLst>
      <p:ext uri="{BB962C8B-B14F-4D97-AF65-F5344CB8AC3E}">
        <p14:creationId xmlns:p14="http://schemas.microsoft.com/office/powerpoint/2010/main" val="1150908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400" b="1" kern="1200" dirty="0" smtClean="0">
                <a:solidFill>
                  <a:srgbClr val="6C6352"/>
                </a:solidFill>
                <a:latin typeface="+mj-lt"/>
                <a:ea typeface="Calibri"/>
                <a:cs typeface="Times New Roman"/>
              </a:rPr>
              <a:t>Lo </a:t>
            </a:r>
            <a:r>
              <a:rPr lang="it-IT" sz="2400" b="1" kern="1200" dirty="0" err="1">
                <a:solidFill>
                  <a:srgbClr val="6C6352"/>
                </a:solidFill>
                <a:latin typeface="+mj-lt"/>
                <a:ea typeface="Calibri"/>
                <a:cs typeface="Times New Roman"/>
              </a:rPr>
              <a:t>slicing</a:t>
            </a:r>
            <a:r>
              <a:rPr lang="it-IT" sz="2400" b="1" kern="1200" dirty="0">
                <a:solidFill>
                  <a:srgbClr val="6C6352"/>
                </a:solidFill>
                <a:latin typeface="+mj-lt"/>
                <a:ea typeface="Calibri"/>
                <a:cs typeface="Times New Roman"/>
              </a:rPr>
              <a:t> e la generazione del GCODE con Slic3r</a:t>
            </a:r>
            <a:r>
              <a:rPr lang="it-IT" sz="2800" b="1" kern="1200" dirty="0">
                <a:solidFill>
                  <a:srgbClr val="6C6352"/>
                </a:solidFill>
                <a:latin typeface="+mj-lt"/>
                <a:ea typeface="Calibri"/>
                <a:cs typeface="Times New Roman"/>
              </a:rPr>
              <a:t> </a:t>
            </a:r>
            <a:r>
              <a:rPr lang="it-IT" sz="2000" b="1" kern="1200" dirty="0" smtClean="0">
                <a:solidFill>
                  <a:srgbClr val="6C6352"/>
                </a:solidFill>
                <a:latin typeface="+mj-lt"/>
                <a:ea typeface="Calibri"/>
                <a:cs typeface="Times New Roman"/>
              </a:rPr>
              <a:t>– </a:t>
            </a:r>
            <a:r>
              <a:rPr lang="it-IT" sz="1600" b="1" kern="1200" dirty="0" err="1" smtClean="0">
                <a:solidFill>
                  <a:srgbClr val="6C6352"/>
                </a:solidFill>
                <a:ea typeface="Calibri"/>
                <a:cs typeface="Times New Roman"/>
              </a:rPr>
              <a:t>Printer</a:t>
            </a:r>
            <a:r>
              <a:rPr lang="it-IT" sz="1600" b="1" kern="1200" dirty="0" smtClean="0">
                <a:solidFill>
                  <a:srgbClr val="6C6352"/>
                </a:solidFill>
                <a:ea typeface="Calibri"/>
                <a:cs typeface="Times New Roman"/>
              </a:rPr>
              <a:t> </a:t>
            </a:r>
            <a:r>
              <a:rPr lang="it-IT" sz="1600" b="1" kern="1200" dirty="0" err="1" smtClean="0">
                <a:solidFill>
                  <a:srgbClr val="6C6352"/>
                </a:solidFill>
                <a:ea typeface="Calibri"/>
                <a:cs typeface="Times New Roman"/>
              </a:rPr>
              <a:t>Settings</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4"/>
            <a:ext cx="8496944" cy="4104456"/>
          </a:xfrm>
        </p:spPr>
        <p:txBody>
          <a:bodyPr>
            <a:noAutofit/>
          </a:bodyPr>
          <a:lstStyle/>
          <a:p>
            <a:pPr marL="0" indent="0" algn="just">
              <a:buNone/>
            </a:pPr>
            <a:r>
              <a:rPr lang="it-IT" sz="1600" b="1" dirty="0" smtClean="0">
                <a:solidFill>
                  <a:schemeClr val="tx1"/>
                </a:solidFill>
                <a:ea typeface="Calibri"/>
                <a:cs typeface="Times New Roman"/>
              </a:rPr>
              <a:t></a:t>
            </a:r>
            <a:r>
              <a:rPr lang="it-IT" sz="1600" b="1" dirty="0" err="1" smtClean="0">
                <a:solidFill>
                  <a:schemeClr val="tx1"/>
                </a:solidFill>
                <a:ea typeface="Calibri"/>
                <a:cs typeface="Times New Roman"/>
              </a:rPr>
              <a:t>Size</a:t>
            </a:r>
            <a:r>
              <a:rPr lang="it-IT" sz="1600" b="1" dirty="0" smtClean="0">
                <a:solidFill>
                  <a:schemeClr val="tx1"/>
                </a:solidFill>
                <a:ea typeface="Calibri"/>
                <a:cs typeface="Times New Roman"/>
              </a:rPr>
              <a:t> </a:t>
            </a:r>
            <a:r>
              <a:rPr lang="it-IT" sz="1600" b="1" dirty="0">
                <a:solidFill>
                  <a:schemeClr val="tx1"/>
                </a:solidFill>
                <a:ea typeface="Calibri"/>
                <a:cs typeface="Times New Roman"/>
              </a:rPr>
              <a:t>and </a:t>
            </a:r>
            <a:r>
              <a:rPr lang="it-IT" sz="1600" b="1" dirty="0" err="1">
                <a:solidFill>
                  <a:schemeClr val="tx1"/>
                </a:solidFill>
                <a:ea typeface="Calibri"/>
                <a:cs typeface="Times New Roman"/>
              </a:rPr>
              <a:t>coordinates</a:t>
            </a:r>
            <a:endParaRPr lang="it-IT" sz="1600" b="1" dirty="0">
              <a:solidFill>
                <a:schemeClr val="tx1"/>
              </a:solidFill>
              <a:ea typeface="Calibri"/>
              <a:cs typeface="Times New Roman"/>
            </a:endParaRPr>
          </a:p>
          <a:p>
            <a:pPr lvl="1" algn="just">
              <a:buFont typeface="Arial" pitchFamily="34" charset="0"/>
              <a:buChar char="•"/>
            </a:pPr>
            <a:r>
              <a:rPr lang="it-IT" sz="1400" b="1" dirty="0">
                <a:solidFill>
                  <a:schemeClr val="tx1"/>
                </a:solidFill>
                <a:ea typeface="Calibri"/>
                <a:cs typeface="Times New Roman"/>
              </a:rPr>
              <a:t>Bed </a:t>
            </a:r>
            <a:r>
              <a:rPr lang="it-IT" sz="1400" b="1" dirty="0" err="1">
                <a:solidFill>
                  <a:schemeClr val="tx1"/>
                </a:solidFill>
                <a:ea typeface="Calibri"/>
                <a:cs typeface="Times New Roman"/>
              </a:rPr>
              <a:t>size</a:t>
            </a:r>
            <a:r>
              <a:rPr lang="it-IT" sz="1400" dirty="0">
                <a:solidFill>
                  <a:schemeClr val="tx1"/>
                </a:solidFill>
                <a:ea typeface="Calibri"/>
                <a:cs typeface="Times New Roman"/>
              </a:rPr>
              <a:t>: imposta le dimensione dell'area di stampa in mm. Queste </a:t>
            </a:r>
            <a:r>
              <a:rPr lang="it-IT" sz="1400" dirty="0" smtClean="0">
                <a:solidFill>
                  <a:schemeClr val="tx1"/>
                </a:solidFill>
                <a:ea typeface="Calibri"/>
                <a:cs typeface="Times New Roman"/>
              </a:rPr>
              <a:t>impostazioni andranno </a:t>
            </a:r>
            <a:r>
              <a:rPr lang="it-IT" sz="1400" dirty="0">
                <a:solidFill>
                  <a:schemeClr val="tx1"/>
                </a:solidFill>
                <a:ea typeface="Calibri"/>
                <a:cs typeface="Times New Roman"/>
              </a:rPr>
              <a:t>a </a:t>
            </a:r>
            <a:r>
              <a:rPr lang="it-IT" sz="1400" dirty="0" smtClean="0">
                <a:solidFill>
                  <a:schemeClr val="tx1"/>
                </a:solidFill>
                <a:ea typeface="Calibri"/>
                <a:cs typeface="Times New Roman"/>
              </a:rPr>
              <a:t>modificare </a:t>
            </a:r>
            <a:r>
              <a:rPr lang="it-IT" sz="1400" dirty="0">
                <a:solidFill>
                  <a:schemeClr val="tx1"/>
                </a:solidFill>
                <a:ea typeface="Calibri"/>
                <a:cs typeface="Times New Roman"/>
              </a:rPr>
              <a:t>anche l'area </a:t>
            </a:r>
            <a:r>
              <a:rPr lang="it-IT" sz="1400" dirty="0" smtClean="0">
                <a:solidFill>
                  <a:schemeClr val="tx1"/>
                </a:solidFill>
                <a:ea typeface="Calibri"/>
                <a:cs typeface="Times New Roman"/>
              </a:rPr>
              <a:t>grafica </a:t>
            </a:r>
            <a:r>
              <a:rPr lang="it-IT" sz="1400" dirty="0">
                <a:solidFill>
                  <a:schemeClr val="tx1"/>
                </a:solidFill>
                <a:ea typeface="Calibri"/>
                <a:cs typeface="Times New Roman"/>
              </a:rPr>
              <a:t>presente in </a:t>
            </a:r>
            <a:r>
              <a:rPr lang="it-IT" sz="1400" dirty="0" err="1">
                <a:solidFill>
                  <a:schemeClr val="tx1"/>
                </a:solidFill>
                <a:ea typeface="Calibri"/>
                <a:cs typeface="Times New Roman"/>
              </a:rPr>
              <a:t>Plater</a:t>
            </a:r>
            <a:r>
              <a:rPr lang="it-IT" sz="1400" dirty="0">
                <a:solidFill>
                  <a:schemeClr val="tx1"/>
                </a:solidFill>
                <a:ea typeface="Calibri"/>
                <a:cs typeface="Times New Roman"/>
              </a:rPr>
              <a:t>.</a:t>
            </a:r>
          </a:p>
          <a:p>
            <a:pPr lvl="1" algn="just">
              <a:buFont typeface="Arial" pitchFamily="34" charset="0"/>
              <a:buChar char="•"/>
            </a:pPr>
            <a:r>
              <a:rPr lang="it-IT" sz="1400" b="1" dirty="0" err="1">
                <a:solidFill>
                  <a:schemeClr val="tx1"/>
                </a:solidFill>
                <a:ea typeface="Calibri"/>
                <a:cs typeface="Times New Roman"/>
              </a:rPr>
              <a:t>Printer</a:t>
            </a:r>
            <a:r>
              <a:rPr lang="it-IT" sz="1400" b="1" dirty="0">
                <a:solidFill>
                  <a:schemeClr val="tx1"/>
                </a:solidFill>
                <a:ea typeface="Calibri"/>
                <a:cs typeface="Times New Roman"/>
              </a:rPr>
              <a:t> center</a:t>
            </a:r>
            <a:r>
              <a:rPr lang="it-IT" sz="1400" dirty="0">
                <a:solidFill>
                  <a:schemeClr val="tx1"/>
                </a:solidFill>
                <a:ea typeface="Calibri"/>
                <a:cs typeface="Times New Roman"/>
              </a:rPr>
              <a:t>: imposta il centro dell'area di stampa, in mm, e quindi l'oggetto </a:t>
            </a:r>
            <a:r>
              <a:rPr lang="it-IT" sz="1400" dirty="0" smtClean="0">
                <a:solidFill>
                  <a:schemeClr val="tx1"/>
                </a:solidFill>
                <a:ea typeface="Calibri"/>
                <a:cs typeface="Times New Roman"/>
              </a:rPr>
              <a:t>da stampare verrà </a:t>
            </a:r>
            <a:r>
              <a:rPr lang="it-IT" sz="1400" dirty="0">
                <a:solidFill>
                  <a:schemeClr val="tx1"/>
                </a:solidFill>
                <a:ea typeface="Calibri"/>
                <a:cs typeface="Times New Roman"/>
              </a:rPr>
              <a:t>posizionato in base a questi parametri.</a:t>
            </a:r>
          </a:p>
          <a:p>
            <a:pPr marL="0" indent="0" algn="just">
              <a:buNone/>
            </a:pPr>
            <a:r>
              <a:rPr lang="it-IT" sz="1600" dirty="0" smtClean="0">
                <a:solidFill>
                  <a:schemeClr val="tx1"/>
                </a:solidFill>
                <a:ea typeface="Calibri"/>
                <a:cs typeface="Times New Roman"/>
              </a:rPr>
              <a:t></a:t>
            </a:r>
            <a:r>
              <a:rPr lang="it-IT" sz="1600" b="1" dirty="0" smtClean="0">
                <a:solidFill>
                  <a:schemeClr val="tx1"/>
                </a:solidFill>
                <a:ea typeface="Calibri"/>
                <a:cs typeface="Times New Roman"/>
              </a:rPr>
              <a:t>Firmware</a:t>
            </a:r>
            <a:endParaRPr lang="it-IT" sz="1600" b="1" dirty="0">
              <a:solidFill>
                <a:schemeClr val="tx1"/>
              </a:solidFill>
              <a:ea typeface="Calibri"/>
              <a:cs typeface="Times New Roman"/>
            </a:endParaRPr>
          </a:p>
          <a:p>
            <a:pPr lvl="1" algn="just">
              <a:buFont typeface="Arial" pitchFamily="34" charset="0"/>
              <a:buChar char="•"/>
            </a:pPr>
            <a:r>
              <a:rPr lang="it-IT" sz="1400" b="1" dirty="0">
                <a:solidFill>
                  <a:schemeClr val="tx1"/>
                </a:solidFill>
                <a:ea typeface="Calibri"/>
                <a:cs typeface="Times New Roman"/>
              </a:rPr>
              <a:t>G-code </a:t>
            </a:r>
            <a:r>
              <a:rPr lang="it-IT" sz="1400" b="1" dirty="0" err="1" smtClean="0">
                <a:solidFill>
                  <a:schemeClr val="tx1"/>
                </a:solidFill>
                <a:ea typeface="Calibri"/>
                <a:cs typeface="Times New Roman"/>
              </a:rPr>
              <a:t>flavor</a:t>
            </a:r>
            <a:r>
              <a:rPr lang="it-IT" sz="1400" dirty="0">
                <a:solidFill>
                  <a:schemeClr val="tx1"/>
                </a:solidFill>
                <a:ea typeface="Calibri"/>
                <a:cs typeface="Times New Roman"/>
              </a:rPr>
              <a:t>: dal </a:t>
            </a:r>
            <a:r>
              <a:rPr lang="it-IT" sz="1400" dirty="0" smtClean="0">
                <a:solidFill>
                  <a:schemeClr val="tx1"/>
                </a:solidFill>
                <a:ea typeface="Calibri"/>
                <a:cs typeface="Times New Roman"/>
              </a:rPr>
              <a:t>menù </a:t>
            </a:r>
            <a:r>
              <a:rPr lang="it-IT" sz="1400" dirty="0">
                <a:solidFill>
                  <a:schemeClr val="tx1"/>
                </a:solidFill>
                <a:ea typeface="Calibri"/>
                <a:cs typeface="Times New Roman"/>
              </a:rPr>
              <a:t>a tendina si </a:t>
            </a:r>
            <a:r>
              <a:rPr lang="it-IT" sz="1400" dirty="0" smtClean="0">
                <a:solidFill>
                  <a:schemeClr val="tx1"/>
                </a:solidFill>
                <a:ea typeface="Calibri"/>
                <a:cs typeface="Times New Roman"/>
              </a:rPr>
              <a:t>può </a:t>
            </a:r>
            <a:r>
              <a:rPr lang="it-IT" sz="1400" dirty="0">
                <a:solidFill>
                  <a:schemeClr val="tx1"/>
                </a:solidFill>
                <a:ea typeface="Calibri"/>
                <a:cs typeface="Times New Roman"/>
              </a:rPr>
              <a:t>selezionare il Firmware in uso tra:</a:t>
            </a:r>
          </a:p>
          <a:p>
            <a:pPr lvl="2" algn="just">
              <a:buFont typeface="Wingdings" pitchFamily="2" charset="2"/>
              <a:buChar char="§"/>
            </a:pPr>
            <a:r>
              <a:rPr lang="it-IT" sz="1400" dirty="0" smtClean="0">
                <a:solidFill>
                  <a:schemeClr val="tx1"/>
                </a:solidFill>
                <a:ea typeface="Calibri"/>
                <a:cs typeface="Times New Roman"/>
              </a:rPr>
              <a:t>Marlin-Sprinter-</a:t>
            </a:r>
            <a:r>
              <a:rPr lang="it-IT" sz="1400" dirty="0" err="1" smtClean="0">
                <a:solidFill>
                  <a:schemeClr val="tx1"/>
                </a:solidFill>
                <a:ea typeface="Calibri"/>
                <a:cs typeface="Times New Roman"/>
              </a:rPr>
              <a:t>Repetier</a:t>
            </a:r>
            <a:r>
              <a:rPr lang="it-IT" sz="1400" dirty="0" smtClean="0">
                <a:solidFill>
                  <a:schemeClr val="tx1"/>
                </a:solidFill>
                <a:ea typeface="Calibri"/>
                <a:cs typeface="Times New Roman"/>
              </a:rPr>
              <a:t>, </a:t>
            </a:r>
            <a:r>
              <a:rPr lang="it-IT" sz="1400" dirty="0" err="1" smtClean="0">
                <a:solidFill>
                  <a:schemeClr val="tx1"/>
                </a:solidFill>
                <a:ea typeface="Calibri"/>
                <a:cs typeface="Times New Roman"/>
              </a:rPr>
              <a:t>Teacup</a:t>
            </a:r>
            <a:r>
              <a:rPr lang="it-IT" sz="1400" dirty="0" smtClean="0">
                <a:solidFill>
                  <a:schemeClr val="tx1"/>
                </a:solidFill>
                <a:ea typeface="Calibri"/>
                <a:cs typeface="Times New Roman"/>
              </a:rPr>
              <a:t>,  </a:t>
            </a:r>
            <a:r>
              <a:rPr lang="it-IT" sz="1400" dirty="0" err="1" smtClean="0">
                <a:solidFill>
                  <a:schemeClr val="tx1"/>
                </a:solidFill>
                <a:ea typeface="Calibri"/>
                <a:cs typeface="Times New Roman"/>
              </a:rPr>
              <a:t>MakerWare</a:t>
            </a:r>
            <a:r>
              <a:rPr lang="it-IT" sz="1400" dirty="0" smtClean="0">
                <a:solidFill>
                  <a:schemeClr val="tx1"/>
                </a:solidFill>
                <a:ea typeface="Calibri"/>
                <a:cs typeface="Times New Roman"/>
              </a:rPr>
              <a:t> o </a:t>
            </a:r>
            <a:r>
              <a:rPr lang="it-IT" sz="1400" dirty="0" err="1" smtClean="0">
                <a:solidFill>
                  <a:schemeClr val="tx1"/>
                </a:solidFill>
                <a:ea typeface="Calibri"/>
                <a:cs typeface="Times New Roman"/>
              </a:rPr>
              <a:t>Sailfish</a:t>
            </a:r>
            <a:r>
              <a:rPr lang="it-IT" sz="1400" dirty="0" smtClean="0">
                <a:solidFill>
                  <a:schemeClr val="tx1"/>
                </a:solidFill>
                <a:ea typeface="Calibri"/>
                <a:cs typeface="Times New Roman"/>
              </a:rPr>
              <a:t> (</a:t>
            </a:r>
            <a:r>
              <a:rPr lang="it-IT" sz="1400" dirty="0" err="1" smtClean="0">
                <a:solidFill>
                  <a:schemeClr val="tx1"/>
                </a:solidFill>
                <a:ea typeface="Calibri"/>
                <a:cs typeface="Times New Roman"/>
              </a:rPr>
              <a:t>MakerBot</a:t>
            </a:r>
            <a:r>
              <a:rPr lang="it-IT" sz="1400" dirty="0" smtClean="0">
                <a:solidFill>
                  <a:schemeClr val="tx1"/>
                </a:solidFill>
                <a:ea typeface="Calibri"/>
                <a:cs typeface="Times New Roman"/>
              </a:rPr>
              <a:t>), Mach3/Linux CNC, No </a:t>
            </a:r>
            <a:r>
              <a:rPr lang="it-IT" sz="1400" dirty="0" err="1">
                <a:solidFill>
                  <a:schemeClr val="tx1"/>
                </a:solidFill>
                <a:ea typeface="Calibri"/>
                <a:cs typeface="Times New Roman"/>
              </a:rPr>
              <a:t>extrusion</a:t>
            </a:r>
            <a:endParaRPr lang="it-IT" sz="1400" dirty="0">
              <a:solidFill>
                <a:schemeClr val="tx1"/>
              </a:solidFill>
              <a:ea typeface="Calibri"/>
              <a:cs typeface="Times New Roman"/>
            </a:endParaRPr>
          </a:p>
          <a:p>
            <a:pPr lvl="1" algn="just">
              <a:buFont typeface="Arial" pitchFamily="34" charset="0"/>
              <a:buChar char="•"/>
            </a:pPr>
            <a:r>
              <a:rPr lang="it-IT" sz="1400" b="1" dirty="0">
                <a:solidFill>
                  <a:schemeClr val="tx1"/>
                </a:solidFill>
                <a:ea typeface="Calibri"/>
                <a:cs typeface="Times New Roman"/>
              </a:rPr>
              <a:t>Use relative E </a:t>
            </a:r>
            <a:r>
              <a:rPr lang="it-IT" sz="1400" b="1" dirty="0" err="1">
                <a:solidFill>
                  <a:schemeClr val="tx1"/>
                </a:solidFill>
                <a:ea typeface="Calibri"/>
                <a:cs typeface="Times New Roman"/>
              </a:rPr>
              <a:t>distances</a:t>
            </a:r>
            <a:r>
              <a:rPr lang="it-IT" sz="1400" b="1" dirty="0">
                <a:solidFill>
                  <a:schemeClr val="tx1"/>
                </a:solidFill>
                <a:ea typeface="Calibri"/>
                <a:cs typeface="Times New Roman"/>
              </a:rPr>
              <a:t>: </a:t>
            </a:r>
            <a:r>
              <a:rPr lang="it-IT" sz="1400" dirty="0">
                <a:solidFill>
                  <a:schemeClr val="tx1"/>
                </a:solidFill>
                <a:ea typeface="Calibri"/>
                <a:cs typeface="Times New Roman"/>
              </a:rPr>
              <a:t>se spuntata </a:t>
            </a:r>
            <a:r>
              <a:rPr lang="it-IT" sz="1400" dirty="0" smtClean="0">
                <a:solidFill>
                  <a:schemeClr val="tx1"/>
                </a:solidFill>
                <a:ea typeface="Calibri"/>
                <a:cs typeface="Times New Roman"/>
              </a:rPr>
              <a:t>specifica </a:t>
            </a:r>
            <a:r>
              <a:rPr lang="it-IT" sz="1400" dirty="0">
                <a:solidFill>
                  <a:schemeClr val="tx1"/>
                </a:solidFill>
                <a:ea typeface="Calibri"/>
                <a:cs typeface="Times New Roman"/>
              </a:rPr>
              <a:t>i movimenti dell'estrusore rispetto </a:t>
            </a:r>
            <a:r>
              <a:rPr lang="it-IT" sz="1400" dirty="0" smtClean="0">
                <a:solidFill>
                  <a:schemeClr val="tx1"/>
                </a:solidFill>
                <a:ea typeface="Calibri"/>
                <a:cs typeface="Times New Roman"/>
              </a:rPr>
              <a:t>alla posizione </a:t>
            </a:r>
            <a:r>
              <a:rPr lang="it-IT" sz="1400" dirty="0">
                <a:solidFill>
                  <a:schemeClr val="tx1"/>
                </a:solidFill>
                <a:ea typeface="Calibri"/>
                <a:cs typeface="Times New Roman"/>
              </a:rPr>
              <a:t>precedente, piuttosto che in termini </a:t>
            </a:r>
            <a:r>
              <a:rPr lang="it-IT" sz="1400" dirty="0" smtClean="0">
                <a:solidFill>
                  <a:schemeClr val="tx1"/>
                </a:solidFill>
                <a:ea typeface="Calibri"/>
                <a:cs typeface="Times New Roman"/>
              </a:rPr>
              <a:t>assoluti. E’ preferibile </a:t>
            </a:r>
            <a:r>
              <a:rPr lang="it-IT" sz="1400" b="1" dirty="0" smtClean="0">
                <a:solidFill>
                  <a:schemeClr val="tx1"/>
                </a:solidFill>
                <a:ea typeface="Calibri"/>
                <a:cs typeface="Times New Roman"/>
              </a:rPr>
              <a:t>non</a:t>
            </a:r>
            <a:r>
              <a:rPr lang="it-IT" sz="1400" dirty="0" smtClean="0">
                <a:solidFill>
                  <a:schemeClr val="tx1"/>
                </a:solidFill>
                <a:ea typeface="Calibri"/>
                <a:cs typeface="Times New Roman"/>
              </a:rPr>
              <a:t> spuntare la voce.</a:t>
            </a:r>
            <a:endParaRPr lang="it-IT" sz="1400" dirty="0">
              <a:solidFill>
                <a:schemeClr val="tx1"/>
              </a:solidFill>
              <a:ea typeface="Calibri"/>
              <a:cs typeface="Times New Roman"/>
            </a:endParaRPr>
          </a:p>
          <a:p>
            <a:pPr marL="0" indent="0" algn="just">
              <a:buNone/>
            </a:pPr>
            <a:r>
              <a:rPr lang="it-IT" sz="1600" b="1" dirty="0" err="1" smtClean="0">
                <a:solidFill>
                  <a:schemeClr val="tx1"/>
                </a:solidFill>
                <a:ea typeface="Calibri"/>
                <a:cs typeface="Times New Roman"/>
              </a:rPr>
              <a:t>Capabilities</a:t>
            </a:r>
            <a:endParaRPr lang="it-IT" sz="1600" b="1" dirty="0">
              <a:solidFill>
                <a:schemeClr val="tx1"/>
              </a:solidFill>
              <a:ea typeface="Calibri"/>
              <a:cs typeface="Times New Roman"/>
            </a:endParaRPr>
          </a:p>
          <a:p>
            <a:pPr lvl="1" algn="just">
              <a:buFont typeface="Arial" pitchFamily="34" charset="0"/>
              <a:buChar char="•"/>
            </a:pPr>
            <a:r>
              <a:rPr lang="it-IT" sz="1400" b="1" dirty="0" err="1">
                <a:solidFill>
                  <a:schemeClr val="tx1"/>
                </a:solidFill>
                <a:ea typeface="Calibri"/>
                <a:cs typeface="Times New Roman"/>
              </a:rPr>
              <a:t>Extruders</a:t>
            </a:r>
            <a:r>
              <a:rPr lang="it-IT" sz="1400" dirty="0">
                <a:solidFill>
                  <a:schemeClr val="tx1"/>
                </a:solidFill>
                <a:ea typeface="Calibri"/>
                <a:cs typeface="Times New Roman"/>
              </a:rPr>
              <a:t>: nel </a:t>
            </a:r>
            <a:r>
              <a:rPr lang="it-IT" sz="1400" dirty="0" smtClean="0">
                <a:solidFill>
                  <a:schemeClr val="tx1"/>
                </a:solidFill>
                <a:ea typeface="Calibri"/>
                <a:cs typeface="Times New Roman"/>
              </a:rPr>
              <a:t>men</a:t>
            </a:r>
            <a:r>
              <a:rPr lang="it-IT" sz="1400" dirty="0">
                <a:solidFill>
                  <a:schemeClr val="tx1"/>
                </a:solidFill>
                <a:ea typeface="Calibri"/>
                <a:cs typeface="Times New Roman"/>
              </a:rPr>
              <a:t>ù</a:t>
            </a:r>
            <a:r>
              <a:rPr lang="it-IT" sz="1400" dirty="0" smtClean="0">
                <a:solidFill>
                  <a:schemeClr val="tx1"/>
                </a:solidFill>
                <a:ea typeface="Calibri"/>
                <a:cs typeface="Times New Roman"/>
              </a:rPr>
              <a:t> </a:t>
            </a:r>
            <a:r>
              <a:rPr lang="it-IT" sz="1400" dirty="0">
                <a:solidFill>
                  <a:schemeClr val="tx1"/>
                </a:solidFill>
                <a:ea typeface="Calibri"/>
                <a:cs typeface="Times New Roman"/>
              </a:rPr>
              <a:t>a tendina </a:t>
            </a:r>
            <a:r>
              <a:rPr lang="it-IT" sz="1400" dirty="0" smtClean="0">
                <a:solidFill>
                  <a:schemeClr val="tx1"/>
                </a:solidFill>
                <a:ea typeface="Calibri"/>
                <a:cs typeface="Times New Roman"/>
              </a:rPr>
              <a:t>si imposta </a:t>
            </a:r>
            <a:r>
              <a:rPr lang="it-IT" sz="1400" dirty="0">
                <a:solidFill>
                  <a:schemeClr val="tx1"/>
                </a:solidFill>
                <a:ea typeface="Calibri"/>
                <a:cs typeface="Times New Roman"/>
              </a:rPr>
              <a:t>il numero di estrusori. Le voci di </a:t>
            </a:r>
            <a:r>
              <a:rPr lang="it-IT" sz="1400" dirty="0" err="1" smtClean="0">
                <a:solidFill>
                  <a:schemeClr val="tx1"/>
                </a:solidFill>
                <a:ea typeface="Calibri"/>
                <a:cs typeface="Times New Roman"/>
              </a:rPr>
              <a:t>Printer</a:t>
            </a:r>
            <a:r>
              <a:rPr lang="it-IT" sz="1400" dirty="0" smtClean="0">
                <a:solidFill>
                  <a:schemeClr val="tx1"/>
                </a:solidFill>
                <a:ea typeface="Calibri"/>
                <a:cs typeface="Times New Roman"/>
              </a:rPr>
              <a:t> </a:t>
            </a:r>
            <a:r>
              <a:rPr lang="it-IT" sz="1400" dirty="0" err="1" smtClean="0">
                <a:solidFill>
                  <a:schemeClr val="tx1"/>
                </a:solidFill>
                <a:ea typeface="Calibri"/>
                <a:cs typeface="Times New Roman"/>
              </a:rPr>
              <a:t>Settings</a:t>
            </a:r>
            <a:r>
              <a:rPr lang="it-IT" sz="1400" dirty="0" smtClean="0">
                <a:solidFill>
                  <a:schemeClr val="tx1"/>
                </a:solidFill>
                <a:ea typeface="Calibri"/>
                <a:cs typeface="Times New Roman"/>
              </a:rPr>
              <a:t> </a:t>
            </a:r>
            <a:r>
              <a:rPr lang="it-IT" sz="1400" dirty="0">
                <a:solidFill>
                  <a:schemeClr val="tx1"/>
                </a:solidFill>
                <a:ea typeface="Calibri"/>
                <a:cs typeface="Times New Roman"/>
              </a:rPr>
              <a:t>verranno automaticamente aggiornate con un numero di estrusori pari a </a:t>
            </a:r>
            <a:r>
              <a:rPr lang="it-IT" sz="1400" dirty="0" smtClean="0">
                <a:solidFill>
                  <a:schemeClr val="tx1"/>
                </a:solidFill>
                <a:ea typeface="Calibri"/>
                <a:cs typeface="Times New Roman"/>
              </a:rPr>
              <a:t>quello impostato.</a:t>
            </a:r>
            <a:endParaRPr lang="it-IT" sz="1400" dirty="0">
              <a:solidFill>
                <a:schemeClr val="tx1"/>
              </a:solidFill>
              <a:ea typeface="Calibri"/>
              <a:cs typeface="Times New Roman"/>
            </a:endParaRPr>
          </a:p>
          <a:p>
            <a:pPr marL="0" indent="0" algn="just">
              <a:buNone/>
            </a:pPr>
            <a:r>
              <a:rPr lang="it-IT" sz="1600" b="1" dirty="0" smtClean="0">
                <a:solidFill>
                  <a:schemeClr val="tx1"/>
                </a:solidFill>
                <a:ea typeface="Calibri"/>
                <a:cs typeface="Times New Roman"/>
              </a:rPr>
              <a:t>Advanced</a:t>
            </a:r>
          </a:p>
          <a:p>
            <a:pPr marL="0" indent="0" algn="just">
              <a:buNone/>
            </a:pPr>
            <a:r>
              <a:rPr lang="it-IT" sz="1400" dirty="0" smtClean="0">
                <a:solidFill>
                  <a:schemeClr val="tx1"/>
                </a:solidFill>
                <a:ea typeface="Calibri"/>
                <a:cs typeface="Times New Roman"/>
              </a:rPr>
              <a:t>In questa sezione sono presenti due parametri che non tratteremo: Use firmware </a:t>
            </a:r>
            <a:r>
              <a:rPr lang="it-IT" sz="1400" dirty="0" err="1" smtClean="0">
                <a:solidFill>
                  <a:schemeClr val="tx1"/>
                </a:solidFill>
                <a:ea typeface="Calibri"/>
                <a:cs typeface="Times New Roman"/>
              </a:rPr>
              <a:t>retraction</a:t>
            </a:r>
            <a:r>
              <a:rPr lang="it-IT" sz="1400" dirty="0" smtClean="0">
                <a:solidFill>
                  <a:schemeClr val="tx1"/>
                </a:solidFill>
                <a:ea typeface="Calibri"/>
                <a:cs typeface="Times New Roman"/>
              </a:rPr>
              <a:t> e </a:t>
            </a:r>
            <a:r>
              <a:rPr lang="it-IT" sz="1400" dirty="0" err="1" smtClean="0">
                <a:solidFill>
                  <a:schemeClr val="tx1"/>
                </a:solidFill>
                <a:ea typeface="Calibri"/>
                <a:cs typeface="Times New Roman"/>
              </a:rPr>
              <a:t>Vibration</a:t>
            </a:r>
            <a:r>
              <a:rPr lang="it-IT" sz="1400" dirty="0" smtClean="0">
                <a:solidFill>
                  <a:schemeClr val="tx1"/>
                </a:solidFill>
                <a:ea typeface="Calibri"/>
                <a:cs typeface="Times New Roman"/>
              </a:rPr>
              <a:t> </a:t>
            </a:r>
            <a:r>
              <a:rPr lang="it-IT" sz="1400" dirty="0" err="1" smtClean="0">
                <a:solidFill>
                  <a:schemeClr val="tx1"/>
                </a:solidFill>
                <a:ea typeface="Calibri"/>
                <a:cs typeface="Times New Roman"/>
              </a:rPr>
              <a:t>limit</a:t>
            </a:r>
            <a:r>
              <a:rPr lang="it-IT" sz="1400" dirty="0" smtClean="0">
                <a:solidFill>
                  <a:schemeClr val="tx1"/>
                </a:solidFill>
                <a:ea typeface="Calibri"/>
                <a:cs typeface="Times New Roman"/>
              </a:rPr>
              <a:t>.</a:t>
            </a:r>
          </a:p>
          <a:p>
            <a:pPr marL="0" indent="0" algn="just">
              <a:buNone/>
            </a:pPr>
            <a:endParaRPr lang="it-IT" sz="1600" b="1" dirty="0">
              <a:solidFill>
                <a:schemeClr val="tx1"/>
              </a:solidFill>
              <a:ea typeface="Calibri"/>
              <a:cs typeface="Times New Roman"/>
            </a:endParaRPr>
          </a:p>
          <a:p>
            <a:pPr marL="0" indent="0" algn="just">
              <a:buNone/>
            </a:pPr>
            <a:endParaRPr lang="it-IT" sz="1600" dirty="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10</a:t>
            </a:fld>
            <a:endParaRPr lang="en-US"/>
          </a:p>
        </p:txBody>
      </p:sp>
    </p:spTree>
    <p:extLst>
      <p:ext uri="{BB962C8B-B14F-4D97-AF65-F5344CB8AC3E}">
        <p14:creationId xmlns:p14="http://schemas.microsoft.com/office/powerpoint/2010/main" val="26563806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400" b="1" kern="1200" dirty="0" smtClean="0">
                <a:solidFill>
                  <a:srgbClr val="6C6352"/>
                </a:solidFill>
                <a:latin typeface="+mj-lt"/>
                <a:ea typeface="Calibri"/>
                <a:cs typeface="Times New Roman"/>
              </a:rPr>
              <a:t>Lo </a:t>
            </a:r>
            <a:r>
              <a:rPr lang="it-IT" sz="2400" b="1" kern="1200" dirty="0" err="1">
                <a:solidFill>
                  <a:srgbClr val="6C6352"/>
                </a:solidFill>
                <a:latin typeface="+mj-lt"/>
                <a:ea typeface="Calibri"/>
                <a:cs typeface="Times New Roman"/>
              </a:rPr>
              <a:t>slicing</a:t>
            </a:r>
            <a:r>
              <a:rPr lang="it-IT" sz="2400" b="1" kern="1200" dirty="0">
                <a:solidFill>
                  <a:srgbClr val="6C6352"/>
                </a:solidFill>
                <a:latin typeface="+mj-lt"/>
                <a:ea typeface="Calibri"/>
                <a:cs typeface="Times New Roman"/>
              </a:rPr>
              <a:t> e la generazione del GCODE con Slic3r</a:t>
            </a:r>
            <a:r>
              <a:rPr lang="it-IT" sz="2800" b="1" kern="1200" dirty="0">
                <a:solidFill>
                  <a:srgbClr val="6C6352"/>
                </a:solidFill>
                <a:latin typeface="+mj-lt"/>
                <a:ea typeface="Calibri"/>
                <a:cs typeface="Times New Roman"/>
              </a:rPr>
              <a:t> </a:t>
            </a:r>
            <a:r>
              <a:rPr lang="it-IT" sz="2000" b="1" kern="1200" dirty="0" smtClean="0">
                <a:solidFill>
                  <a:srgbClr val="6C6352"/>
                </a:solidFill>
                <a:latin typeface="+mj-lt"/>
                <a:ea typeface="Calibri"/>
                <a:cs typeface="Times New Roman"/>
              </a:rPr>
              <a:t>– </a:t>
            </a:r>
            <a:r>
              <a:rPr lang="it-IT" sz="1600" b="1" kern="1200" dirty="0" err="1" smtClean="0">
                <a:solidFill>
                  <a:srgbClr val="6C6352"/>
                </a:solidFill>
                <a:ea typeface="Calibri"/>
                <a:cs typeface="Times New Roman"/>
              </a:rPr>
              <a:t>Printer</a:t>
            </a:r>
            <a:r>
              <a:rPr lang="it-IT" sz="1600" b="1" kern="1200" dirty="0" smtClean="0">
                <a:solidFill>
                  <a:srgbClr val="6C6352"/>
                </a:solidFill>
                <a:ea typeface="Calibri"/>
                <a:cs typeface="Times New Roman"/>
              </a:rPr>
              <a:t> </a:t>
            </a:r>
            <a:r>
              <a:rPr lang="it-IT" sz="1600" b="1" kern="1200" dirty="0" err="1" smtClean="0">
                <a:solidFill>
                  <a:srgbClr val="6C6352"/>
                </a:solidFill>
                <a:ea typeface="Calibri"/>
                <a:cs typeface="Times New Roman"/>
              </a:rPr>
              <a:t>Settings</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3"/>
            <a:ext cx="3600400" cy="4128725"/>
          </a:xfrm>
        </p:spPr>
        <p:txBody>
          <a:bodyPr>
            <a:noAutofit/>
          </a:bodyPr>
          <a:lstStyle/>
          <a:p>
            <a:pPr marL="0" indent="0" algn="just">
              <a:buNone/>
            </a:pPr>
            <a:r>
              <a:rPr lang="it-IT" sz="1600" b="1" dirty="0" err="1" smtClean="0">
                <a:solidFill>
                  <a:schemeClr val="tx1"/>
                </a:solidFill>
                <a:ea typeface="Calibri"/>
                <a:cs typeface="Times New Roman"/>
              </a:rPr>
              <a:t>Printer</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Settings</a:t>
            </a:r>
            <a:r>
              <a:rPr lang="it-IT" sz="1600" b="1" dirty="0" smtClean="0">
                <a:solidFill>
                  <a:schemeClr val="tx1"/>
                </a:solidFill>
                <a:ea typeface="Calibri"/>
                <a:cs typeface="Times New Roman"/>
              </a:rPr>
              <a:t> – </a:t>
            </a:r>
            <a:r>
              <a:rPr lang="it-IT" sz="1600" b="1" dirty="0" err="1" smtClean="0">
                <a:solidFill>
                  <a:schemeClr val="tx1"/>
                </a:solidFill>
                <a:ea typeface="Calibri"/>
                <a:cs typeface="Times New Roman"/>
              </a:rPr>
              <a:t>Extruder</a:t>
            </a:r>
            <a:r>
              <a:rPr lang="it-IT" sz="1600" dirty="0" smtClean="0">
                <a:solidFill>
                  <a:schemeClr val="tx1"/>
                </a:solidFill>
                <a:ea typeface="Calibri"/>
                <a:cs typeface="Times New Roman"/>
              </a:rPr>
              <a:t>: in questa sezione troviamo i parametri specifici dell’estrusore.</a:t>
            </a:r>
          </a:p>
          <a:p>
            <a:pPr marL="0" indent="0" algn="just">
              <a:buNone/>
            </a:pPr>
            <a:endParaRPr lang="it-IT" sz="1600" dirty="0" smtClean="0">
              <a:solidFill>
                <a:schemeClr val="tx1"/>
              </a:solidFill>
              <a:ea typeface="Calibri"/>
              <a:cs typeface="Times New Roman"/>
            </a:endParaRPr>
          </a:p>
          <a:p>
            <a:pPr algn="just"/>
            <a:r>
              <a:rPr lang="it-IT" sz="1600" dirty="0" smtClean="0">
                <a:solidFill>
                  <a:schemeClr val="tx1"/>
                </a:solidFill>
                <a:ea typeface="Calibri"/>
                <a:cs typeface="Times New Roman"/>
              </a:rPr>
              <a:t>Il diametro del </a:t>
            </a:r>
            <a:r>
              <a:rPr lang="it-IT" sz="1600" dirty="0" err="1" smtClean="0">
                <a:solidFill>
                  <a:schemeClr val="tx1"/>
                </a:solidFill>
                <a:ea typeface="Calibri"/>
                <a:cs typeface="Times New Roman"/>
              </a:rPr>
              <a:t>nozzle</a:t>
            </a:r>
            <a:r>
              <a:rPr lang="it-IT" sz="1600" dirty="0" smtClean="0">
                <a:solidFill>
                  <a:schemeClr val="tx1"/>
                </a:solidFill>
                <a:ea typeface="Calibri"/>
                <a:cs typeface="Times New Roman"/>
              </a:rPr>
              <a:t>;</a:t>
            </a:r>
          </a:p>
          <a:p>
            <a:pPr algn="just"/>
            <a:r>
              <a:rPr lang="it-IT" sz="1600" dirty="0" smtClean="0">
                <a:solidFill>
                  <a:schemeClr val="tx1"/>
                </a:solidFill>
                <a:ea typeface="Calibri"/>
                <a:cs typeface="Times New Roman"/>
              </a:rPr>
              <a:t>L’offset dell’estrusore in caso di più estrusori;</a:t>
            </a:r>
          </a:p>
          <a:p>
            <a:pPr algn="just"/>
            <a:r>
              <a:rPr lang="it-IT" sz="1600" dirty="0" smtClean="0">
                <a:solidFill>
                  <a:schemeClr val="tx1"/>
                </a:solidFill>
                <a:ea typeface="Calibri"/>
                <a:cs typeface="Times New Roman"/>
              </a:rPr>
              <a:t>I parametri per la ritrazione per l’estrusore principale;</a:t>
            </a:r>
          </a:p>
          <a:p>
            <a:pPr algn="just"/>
            <a:r>
              <a:rPr lang="it-IT" sz="1600" dirty="0">
                <a:solidFill>
                  <a:schemeClr val="tx1"/>
                </a:solidFill>
                <a:ea typeface="Calibri"/>
                <a:cs typeface="Times New Roman"/>
              </a:rPr>
              <a:t>I parametri per la ritrazione per </a:t>
            </a:r>
            <a:r>
              <a:rPr lang="it-IT" sz="1600" dirty="0" smtClean="0">
                <a:solidFill>
                  <a:schemeClr val="tx1"/>
                </a:solidFill>
                <a:ea typeface="Calibri"/>
                <a:cs typeface="Times New Roman"/>
              </a:rPr>
              <a:t>gli estrusori aggiuntivi;</a:t>
            </a:r>
            <a:endParaRPr lang="it-IT" sz="1600" dirty="0">
              <a:solidFill>
                <a:schemeClr val="tx1"/>
              </a:solidFill>
              <a:ea typeface="Calibri"/>
              <a:cs typeface="Times New Roman"/>
            </a:endParaRPr>
          </a:p>
          <a:p>
            <a:pPr marL="0" indent="0" algn="just">
              <a:buNone/>
            </a:pPr>
            <a:endParaRPr lang="it-IT" sz="1600" i="1" dirty="0" smtClean="0">
              <a:solidFill>
                <a:schemeClr val="tx1"/>
              </a:solidFill>
              <a:ea typeface="Calibri"/>
              <a:cs typeface="Times New Roman"/>
            </a:endParaRPr>
          </a:p>
          <a:p>
            <a:pPr marL="0" indent="0" algn="just">
              <a:buNone/>
            </a:pPr>
            <a:endParaRPr lang="it-IT" sz="1600" dirty="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11</a:t>
            </a:fld>
            <a:endParaRPr lang="en-US"/>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5936" y="627534"/>
            <a:ext cx="4391804" cy="4128725"/>
          </a:xfrm>
          <a:prstGeom prst="rect">
            <a:avLst/>
          </a:prstGeom>
        </p:spPr>
      </p:pic>
    </p:spTree>
    <p:extLst>
      <p:ext uri="{BB962C8B-B14F-4D97-AF65-F5344CB8AC3E}">
        <p14:creationId xmlns:p14="http://schemas.microsoft.com/office/powerpoint/2010/main" val="36069470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400" b="1" kern="1200" dirty="0" smtClean="0">
                <a:solidFill>
                  <a:srgbClr val="6C6352"/>
                </a:solidFill>
                <a:latin typeface="+mj-lt"/>
                <a:ea typeface="Calibri"/>
                <a:cs typeface="Times New Roman"/>
              </a:rPr>
              <a:t>Lo </a:t>
            </a:r>
            <a:r>
              <a:rPr lang="it-IT" sz="2400" b="1" kern="1200" dirty="0" err="1">
                <a:solidFill>
                  <a:srgbClr val="6C6352"/>
                </a:solidFill>
                <a:latin typeface="+mj-lt"/>
                <a:ea typeface="Calibri"/>
                <a:cs typeface="Times New Roman"/>
              </a:rPr>
              <a:t>slicing</a:t>
            </a:r>
            <a:r>
              <a:rPr lang="it-IT" sz="2400" b="1" kern="1200" dirty="0">
                <a:solidFill>
                  <a:srgbClr val="6C6352"/>
                </a:solidFill>
                <a:latin typeface="+mj-lt"/>
                <a:ea typeface="Calibri"/>
                <a:cs typeface="Times New Roman"/>
              </a:rPr>
              <a:t> e la generazione del GCODE con Slic3r</a:t>
            </a:r>
            <a:r>
              <a:rPr lang="it-IT" sz="2800" b="1" kern="1200" dirty="0">
                <a:solidFill>
                  <a:srgbClr val="6C6352"/>
                </a:solidFill>
                <a:latin typeface="+mj-lt"/>
                <a:ea typeface="Calibri"/>
                <a:cs typeface="Times New Roman"/>
              </a:rPr>
              <a:t> </a:t>
            </a:r>
            <a:r>
              <a:rPr lang="it-IT" sz="2000" b="1" kern="1200" dirty="0" smtClean="0">
                <a:solidFill>
                  <a:srgbClr val="6C6352"/>
                </a:solidFill>
                <a:latin typeface="+mj-lt"/>
                <a:ea typeface="Calibri"/>
                <a:cs typeface="Times New Roman"/>
              </a:rPr>
              <a:t>– </a:t>
            </a:r>
            <a:r>
              <a:rPr lang="it-IT" sz="1600" b="1" kern="1200" dirty="0" err="1" smtClean="0">
                <a:solidFill>
                  <a:srgbClr val="6C6352"/>
                </a:solidFill>
                <a:ea typeface="Calibri"/>
                <a:cs typeface="Times New Roman"/>
              </a:rPr>
              <a:t>Printer</a:t>
            </a:r>
            <a:r>
              <a:rPr lang="it-IT" sz="1600" b="1" kern="1200" dirty="0" smtClean="0">
                <a:solidFill>
                  <a:srgbClr val="6C6352"/>
                </a:solidFill>
                <a:ea typeface="Calibri"/>
                <a:cs typeface="Times New Roman"/>
              </a:rPr>
              <a:t> </a:t>
            </a:r>
            <a:r>
              <a:rPr lang="it-IT" sz="1600" b="1" kern="1200" dirty="0" err="1" smtClean="0">
                <a:solidFill>
                  <a:srgbClr val="6C6352"/>
                </a:solidFill>
                <a:ea typeface="Calibri"/>
                <a:cs typeface="Times New Roman"/>
              </a:rPr>
              <a:t>Settings</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4"/>
            <a:ext cx="8424936" cy="4128725"/>
          </a:xfrm>
        </p:spPr>
        <p:txBody>
          <a:bodyPr>
            <a:noAutofit/>
          </a:bodyPr>
          <a:lstStyle/>
          <a:p>
            <a:pPr marL="0" indent="0" algn="just">
              <a:buNone/>
            </a:pPr>
            <a:r>
              <a:rPr lang="it-IT" sz="1600" b="1" dirty="0" err="1">
                <a:solidFill>
                  <a:schemeClr val="tx1"/>
                </a:solidFill>
                <a:ea typeface="Calibri"/>
                <a:cs typeface="Times New Roman"/>
              </a:rPr>
              <a:t>Size</a:t>
            </a:r>
            <a:r>
              <a:rPr lang="it-IT" sz="1600" b="1" dirty="0">
                <a:solidFill>
                  <a:schemeClr val="tx1"/>
                </a:solidFill>
                <a:ea typeface="Calibri"/>
                <a:cs typeface="Times New Roman"/>
              </a:rPr>
              <a:t> e </a:t>
            </a:r>
            <a:r>
              <a:rPr lang="it-IT" sz="1600" b="1" dirty="0" smtClean="0">
                <a:solidFill>
                  <a:schemeClr val="tx1"/>
                </a:solidFill>
                <a:ea typeface="Calibri"/>
                <a:cs typeface="Times New Roman"/>
              </a:rPr>
              <a:t>Position</a:t>
            </a:r>
          </a:p>
          <a:p>
            <a:pPr marL="0" indent="0" algn="just">
              <a:buNone/>
            </a:pPr>
            <a:endParaRPr lang="it-IT" sz="800" b="1" dirty="0">
              <a:solidFill>
                <a:schemeClr val="tx1"/>
              </a:solidFill>
              <a:ea typeface="Calibri"/>
              <a:cs typeface="Times New Roman"/>
            </a:endParaRPr>
          </a:p>
          <a:p>
            <a:pPr lvl="1" algn="just">
              <a:buFont typeface="Wingdings" pitchFamily="2" charset="2"/>
              <a:buChar char="§"/>
            </a:pPr>
            <a:r>
              <a:rPr lang="it-IT" sz="1600" b="1" dirty="0" err="1">
                <a:solidFill>
                  <a:schemeClr val="tx1"/>
                </a:solidFill>
                <a:ea typeface="Calibri"/>
                <a:cs typeface="Times New Roman"/>
              </a:rPr>
              <a:t>Nozzle</a:t>
            </a:r>
            <a:r>
              <a:rPr lang="it-IT" sz="1600" b="1" dirty="0">
                <a:solidFill>
                  <a:schemeClr val="tx1"/>
                </a:solidFill>
                <a:ea typeface="Calibri"/>
                <a:cs typeface="Times New Roman"/>
              </a:rPr>
              <a:t> </a:t>
            </a:r>
            <a:r>
              <a:rPr lang="it-IT" sz="1600" b="1" dirty="0" err="1">
                <a:solidFill>
                  <a:schemeClr val="tx1"/>
                </a:solidFill>
                <a:ea typeface="Calibri"/>
                <a:cs typeface="Times New Roman"/>
              </a:rPr>
              <a:t>diameter</a:t>
            </a:r>
            <a:r>
              <a:rPr lang="it-IT" sz="1600" dirty="0">
                <a:solidFill>
                  <a:schemeClr val="tx1"/>
                </a:solidFill>
                <a:ea typeface="Calibri"/>
                <a:cs typeface="Times New Roman"/>
              </a:rPr>
              <a:t>: imposta il diametro </a:t>
            </a:r>
            <a:r>
              <a:rPr lang="it-IT" sz="1600" dirty="0" smtClean="0">
                <a:solidFill>
                  <a:schemeClr val="tx1"/>
                </a:solidFill>
                <a:ea typeface="Calibri"/>
                <a:cs typeface="Times New Roman"/>
              </a:rPr>
              <a:t>dell'iniettore (caratteristica fisica della macchina).</a:t>
            </a:r>
            <a:endParaRPr lang="it-IT" sz="1600" dirty="0">
              <a:solidFill>
                <a:schemeClr val="tx1"/>
              </a:solidFill>
              <a:ea typeface="Calibri"/>
              <a:cs typeface="Times New Roman"/>
            </a:endParaRPr>
          </a:p>
          <a:p>
            <a:pPr lvl="1" algn="just">
              <a:buFont typeface="Wingdings" pitchFamily="2" charset="2"/>
              <a:buChar char="§"/>
            </a:pPr>
            <a:r>
              <a:rPr lang="it-IT" sz="1600" b="1" dirty="0" err="1">
                <a:solidFill>
                  <a:schemeClr val="tx1"/>
                </a:solidFill>
                <a:ea typeface="Calibri"/>
                <a:cs typeface="Times New Roman"/>
              </a:rPr>
              <a:t>Extruder</a:t>
            </a:r>
            <a:r>
              <a:rPr lang="it-IT" sz="1600" b="1" dirty="0">
                <a:solidFill>
                  <a:schemeClr val="tx1"/>
                </a:solidFill>
                <a:ea typeface="Calibri"/>
                <a:cs typeface="Times New Roman"/>
              </a:rPr>
              <a:t> offset</a:t>
            </a:r>
            <a:r>
              <a:rPr lang="it-IT" sz="1600" dirty="0">
                <a:solidFill>
                  <a:schemeClr val="tx1"/>
                </a:solidFill>
                <a:ea typeface="Calibri"/>
                <a:cs typeface="Times New Roman"/>
              </a:rPr>
              <a:t>: imposta la posizione in mm </a:t>
            </a:r>
            <a:r>
              <a:rPr lang="it-IT" sz="1600" dirty="0" smtClean="0">
                <a:solidFill>
                  <a:schemeClr val="tx1"/>
                </a:solidFill>
                <a:ea typeface="Calibri"/>
                <a:cs typeface="Times New Roman"/>
              </a:rPr>
              <a:t>dell'estrusore</a:t>
            </a:r>
            <a:r>
              <a:rPr lang="it-IT" sz="1600" dirty="0">
                <a:solidFill>
                  <a:schemeClr val="tx1"/>
                </a:solidFill>
                <a:ea typeface="Calibri"/>
                <a:cs typeface="Times New Roman"/>
              </a:rPr>
              <a:t>. </a:t>
            </a:r>
            <a:r>
              <a:rPr lang="it-IT" sz="1600" dirty="0" smtClean="0">
                <a:solidFill>
                  <a:schemeClr val="tx1"/>
                </a:solidFill>
                <a:ea typeface="Calibri"/>
                <a:cs typeface="Times New Roman"/>
              </a:rPr>
              <a:t>Necessario </a:t>
            </a:r>
            <a:r>
              <a:rPr lang="it-IT" sz="1600" dirty="0">
                <a:solidFill>
                  <a:schemeClr val="tx1"/>
                </a:solidFill>
                <a:ea typeface="Calibri"/>
                <a:cs typeface="Times New Roman"/>
              </a:rPr>
              <a:t>nel caso si </a:t>
            </a:r>
            <a:r>
              <a:rPr lang="it-IT" sz="1600" dirty="0" err="1" smtClean="0">
                <a:solidFill>
                  <a:schemeClr val="tx1"/>
                </a:solidFill>
                <a:ea typeface="Calibri"/>
                <a:cs typeface="Times New Roman"/>
              </a:rPr>
              <a:t>utlizzino</a:t>
            </a:r>
            <a:r>
              <a:rPr lang="it-IT" sz="1600" dirty="0" smtClean="0">
                <a:solidFill>
                  <a:schemeClr val="tx1"/>
                </a:solidFill>
                <a:ea typeface="Calibri"/>
                <a:cs typeface="Times New Roman"/>
              </a:rPr>
              <a:t> più estrusori. Solitamente è un parametro già definito nel firmware e non va settato.</a:t>
            </a:r>
          </a:p>
          <a:p>
            <a:pPr lvl="1" algn="just">
              <a:buFont typeface="Wingdings" pitchFamily="2" charset="2"/>
              <a:buChar char="§"/>
            </a:pPr>
            <a:endParaRPr lang="it-IT" sz="1400" dirty="0">
              <a:solidFill>
                <a:schemeClr val="tx1"/>
              </a:solidFill>
              <a:ea typeface="Calibri"/>
              <a:cs typeface="Times New Roman"/>
            </a:endParaRPr>
          </a:p>
          <a:p>
            <a:pPr marL="0" indent="0" algn="just">
              <a:buNone/>
            </a:pPr>
            <a:r>
              <a:rPr lang="it-IT" sz="1600" b="1" dirty="0" err="1" smtClean="0">
                <a:solidFill>
                  <a:schemeClr val="tx1"/>
                </a:solidFill>
                <a:ea typeface="Calibri"/>
                <a:cs typeface="Times New Roman"/>
              </a:rPr>
              <a:t>Retraction</a:t>
            </a:r>
            <a:r>
              <a:rPr lang="it-IT" sz="1600" b="1" dirty="0" smtClean="0">
                <a:solidFill>
                  <a:schemeClr val="tx1"/>
                </a:solidFill>
                <a:ea typeface="Calibri"/>
                <a:cs typeface="Times New Roman"/>
              </a:rPr>
              <a:t> </a:t>
            </a:r>
            <a:r>
              <a:rPr lang="it-IT" sz="1600" dirty="0" smtClean="0">
                <a:solidFill>
                  <a:schemeClr val="tx1"/>
                </a:solidFill>
                <a:ea typeface="Calibri"/>
                <a:cs typeface="Times New Roman"/>
              </a:rPr>
              <a:t>E</a:t>
            </a:r>
            <a:r>
              <a:rPr lang="it-IT" sz="1600" dirty="0">
                <a:solidFill>
                  <a:schemeClr val="tx1"/>
                </a:solidFill>
                <a:ea typeface="Calibri"/>
                <a:cs typeface="Times New Roman"/>
              </a:rPr>
              <a:t>' la ritrazione </a:t>
            </a:r>
            <a:r>
              <a:rPr lang="it-IT" sz="1600" dirty="0" smtClean="0">
                <a:solidFill>
                  <a:schemeClr val="tx1"/>
                </a:solidFill>
                <a:ea typeface="Calibri"/>
                <a:cs typeface="Times New Roman"/>
              </a:rPr>
              <a:t>del filamento in </a:t>
            </a:r>
            <a:r>
              <a:rPr lang="it-IT" sz="1600" dirty="0">
                <a:solidFill>
                  <a:schemeClr val="tx1"/>
                </a:solidFill>
                <a:ea typeface="Calibri"/>
                <a:cs typeface="Times New Roman"/>
              </a:rPr>
              <a:t>mm che effettua l'estrusore ad ogni spostamento di passaggio tra un punto ad un altro di stampa, per evitare di lasciare un filamento di plastica fusa oppure un goccia. Bisogna fare alcune prove prima di trovare il settaggio migliore</a:t>
            </a:r>
            <a:r>
              <a:rPr lang="it-IT" sz="1600" dirty="0" smtClean="0">
                <a:solidFill>
                  <a:schemeClr val="tx1"/>
                </a:solidFill>
                <a:ea typeface="Calibri"/>
                <a:cs typeface="Times New Roman"/>
              </a:rPr>
              <a:t>.</a:t>
            </a:r>
          </a:p>
          <a:p>
            <a:pPr marL="0" indent="0" algn="just">
              <a:buNone/>
            </a:pPr>
            <a:endParaRPr lang="it-IT" sz="800" dirty="0">
              <a:solidFill>
                <a:schemeClr val="tx1"/>
              </a:solidFill>
              <a:ea typeface="Calibri"/>
              <a:cs typeface="Times New Roman"/>
            </a:endParaRPr>
          </a:p>
          <a:p>
            <a:pPr lvl="1" algn="just">
              <a:buFont typeface="Wingdings" pitchFamily="2" charset="2"/>
              <a:buChar char="§"/>
            </a:pPr>
            <a:r>
              <a:rPr lang="it-IT" sz="1600" b="1" dirty="0" err="1" smtClean="0">
                <a:solidFill>
                  <a:schemeClr val="tx1"/>
                </a:solidFill>
                <a:ea typeface="Calibri"/>
                <a:cs typeface="Times New Roman"/>
              </a:rPr>
              <a:t>Lenght</a:t>
            </a:r>
            <a:r>
              <a:rPr lang="it-IT" sz="1600" dirty="0">
                <a:solidFill>
                  <a:schemeClr val="tx1"/>
                </a:solidFill>
                <a:ea typeface="Calibri"/>
                <a:cs typeface="Times New Roman"/>
              </a:rPr>
              <a:t>: imposta la </a:t>
            </a:r>
            <a:r>
              <a:rPr lang="it-IT" sz="1600" dirty="0" smtClean="0">
                <a:solidFill>
                  <a:schemeClr val="tx1"/>
                </a:solidFill>
                <a:ea typeface="Calibri"/>
                <a:cs typeface="Times New Roman"/>
              </a:rPr>
              <a:t>quantità </a:t>
            </a:r>
            <a:r>
              <a:rPr lang="it-IT" sz="1600" dirty="0">
                <a:solidFill>
                  <a:schemeClr val="tx1"/>
                </a:solidFill>
                <a:ea typeface="Calibri"/>
                <a:cs typeface="Times New Roman"/>
              </a:rPr>
              <a:t>di filo che sarà ritratta durante i movimenti, dipende quindi </a:t>
            </a:r>
            <a:r>
              <a:rPr lang="it-IT" sz="1600" dirty="0" smtClean="0">
                <a:solidFill>
                  <a:schemeClr val="tx1"/>
                </a:solidFill>
                <a:ea typeface="Calibri"/>
                <a:cs typeface="Times New Roman"/>
              </a:rPr>
              <a:t>dall’hot </a:t>
            </a:r>
            <a:r>
              <a:rPr lang="it-IT" sz="1600" dirty="0">
                <a:solidFill>
                  <a:schemeClr val="tx1"/>
                </a:solidFill>
                <a:ea typeface="Calibri"/>
                <a:cs typeface="Times New Roman"/>
              </a:rPr>
              <a:t>end e dal meccanismo di spinta. E' consigliabile sperimentare col valore </a:t>
            </a:r>
            <a:r>
              <a:rPr lang="it-IT" sz="1600" dirty="0" smtClean="0">
                <a:solidFill>
                  <a:schemeClr val="tx1"/>
                </a:solidFill>
                <a:ea typeface="Calibri"/>
                <a:cs typeface="Times New Roman"/>
              </a:rPr>
              <a:t>predefinito</a:t>
            </a:r>
            <a:r>
              <a:rPr lang="it-IT" sz="1600" dirty="0">
                <a:solidFill>
                  <a:schemeClr val="tx1"/>
                </a:solidFill>
                <a:ea typeface="Calibri"/>
                <a:cs typeface="Times New Roman"/>
              </a:rPr>
              <a:t>.</a:t>
            </a:r>
          </a:p>
          <a:p>
            <a:pPr lvl="1" algn="just">
              <a:buFont typeface="Wingdings" pitchFamily="2" charset="2"/>
              <a:buChar char="§"/>
            </a:pPr>
            <a:r>
              <a:rPr lang="it-IT" sz="1600" b="1" dirty="0">
                <a:solidFill>
                  <a:schemeClr val="tx1"/>
                </a:solidFill>
                <a:ea typeface="Calibri"/>
                <a:cs typeface="Times New Roman"/>
              </a:rPr>
              <a:t>Lift Z</a:t>
            </a:r>
            <a:r>
              <a:rPr lang="it-IT" sz="1600" dirty="0">
                <a:solidFill>
                  <a:schemeClr val="tx1"/>
                </a:solidFill>
                <a:ea typeface="Calibri"/>
                <a:cs typeface="Times New Roman"/>
              </a:rPr>
              <a:t>: </a:t>
            </a:r>
            <a:r>
              <a:rPr lang="it-IT" sz="1600" dirty="0" smtClean="0">
                <a:solidFill>
                  <a:schemeClr val="tx1"/>
                </a:solidFill>
                <a:ea typeface="Calibri"/>
                <a:cs typeface="Times New Roman"/>
              </a:rPr>
              <a:t>identifica </a:t>
            </a:r>
            <a:r>
              <a:rPr lang="it-IT" sz="1600" dirty="0">
                <a:solidFill>
                  <a:schemeClr val="tx1"/>
                </a:solidFill>
                <a:ea typeface="Calibri"/>
                <a:cs typeface="Times New Roman"/>
              </a:rPr>
              <a:t>il sollevamento dell'asse z quando vengono eseguiti gli spostamenti veloci in modo da non </a:t>
            </a:r>
            <a:r>
              <a:rPr lang="it-IT" sz="1600" dirty="0" smtClean="0">
                <a:solidFill>
                  <a:schemeClr val="tx1"/>
                </a:solidFill>
                <a:ea typeface="Calibri"/>
                <a:cs typeface="Times New Roman"/>
              </a:rPr>
              <a:t>toccare con l’</a:t>
            </a:r>
            <a:r>
              <a:rPr lang="it-IT" sz="1600" dirty="0" err="1" smtClean="0">
                <a:solidFill>
                  <a:schemeClr val="tx1"/>
                </a:solidFill>
                <a:ea typeface="Calibri"/>
                <a:cs typeface="Times New Roman"/>
              </a:rPr>
              <a:t>hotend</a:t>
            </a:r>
            <a:r>
              <a:rPr lang="it-IT" sz="1600" dirty="0" smtClean="0">
                <a:solidFill>
                  <a:schemeClr val="tx1"/>
                </a:solidFill>
                <a:ea typeface="Calibri"/>
                <a:cs typeface="Times New Roman"/>
              </a:rPr>
              <a:t> </a:t>
            </a:r>
            <a:r>
              <a:rPr lang="it-IT" sz="1600" dirty="0">
                <a:solidFill>
                  <a:schemeClr val="tx1"/>
                </a:solidFill>
                <a:ea typeface="Calibri"/>
                <a:cs typeface="Times New Roman"/>
              </a:rPr>
              <a:t>le parti </a:t>
            </a:r>
            <a:r>
              <a:rPr lang="it-IT" sz="1600" dirty="0" smtClean="0">
                <a:solidFill>
                  <a:schemeClr val="tx1"/>
                </a:solidFill>
                <a:ea typeface="Calibri"/>
                <a:cs typeface="Times New Roman"/>
              </a:rPr>
              <a:t>già stampate durante gli spostamenti.</a:t>
            </a:r>
            <a:endParaRPr lang="it-IT" sz="1600" dirty="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12</a:t>
            </a:fld>
            <a:endParaRPr lang="en-US"/>
          </a:p>
        </p:txBody>
      </p:sp>
    </p:spTree>
    <p:extLst>
      <p:ext uri="{BB962C8B-B14F-4D97-AF65-F5344CB8AC3E}">
        <p14:creationId xmlns:p14="http://schemas.microsoft.com/office/powerpoint/2010/main" val="2851343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400" b="1" kern="1200" dirty="0" smtClean="0">
                <a:solidFill>
                  <a:srgbClr val="6C6352"/>
                </a:solidFill>
                <a:latin typeface="+mj-lt"/>
                <a:ea typeface="Calibri"/>
                <a:cs typeface="Times New Roman"/>
              </a:rPr>
              <a:t>Lo </a:t>
            </a:r>
            <a:r>
              <a:rPr lang="it-IT" sz="2400" b="1" kern="1200" dirty="0" err="1">
                <a:solidFill>
                  <a:srgbClr val="6C6352"/>
                </a:solidFill>
                <a:latin typeface="+mj-lt"/>
                <a:ea typeface="Calibri"/>
                <a:cs typeface="Times New Roman"/>
              </a:rPr>
              <a:t>slicing</a:t>
            </a:r>
            <a:r>
              <a:rPr lang="it-IT" sz="2400" b="1" kern="1200" dirty="0">
                <a:solidFill>
                  <a:srgbClr val="6C6352"/>
                </a:solidFill>
                <a:latin typeface="+mj-lt"/>
                <a:ea typeface="Calibri"/>
                <a:cs typeface="Times New Roman"/>
              </a:rPr>
              <a:t> e la generazione del GCODE con Slic3r</a:t>
            </a:r>
            <a:r>
              <a:rPr lang="it-IT" sz="2800" b="1" kern="1200" dirty="0">
                <a:solidFill>
                  <a:srgbClr val="6C6352"/>
                </a:solidFill>
                <a:latin typeface="+mj-lt"/>
                <a:ea typeface="Calibri"/>
                <a:cs typeface="Times New Roman"/>
              </a:rPr>
              <a:t> </a:t>
            </a:r>
            <a:r>
              <a:rPr lang="it-IT" sz="2000" b="1" kern="1200" dirty="0" smtClean="0">
                <a:solidFill>
                  <a:srgbClr val="6C6352"/>
                </a:solidFill>
                <a:latin typeface="+mj-lt"/>
                <a:ea typeface="Calibri"/>
                <a:cs typeface="Times New Roman"/>
              </a:rPr>
              <a:t>– </a:t>
            </a:r>
            <a:r>
              <a:rPr lang="it-IT" sz="1600" b="1" kern="1200" dirty="0" err="1" smtClean="0">
                <a:solidFill>
                  <a:srgbClr val="6C6352"/>
                </a:solidFill>
                <a:ea typeface="Calibri"/>
                <a:cs typeface="Times New Roman"/>
              </a:rPr>
              <a:t>Printer</a:t>
            </a:r>
            <a:r>
              <a:rPr lang="it-IT" sz="1600" b="1" kern="1200" dirty="0" smtClean="0">
                <a:solidFill>
                  <a:srgbClr val="6C6352"/>
                </a:solidFill>
                <a:ea typeface="Calibri"/>
                <a:cs typeface="Times New Roman"/>
              </a:rPr>
              <a:t> </a:t>
            </a:r>
            <a:r>
              <a:rPr lang="it-IT" sz="1600" b="1" kern="1200" dirty="0" err="1" smtClean="0">
                <a:solidFill>
                  <a:srgbClr val="6C6352"/>
                </a:solidFill>
                <a:ea typeface="Calibri"/>
                <a:cs typeface="Times New Roman"/>
              </a:rPr>
              <a:t>Settings</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4"/>
            <a:ext cx="8424936" cy="4128725"/>
          </a:xfrm>
        </p:spPr>
        <p:txBody>
          <a:bodyPr>
            <a:noAutofit/>
          </a:bodyPr>
          <a:lstStyle/>
          <a:p>
            <a:pPr lvl="1" algn="just">
              <a:buFont typeface="Wingdings" pitchFamily="2" charset="2"/>
              <a:buChar char="§"/>
            </a:pPr>
            <a:r>
              <a:rPr lang="it-IT" sz="1600" dirty="0" smtClean="0">
                <a:solidFill>
                  <a:schemeClr val="tx1"/>
                </a:solidFill>
                <a:ea typeface="Calibri"/>
                <a:cs typeface="Times New Roman"/>
              </a:rPr>
              <a:t></a:t>
            </a:r>
            <a:r>
              <a:rPr lang="it-IT" sz="1600" b="1" dirty="0" err="1">
                <a:solidFill>
                  <a:schemeClr val="tx1"/>
                </a:solidFill>
                <a:ea typeface="Calibri"/>
                <a:cs typeface="Times New Roman"/>
              </a:rPr>
              <a:t>Speed</a:t>
            </a:r>
            <a:r>
              <a:rPr lang="it-IT" sz="1600" dirty="0">
                <a:solidFill>
                  <a:schemeClr val="tx1"/>
                </a:solidFill>
                <a:ea typeface="Calibri"/>
                <a:cs typeface="Times New Roman"/>
              </a:rPr>
              <a:t>: imposta la velocità con cui il filo sarà ritratto. Con Marlin si può impostare una ritrazione di </a:t>
            </a:r>
            <a:r>
              <a:rPr lang="it-IT" sz="1600" dirty="0" smtClean="0">
                <a:solidFill>
                  <a:schemeClr val="tx1"/>
                </a:solidFill>
                <a:ea typeface="Calibri"/>
                <a:cs typeface="Times New Roman"/>
              </a:rPr>
              <a:t>30-50 </a:t>
            </a:r>
            <a:r>
              <a:rPr lang="it-IT" sz="1600" dirty="0">
                <a:solidFill>
                  <a:schemeClr val="tx1"/>
                </a:solidFill>
                <a:ea typeface="Calibri"/>
                <a:cs typeface="Times New Roman"/>
              </a:rPr>
              <a:t>mm/s.</a:t>
            </a:r>
          </a:p>
          <a:p>
            <a:pPr lvl="1" algn="just">
              <a:buFont typeface="Wingdings" pitchFamily="2" charset="2"/>
              <a:buChar char="§"/>
            </a:pPr>
            <a:r>
              <a:rPr lang="it-IT" sz="1600" b="1" dirty="0">
                <a:solidFill>
                  <a:schemeClr val="tx1"/>
                </a:solidFill>
                <a:ea typeface="Calibri"/>
                <a:cs typeface="Times New Roman"/>
              </a:rPr>
              <a:t>Extra </a:t>
            </a:r>
            <a:r>
              <a:rPr lang="it-IT" sz="1600" b="1" dirty="0" err="1">
                <a:solidFill>
                  <a:schemeClr val="tx1"/>
                </a:solidFill>
                <a:ea typeface="Calibri"/>
                <a:cs typeface="Times New Roman"/>
              </a:rPr>
              <a:t>length</a:t>
            </a:r>
            <a:r>
              <a:rPr lang="it-IT" sz="1600" b="1" dirty="0">
                <a:solidFill>
                  <a:schemeClr val="tx1"/>
                </a:solidFill>
                <a:ea typeface="Calibri"/>
                <a:cs typeface="Times New Roman"/>
              </a:rPr>
              <a:t> on </a:t>
            </a:r>
            <a:r>
              <a:rPr lang="it-IT" sz="1600" b="1" dirty="0" err="1">
                <a:solidFill>
                  <a:schemeClr val="tx1"/>
                </a:solidFill>
                <a:ea typeface="Calibri"/>
                <a:cs typeface="Times New Roman"/>
              </a:rPr>
              <a:t>restart</a:t>
            </a:r>
            <a:r>
              <a:rPr lang="it-IT" sz="1600" dirty="0">
                <a:solidFill>
                  <a:schemeClr val="tx1"/>
                </a:solidFill>
                <a:ea typeface="Calibri"/>
                <a:cs typeface="Times New Roman"/>
              </a:rPr>
              <a:t>: indica i mm estrusi in eccedenza quando riprende la stampa dopo uno spostamento a cui è stato applicato la ritrazione. Conviene lasciare l'impostazione a 0.</a:t>
            </a:r>
          </a:p>
          <a:p>
            <a:pPr lvl="1" algn="just">
              <a:buFont typeface="Wingdings" pitchFamily="2" charset="2"/>
              <a:buChar char="§"/>
            </a:pPr>
            <a:r>
              <a:rPr lang="it-IT" sz="1600" b="1" dirty="0">
                <a:solidFill>
                  <a:schemeClr val="tx1"/>
                </a:solidFill>
                <a:ea typeface="Calibri"/>
                <a:cs typeface="Times New Roman"/>
              </a:rPr>
              <a:t>Minimum </a:t>
            </a:r>
            <a:r>
              <a:rPr lang="it-IT" sz="1600" b="1" dirty="0" err="1">
                <a:solidFill>
                  <a:schemeClr val="tx1"/>
                </a:solidFill>
                <a:ea typeface="Calibri"/>
                <a:cs typeface="Times New Roman"/>
              </a:rPr>
              <a:t>travel</a:t>
            </a:r>
            <a:r>
              <a:rPr lang="it-IT" sz="1600" b="1" dirty="0">
                <a:solidFill>
                  <a:schemeClr val="tx1"/>
                </a:solidFill>
                <a:ea typeface="Calibri"/>
                <a:cs typeface="Times New Roman"/>
              </a:rPr>
              <a:t> </a:t>
            </a:r>
            <a:r>
              <a:rPr lang="it-IT" sz="1600" b="1" dirty="0" err="1">
                <a:solidFill>
                  <a:schemeClr val="tx1"/>
                </a:solidFill>
                <a:ea typeface="Calibri"/>
                <a:cs typeface="Times New Roman"/>
              </a:rPr>
              <a:t>after</a:t>
            </a:r>
            <a:r>
              <a:rPr lang="it-IT" sz="1600" b="1" dirty="0">
                <a:solidFill>
                  <a:schemeClr val="tx1"/>
                </a:solidFill>
                <a:ea typeface="Calibri"/>
                <a:cs typeface="Times New Roman"/>
              </a:rPr>
              <a:t> </a:t>
            </a:r>
            <a:r>
              <a:rPr lang="it-IT" sz="1600" b="1" dirty="0" err="1">
                <a:solidFill>
                  <a:schemeClr val="tx1"/>
                </a:solidFill>
                <a:ea typeface="Calibri"/>
                <a:cs typeface="Times New Roman"/>
              </a:rPr>
              <a:t>retraction</a:t>
            </a:r>
            <a:r>
              <a:rPr lang="it-IT" sz="1600" dirty="0">
                <a:solidFill>
                  <a:schemeClr val="tx1"/>
                </a:solidFill>
                <a:ea typeface="Calibri"/>
                <a:cs typeface="Times New Roman"/>
              </a:rPr>
              <a:t>: questo valore serve ad evitare </a:t>
            </a:r>
            <a:r>
              <a:rPr lang="it-IT" sz="1600" dirty="0" smtClean="0">
                <a:solidFill>
                  <a:schemeClr val="tx1"/>
                </a:solidFill>
                <a:ea typeface="Calibri"/>
                <a:cs typeface="Times New Roman"/>
              </a:rPr>
              <a:t>l’azione di ritrazione nel caso in cui il </a:t>
            </a:r>
            <a:r>
              <a:rPr lang="it-IT" sz="1600" dirty="0">
                <a:solidFill>
                  <a:schemeClr val="tx1"/>
                </a:solidFill>
                <a:ea typeface="Calibri"/>
                <a:cs typeface="Times New Roman"/>
              </a:rPr>
              <a:t>punto in cui ci si accinge a stampare è </a:t>
            </a:r>
            <a:r>
              <a:rPr lang="it-IT" sz="1600" dirty="0" smtClean="0">
                <a:solidFill>
                  <a:schemeClr val="tx1"/>
                </a:solidFill>
                <a:ea typeface="Calibri"/>
                <a:cs typeface="Times New Roman"/>
              </a:rPr>
              <a:t>molto vicino </a:t>
            </a:r>
            <a:r>
              <a:rPr lang="it-IT" sz="1600" dirty="0">
                <a:solidFill>
                  <a:schemeClr val="tx1"/>
                </a:solidFill>
                <a:ea typeface="Calibri"/>
                <a:cs typeface="Times New Roman"/>
              </a:rPr>
              <a:t>al punto in cui si trova l'iniettore</a:t>
            </a:r>
            <a:r>
              <a:rPr lang="it-IT" sz="1600" dirty="0" smtClean="0">
                <a:solidFill>
                  <a:schemeClr val="tx1"/>
                </a:solidFill>
                <a:ea typeface="Calibri"/>
                <a:cs typeface="Times New Roman"/>
              </a:rPr>
              <a:t>.</a:t>
            </a:r>
          </a:p>
          <a:p>
            <a:pPr lvl="1" algn="just">
              <a:buFont typeface="Wingdings" pitchFamily="2" charset="2"/>
              <a:buChar char="§"/>
            </a:pPr>
            <a:r>
              <a:rPr lang="it-IT" sz="1600" b="1" dirty="0" err="1" smtClean="0">
                <a:solidFill>
                  <a:schemeClr val="tx1"/>
                </a:solidFill>
                <a:ea typeface="Calibri"/>
                <a:cs typeface="Times New Roman"/>
              </a:rPr>
              <a:t>Retract</a:t>
            </a:r>
            <a:r>
              <a:rPr lang="it-IT" sz="1600" b="1" dirty="0" smtClean="0">
                <a:solidFill>
                  <a:schemeClr val="tx1"/>
                </a:solidFill>
                <a:ea typeface="Calibri"/>
                <a:cs typeface="Times New Roman"/>
              </a:rPr>
              <a:t> on </a:t>
            </a:r>
            <a:r>
              <a:rPr lang="it-IT" sz="1600" b="1" dirty="0" err="1" smtClean="0">
                <a:solidFill>
                  <a:schemeClr val="tx1"/>
                </a:solidFill>
                <a:ea typeface="Calibri"/>
                <a:cs typeface="Times New Roman"/>
              </a:rPr>
              <a:t>layer</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change</a:t>
            </a:r>
            <a:r>
              <a:rPr lang="it-IT" sz="1600" dirty="0" smtClean="0">
                <a:solidFill>
                  <a:schemeClr val="tx1"/>
                </a:solidFill>
                <a:ea typeface="Calibri"/>
                <a:cs typeface="Times New Roman"/>
              </a:rPr>
              <a:t>: impostato a «si» per default, indica il comando di ritrazione quando si passa a stampare lo strato successivo.</a:t>
            </a:r>
          </a:p>
          <a:p>
            <a:pPr lvl="1" algn="just">
              <a:buFont typeface="Wingdings" pitchFamily="2" charset="2"/>
              <a:buChar char="§"/>
            </a:pPr>
            <a:r>
              <a:rPr lang="it-IT" sz="1600" b="1" dirty="0" err="1" smtClean="0">
                <a:solidFill>
                  <a:schemeClr val="tx1"/>
                </a:solidFill>
                <a:ea typeface="Calibri"/>
                <a:cs typeface="Times New Roman"/>
              </a:rPr>
              <a:t>Wipe</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while</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retracting</a:t>
            </a:r>
            <a:r>
              <a:rPr lang="it-IT" sz="1600" dirty="0" smtClean="0">
                <a:solidFill>
                  <a:schemeClr val="tx1"/>
                </a:solidFill>
                <a:ea typeface="Calibri"/>
                <a:cs typeface="Times New Roman"/>
              </a:rPr>
              <a:t>: posiziona l’hot-end, </a:t>
            </a:r>
            <a:r>
              <a:rPr lang="it-IT" sz="1600" dirty="0">
                <a:solidFill>
                  <a:schemeClr val="tx1"/>
                </a:solidFill>
                <a:ea typeface="Calibri"/>
                <a:cs typeface="Times New Roman"/>
              </a:rPr>
              <a:t>durante la </a:t>
            </a:r>
            <a:r>
              <a:rPr lang="it-IT" sz="1600" dirty="0" smtClean="0">
                <a:solidFill>
                  <a:schemeClr val="tx1"/>
                </a:solidFill>
                <a:ea typeface="Calibri"/>
                <a:cs typeface="Times New Roman"/>
              </a:rPr>
              <a:t>ritrazione, in un punto fuori dal punto di stampa. Solitamente non viene utilizzato, a meno di stampare oggetti piccoli che richiedono una buona definizione di stampa.</a:t>
            </a:r>
            <a:endParaRPr lang="it-IT" sz="1600" dirty="0">
              <a:solidFill>
                <a:schemeClr val="tx1"/>
              </a:solidFill>
              <a:ea typeface="Calibri"/>
              <a:cs typeface="Times New Roman"/>
            </a:endParaRPr>
          </a:p>
          <a:p>
            <a:pPr marL="0" indent="0" algn="just">
              <a:buNone/>
            </a:pPr>
            <a:r>
              <a:rPr lang="it-IT" sz="1600" b="1" dirty="0" err="1" smtClean="0">
                <a:solidFill>
                  <a:schemeClr val="tx1"/>
                </a:solidFill>
                <a:ea typeface="Calibri"/>
                <a:cs typeface="Times New Roman"/>
              </a:rPr>
              <a:t>Retraction</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when</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tool</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is</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disabled</a:t>
            </a:r>
            <a:r>
              <a:rPr lang="it-IT" sz="1600" b="1" dirty="0" smtClean="0">
                <a:solidFill>
                  <a:schemeClr val="tx1"/>
                </a:solidFill>
                <a:ea typeface="Calibri"/>
                <a:cs typeface="Times New Roman"/>
              </a:rPr>
              <a:t> </a:t>
            </a:r>
            <a:r>
              <a:rPr lang="it-IT" sz="1600" dirty="0" smtClean="0">
                <a:solidFill>
                  <a:schemeClr val="tx1"/>
                </a:solidFill>
                <a:ea typeface="Calibri"/>
                <a:cs typeface="Times New Roman"/>
              </a:rPr>
              <a:t>(utilizzato solo in caso di più estrusori)</a:t>
            </a:r>
          </a:p>
          <a:p>
            <a:pPr lvl="1" algn="just">
              <a:buFont typeface="Wingdings" pitchFamily="2" charset="2"/>
              <a:buChar char="§"/>
            </a:pPr>
            <a:r>
              <a:rPr lang="it-IT" sz="1600" b="1" dirty="0" err="1" smtClean="0">
                <a:solidFill>
                  <a:schemeClr val="tx1"/>
                </a:solidFill>
                <a:ea typeface="Calibri"/>
                <a:cs typeface="Times New Roman"/>
              </a:rPr>
              <a:t>Length</a:t>
            </a:r>
            <a:r>
              <a:rPr lang="it-IT" sz="1600" b="1" dirty="0">
                <a:solidFill>
                  <a:schemeClr val="tx1"/>
                </a:solidFill>
                <a:ea typeface="Calibri"/>
                <a:cs typeface="Times New Roman"/>
              </a:rPr>
              <a:t> </a:t>
            </a:r>
            <a:r>
              <a:rPr lang="it-IT" sz="1600" dirty="0" smtClean="0">
                <a:solidFill>
                  <a:schemeClr val="tx1"/>
                </a:solidFill>
                <a:ea typeface="Calibri"/>
                <a:cs typeface="Times New Roman"/>
              </a:rPr>
              <a:t>ed</a:t>
            </a:r>
            <a:r>
              <a:rPr lang="it-IT" sz="1600" b="1" dirty="0" smtClean="0">
                <a:solidFill>
                  <a:schemeClr val="tx1"/>
                </a:solidFill>
                <a:ea typeface="Calibri"/>
                <a:cs typeface="Times New Roman"/>
              </a:rPr>
              <a:t> Extra </a:t>
            </a:r>
            <a:r>
              <a:rPr lang="it-IT" sz="1600" b="1" dirty="0" err="1" smtClean="0">
                <a:solidFill>
                  <a:schemeClr val="tx1"/>
                </a:solidFill>
                <a:ea typeface="Calibri"/>
                <a:cs typeface="Times New Roman"/>
              </a:rPr>
              <a:t>length</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when</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restart</a:t>
            </a:r>
            <a:r>
              <a:rPr lang="it-IT" sz="1600" b="1" dirty="0" smtClean="0">
                <a:solidFill>
                  <a:schemeClr val="tx1"/>
                </a:solidFill>
                <a:ea typeface="Calibri"/>
                <a:cs typeface="Times New Roman"/>
              </a:rPr>
              <a:t>: </a:t>
            </a:r>
            <a:r>
              <a:rPr lang="it-IT" sz="1600" dirty="0" smtClean="0">
                <a:solidFill>
                  <a:schemeClr val="tx1"/>
                </a:solidFill>
                <a:ea typeface="Calibri"/>
                <a:cs typeface="Times New Roman"/>
              </a:rPr>
              <a:t>servono per aumentare la ritrazione e la ripresa di stampa degli hot-end secondari quando non vengono utilizzati.</a:t>
            </a:r>
            <a:endParaRPr lang="it-IT" sz="1600" dirty="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13</a:t>
            </a:fld>
            <a:endParaRPr lang="en-US"/>
          </a:p>
        </p:txBody>
      </p:sp>
    </p:spTree>
    <p:extLst>
      <p:ext uri="{BB962C8B-B14F-4D97-AF65-F5344CB8AC3E}">
        <p14:creationId xmlns:p14="http://schemas.microsoft.com/office/powerpoint/2010/main" val="27405671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400" b="1" kern="1200" dirty="0" smtClean="0">
                <a:solidFill>
                  <a:srgbClr val="6C6352"/>
                </a:solidFill>
                <a:latin typeface="+mj-lt"/>
                <a:ea typeface="Calibri"/>
                <a:cs typeface="Times New Roman"/>
              </a:rPr>
              <a:t>Lo </a:t>
            </a:r>
            <a:r>
              <a:rPr lang="it-IT" sz="2400" b="1" kern="1200" dirty="0" err="1">
                <a:solidFill>
                  <a:srgbClr val="6C6352"/>
                </a:solidFill>
                <a:latin typeface="+mj-lt"/>
                <a:ea typeface="Calibri"/>
                <a:cs typeface="Times New Roman"/>
              </a:rPr>
              <a:t>slicing</a:t>
            </a:r>
            <a:r>
              <a:rPr lang="it-IT" sz="2400" b="1" kern="1200" dirty="0">
                <a:solidFill>
                  <a:srgbClr val="6C6352"/>
                </a:solidFill>
                <a:latin typeface="+mj-lt"/>
                <a:ea typeface="Calibri"/>
                <a:cs typeface="Times New Roman"/>
              </a:rPr>
              <a:t> e la generazione del GCODE con Slic3r</a:t>
            </a:r>
            <a:r>
              <a:rPr lang="it-IT" sz="2800" b="1" kern="1200" dirty="0">
                <a:solidFill>
                  <a:srgbClr val="6C6352"/>
                </a:solidFill>
                <a:latin typeface="+mj-lt"/>
                <a:ea typeface="Calibri"/>
                <a:cs typeface="Times New Roman"/>
              </a:rPr>
              <a:t> </a:t>
            </a:r>
            <a:r>
              <a:rPr lang="it-IT" sz="2000" b="1" kern="1200" dirty="0" smtClean="0">
                <a:solidFill>
                  <a:srgbClr val="6C6352"/>
                </a:solidFill>
                <a:latin typeface="+mj-lt"/>
                <a:ea typeface="Calibri"/>
                <a:cs typeface="Times New Roman"/>
              </a:rPr>
              <a:t>– </a:t>
            </a:r>
            <a:r>
              <a:rPr lang="it-IT" sz="1600" b="1" kern="1200" dirty="0" err="1" smtClean="0">
                <a:solidFill>
                  <a:srgbClr val="6C6352"/>
                </a:solidFill>
                <a:ea typeface="Calibri"/>
                <a:cs typeface="Times New Roman"/>
              </a:rPr>
              <a:t>Printer</a:t>
            </a:r>
            <a:r>
              <a:rPr lang="it-IT" sz="1600" b="1" kern="1200" dirty="0" smtClean="0">
                <a:solidFill>
                  <a:srgbClr val="6C6352"/>
                </a:solidFill>
                <a:ea typeface="Calibri"/>
                <a:cs typeface="Times New Roman"/>
              </a:rPr>
              <a:t> </a:t>
            </a:r>
            <a:r>
              <a:rPr lang="it-IT" sz="1600" b="1" kern="1200" dirty="0" err="1" smtClean="0">
                <a:solidFill>
                  <a:srgbClr val="6C6352"/>
                </a:solidFill>
                <a:ea typeface="Calibri"/>
                <a:cs typeface="Times New Roman"/>
              </a:rPr>
              <a:t>Settings</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99543"/>
            <a:ext cx="8424936" cy="432047"/>
          </a:xfrm>
        </p:spPr>
        <p:txBody>
          <a:bodyPr>
            <a:noAutofit/>
          </a:bodyPr>
          <a:lstStyle/>
          <a:p>
            <a:pPr marL="57150" indent="0" algn="just">
              <a:buNone/>
            </a:pPr>
            <a:r>
              <a:rPr lang="it-IT" sz="1600" dirty="0" smtClean="0">
                <a:solidFill>
                  <a:schemeClr val="tx1"/>
                </a:solidFill>
                <a:ea typeface="Calibri"/>
                <a:cs typeface="Times New Roman"/>
              </a:rPr>
              <a:t>Esempi di assente o non adeguata ritrazione del filamento.</a:t>
            </a:r>
            <a:endParaRPr lang="it-IT" sz="1600" dirty="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14</a:t>
            </a:fld>
            <a:endParaRPr lang="en-US"/>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9113" y="1563638"/>
            <a:ext cx="5373186" cy="3024336"/>
          </a:xfrm>
          <a:prstGeom prst="rect">
            <a:avLst/>
          </a:prstGeom>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1347614"/>
            <a:ext cx="2782869" cy="2448272"/>
          </a:xfrm>
          <a:prstGeom prst="rect">
            <a:avLst/>
          </a:prstGeom>
        </p:spPr>
      </p:pic>
    </p:spTree>
    <p:extLst>
      <p:ext uri="{BB962C8B-B14F-4D97-AF65-F5344CB8AC3E}">
        <p14:creationId xmlns:p14="http://schemas.microsoft.com/office/powerpoint/2010/main" val="4334702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400" b="1" kern="1200" dirty="0" smtClean="0">
                <a:solidFill>
                  <a:srgbClr val="6C6352"/>
                </a:solidFill>
                <a:latin typeface="+mj-lt"/>
                <a:ea typeface="Calibri"/>
                <a:cs typeface="Times New Roman"/>
              </a:rPr>
              <a:t>Lo </a:t>
            </a:r>
            <a:r>
              <a:rPr lang="it-IT" sz="2400" b="1" kern="1200" dirty="0" err="1">
                <a:solidFill>
                  <a:srgbClr val="6C6352"/>
                </a:solidFill>
                <a:latin typeface="+mj-lt"/>
                <a:ea typeface="Calibri"/>
                <a:cs typeface="Times New Roman"/>
              </a:rPr>
              <a:t>slicing</a:t>
            </a:r>
            <a:r>
              <a:rPr lang="it-IT" sz="2400" b="1" kern="1200" dirty="0">
                <a:solidFill>
                  <a:srgbClr val="6C6352"/>
                </a:solidFill>
                <a:latin typeface="+mj-lt"/>
                <a:ea typeface="Calibri"/>
                <a:cs typeface="Times New Roman"/>
              </a:rPr>
              <a:t> e la generazione del GCODE con Slic3r</a:t>
            </a:r>
            <a:r>
              <a:rPr lang="it-IT" sz="2800" b="1" kern="1200" dirty="0">
                <a:solidFill>
                  <a:srgbClr val="6C6352"/>
                </a:solidFill>
                <a:latin typeface="+mj-lt"/>
                <a:ea typeface="Calibri"/>
                <a:cs typeface="Times New Roman"/>
              </a:rPr>
              <a:t> </a:t>
            </a:r>
            <a:r>
              <a:rPr lang="it-IT" sz="2000" b="1" kern="1200" dirty="0" smtClean="0">
                <a:solidFill>
                  <a:srgbClr val="6C6352"/>
                </a:solidFill>
                <a:latin typeface="+mj-lt"/>
                <a:ea typeface="Calibri"/>
                <a:cs typeface="Times New Roman"/>
              </a:rPr>
              <a:t>– </a:t>
            </a:r>
            <a:r>
              <a:rPr lang="it-IT" sz="1600" b="1" kern="1200" dirty="0" err="1" smtClean="0">
                <a:solidFill>
                  <a:srgbClr val="6C6352"/>
                </a:solidFill>
                <a:ea typeface="Calibri"/>
                <a:cs typeface="Times New Roman"/>
              </a:rPr>
              <a:t>Filament</a:t>
            </a:r>
            <a:r>
              <a:rPr lang="it-IT" sz="1600" b="1" kern="1200" dirty="0" smtClean="0">
                <a:solidFill>
                  <a:srgbClr val="6C6352"/>
                </a:solidFill>
                <a:ea typeface="Calibri"/>
                <a:cs typeface="Times New Roman"/>
              </a:rPr>
              <a:t> </a:t>
            </a:r>
            <a:r>
              <a:rPr lang="it-IT" sz="1600" b="1" kern="1200" dirty="0" err="1" smtClean="0">
                <a:solidFill>
                  <a:srgbClr val="6C6352"/>
                </a:solidFill>
                <a:ea typeface="Calibri"/>
                <a:cs typeface="Times New Roman"/>
              </a:rPr>
              <a:t>Settings</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3"/>
            <a:ext cx="8568952" cy="864097"/>
          </a:xfrm>
        </p:spPr>
        <p:txBody>
          <a:bodyPr>
            <a:noAutofit/>
          </a:bodyPr>
          <a:lstStyle/>
          <a:p>
            <a:pPr marL="0" indent="0" algn="just">
              <a:buNone/>
            </a:pPr>
            <a:r>
              <a:rPr lang="it-IT" sz="1600" b="1" dirty="0" err="1" smtClean="0">
                <a:solidFill>
                  <a:schemeClr val="tx1"/>
                </a:solidFill>
                <a:ea typeface="Calibri"/>
                <a:cs typeface="Times New Roman"/>
              </a:rPr>
              <a:t>Filament</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Settings</a:t>
            </a:r>
            <a:r>
              <a:rPr lang="it-IT" sz="1600" b="1" dirty="0" smtClean="0">
                <a:solidFill>
                  <a:schemeClr val="tx1"/>
                </a:solidFill>
                <a:ea typeface="Calibri"/>
                <a:cs typeface="Times New Roman"/>
              </a:rPr>
              <a:t> </a:t>
            </a:r>
            <a:r>
              <a:rPr lang="it-IT" sz="1600" dirty="0">
                <a:solidFill>
                  <a:schemeClr val="tx1"/>
                </a:solidFill>
                <a:ea typeface="Calibri"/>
                <a:cs typeface="Times New Roman"/>
              </a:rPr>
              <a:t>: i</a:t>
            </a:r>
            <a:r>
              <a:rPr lang="it-IT" sz="1600" dirty="0" smtClean="0">
                <a:solidFill>
                  <a:schemeClr val="tx1"/>
                </a:solidFill>
                <a:ea typeface="Calibri"/>
                <a:cs typeface="Times New Roman"/>
              </a:rPr>
              <a:t>n </a:t>
            </a:r>
            <a:r>
              <a:rPr lang="it-IT" sz="1600" dirty="0">
                <a:solidFill>
                  <a:schemeClr val="tx1"/>
                </a:solidFill>
                <a:ea typeface="Calibri"/>
                <a:cs typeface="Times New Roman"/>
              </a:rPr>
              <a:t>questa sezione troviamo tutte le impostazione relative alle caratteristiche ed alla gestione del filamento quali la dimensione, la percentuale di flusso, la gestione delle temperature e la gestione delle ventole di raffreddamento.</a:t>
            </a: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15</a:t>
            </a:fld>
            <a:endParaRPr lang="en-US"/>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7984" y="1562296"/>
            <a:ext cx="4390448" cy="2305598"/>
          </a:xfrm>
          <a:prstGeom prst="rect">
            <a:avLst/>
          </a:prstGeom>
        </p:spPr>
      </p:pic>
      <p:sp>
        <p:nvSpPr>
          <p:cNvPr id="7" name="Content Placeholder 2"/>
          <p:cNvSpPr txBox="1">
            <a:spLocks/>
          </p:cNvSpPr>
          <p:nvPr/>
        </p:nvSpPr>
        <p:spPr>
          <a:xfrm>
            <a:off x="251520" y="1419622"/>
            <a:ext cx="4104456" cy="29523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t-IT" sz="1600" b="1" dirty="0" err="1" smtClean="0">
                <a:solidFill>
                  <a:schemeClr val="tx1"/>
                </a:solidFill>
                <a:ea typeface="Calibri"/>
                <a:cs typeface="Times New Roman"/>
              </a:rPr>
              <a:t>Filament</a:t>
            </a:r>
            <a:endParaRPr lang="it-IT" sz="800" b="1" dirty="0">
              <a:solidFill>
                <a:schemeClr val="tx1"/>
              </a:solidFill>
              <a:ea typeface="Calibri"/>
              <a:cs typeface="Times New Roman"/>
            </a:endParaRPr>
          </a:p>
          <a:p>
            <a:pPr algn="just">
              <a:buFont typeface="Wingdings" pitchFamily="2" charset="2"/>
              <a:buChar char="§"/>
            </a:pPr>
            <a:r>
              <a:rPr lang="it-IT" sz="1600" b="1" dirty="0" err="1" smtClean="0">
                <a:solidFill>
                  <a:schemeClr val="tx1"/>
                </a:solidFill>
                <a:ea typeface="Calibri"/>
                <a:cs typeface="Times New Roman"/>
              </a:rPr>
              <a:t>Diameter</a:t>
            </a:r>
            <a:r>
              <a:rPr lang="it-IT" sz="1600" dirty="0">
                <a:solidFill>
                  <a:schemeClr val="tx1"/>
                </a:solidFill>
                <a:ea typeface="Calibri"/>
                <a:cs typeface="Times New Roman"/>
              </a:rPr>
              <a:t>: imposta il valore del diametro del filamento usato (solitamente 3mm o 1,75mm).</a:t>
            </a:r>
          </a:p>
          <a:p>
            <a:pPr algn="just">
              <a:buFont typeface="Wingdings" pitchFamily="2" charset="2"/>
              <a:buChar char="§"/>
            </a:pPr>
            <a:r>
              <a:rPr lang="it-IT" sz="1600" b="1" dirty="0" err="1" smtClean="0">
                <a:solidFill>
                  <a:schemeClr val="tx1"/>
                </a:solidFill>
                <a:ea typeface="Calibri"/>
                <a:cs typeface="Times New Roman"/>
              </a:rPr>
              <a:t>Extrusion</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multiper</a:t>
            </a:r>
            <a:r>
              <a:rPr lang="it-IT" sz="1600" dirty="0" smtClean="0">
                <a:solidFill>
                  <a:schemeClr val="tx1"/>
                </a:solidFill>
                <a:ea typeface="Calibri"/>
                <a:cs typeface="Times New Roman"/>
              </a:rPr>
              <a:t>: </a:t>
            </a:r>
            <a:r>
              <a:rPr lang="it-IT" sz="1600" dirty="0">
                <a:solidFill>
                  <a:schemeClr val="tx1"/>
                </a:solidFill>
                <a:ea typeface="Calibri"/>
                <a:cs typeface="Times New Roman"/>
              </a:rPr>
              <a:t>imposta la </a:t>
            </a:r>
            <a:r>
              <a:rPr lang="it-IT" sz="1600" dirty="0" smtClean="0">
                <a:solidFill>
                  <a:schemeClr val="tx1"/>
                </a:solidFill>
                <a:ea typeface="Calibri"/>
                <a:cs typeface="Times New Roman"/>
              </a:rPr>
              <a:t>percentuale, in decimali, del flusso di stampa. </a:t>
            </a:r>
          </a:p>
          <a:p>
            <a:pPr marL="0" indent="0" algn="just">
              <a:buNone/>
            </a:pPr>
            <a:r>
              <a:rPr lang="it-IT" sz="1600" b="1" dirty="0" smtClean="0">
                <a:solidFill>
                  <a:schemeClr val="tx1"/>
                </a:solidFill>
                <a:ea typeface="Calibri"/>
                <a:cs typeface="Times New Roman"/>
              </a:rPr>
              <a:t>Temperature(°C)</a:t>
            </a:r>
            <a:endParaRPr lang="it-IT" sz="800" b="1" dirty="0">
              <a:solidFill>
                <a:schemeClr val="tx1"/>
              </a:solidFill>
              <a:ea typeface="Calibri"/>
              <a:cs typeface="Times New Roman"/>
            </a:endParaRPr>
          </a:p>
          <a:p>
            <a:pPr algn="just">
              <a:buFont typeface="Wingdings" pitchFamily="2" charset="2"/>
              <a:buChar char="§"/>
            </a:pPr>
            <a:r>
              <a:rPr lang="it-IT" sz="1600" b="1" dirty="0" err="1" smtClean="0">
                <a:solidFill>
                  <a:schemeClr val="tx1"/>
                </a:solidFill>
                <a:ea typeface="Calibri"/>
                <a:cs typeface="Times New Roman"/>
              </a:rPr>
              <a:t>Extruder</a:t>
            </a:r>
            <a:r>
              <a:rPr lang="it-IT" sz="1600" dirty="0" smtClean="0">
                <a:solidFill>
                  <a:schemeClr val="tx1"/>
                </a:solidFill>
                <a:ea typeface="Calibri"/>
                <a:cs typeface="Times New Roman"/>
              </a:rPr>
              <a:t>: </a:t>
            </a:r>
            <a:r>
              <a:rPr lang="it-IT" sz="1600" dirty="0">
                <a:solidFill>
                  <a:schemeClr val="tx1"/>
                </a:solidFill>
                <a:ea typeface="Calibri"/>
                <a:cs typeface="Times New Roman"/>
              </a:rPr>
              <a:t>imposta </a:t>
            </a:r>
            <a:r>
              <a:rPr lang="it-IT" sz="1600" dirty="0" smtClean="0">
                <a:solidFill>
                  <a:schemeClr val="tx1"/>
                </a:solidFill>
                <a:ea typeface="Calibri"/>
                <a:cs typeface="Times New Roman"/>
              </a:rPr>
              <a:t>la temperatura dell’hot-end sia per il primo strato che per gli strati successivi.</a:t>
            </a:r>
            <a:endParaRPr lang="it-IT" sz="1600" dirty="0">
              <a:solidFill>
                <a:schemeClr val="tx1"/>
              </a:solidFill>
              <a:ea typeface="Calibri"/>
              <a:cs typeface="Times New Roman"/>
            </a:endParaRPr>
          </a:p>
          <a:p>
            <a:pPr marL="0" indent="0" algn="just">
              <a:buNone/>
            </a:pPr>
            <a:endParaRPr lang="it-IT" sz="1600" dirty="0" smtClean="0">
              <a:solidFill>
                <a:schemeClr val="tx1"/>
              </a:solidFill>
              <a:ea typeface="Calibri"/>
              <a:cs typeface="Times New Roman"/>
            </a:endParaRPr>
          </a:p>
        </p:txBody>
      </p:sp>
      <p:sp>
        <p:nvSpPr>
          <p:cNvPr id="8" name="Content Placeholder 2"/>
          <p:cNvSpPr txBox="1">
            <a:spLocks/>
          </p:cNvSpPr>
          <p:nvPr/>
        </p:nvSpPr>
        <p:spPr>
          <a:xfrm>
            <a:off x="249480" y="4351411"/>
            <a:ext cx="8568952" cy="59660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Wingdings" pitchFamily="2" charset="2"/>
              <a:buChar char="§"/>
            </a:pPr>
            <a:r>
              <a:rPr lang="it-IT" sz="1600" b="1" dirty="0" smtClean="0">
                <a:solidFill>
                  <a:schemeClr val="tx1"/>
                </a:solidFill>
                <a:ea typeface="Calibri"/>
                <a:cs typeface="Times New Roman"/>
              </a:rPr>
              <a:t>Bed</a:t>
            </a:r>
            <a:r>
              <a:rPr lang="it-IT" sz="1600" dirty="0" smtClean="0">
                <a:solidFill>
                  <a:schemeClr val="tx1"/>
                </a:solidFill>
                <a:ea typeface="Calibri"/>
                <a:cs typeface="Times New Roman"/>
              </a:rPr>
              <a:t>: </a:t>
            </a:r>
            <a:r>
              <a:rPr lang="it-IT" sz="1600" dirty="0">
                <a:solidFill>
                  <a:schemeClr val="tx1"/>
                </a:solidFill>
                <a:ea typeface="Calibri"/>
                <a:cs typeface="Times New Roman"/>
              </a:rPr>
              <a:t>imposta la temperatura </a:t>
            </a:r>
            <a:r>
              <a:rPr lang="it-IT" sz="1600" dirty="0" smtClean="0">
                <a:solidFill>
                  <a:schemeClr val="tx1"/>
                </a:solidFill>
                <a:ea typeface="Calibri"/>
                <a:cs typeface="Times New Roman"/>
              </a:rPr>
              <a:t>del piatto riscaldato, se presente, sia </a:t>
            </a:r>
            <a:r>
              <a:rPr lang="it-IT" sz="1600" dirty="0">
                <a:solidFill>
                  <a:schemeClr val="tx1"/>
                </a:solidFill>
                <a:ea typeface="Calibri"/>
                <a:cs typeface="Times New Roman"/>
              </a:rPr>
              <a:t>per il primo strato sia per gli strati successivi.</a:t>
            </a:r>
          </a:p>
        </p:txBody>
      </p:sp>
    </p:spTree>
    <p:extLst>
      <p:ext uri="{BB962C8B-B14F-4D97-AF65-F5344CB8AC3E}">
        <p14:creationId xmlns:p14="http://schemas.microsoft.com/office/powerpoint/2010/main" val="31059601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400" b="1" kern="1200" dirty="0" smtClean="0">
                <a:solidFill>
                  <a:srgbClr val="6C6352"/>
                </a:solidFill>
                <a:latin typeface="+mj-lt"/>
                <a:ea typeface="Calibri"/>
                <a:cs typeface="Times New Roman"/>
              </a:rPr>
              <a:t>Lo </a:t>
            </a:r>
            <a:r>
              <a:rPr lang="it-IT" sz="2400" b="1" kern="1200" dirty="0" err="1">
                <a:solidFill>
                  <a:srgbClr val="6C6352"/>
                </a:solidFill>
                <a:latin typeface="+mj-lt"/>
                <a:ea typeface="Calibri"/>
                <a:cs typeface="Times New Roman"/>
              </a:rPr>
              <a:t>slicing</a:t>
            </a:r>
            <a:r>
              <a:rPr lang="it-IT" sz="2400" b="1" kern="1200" dirty="0">
                <a:solidFill>
                  <a:srgbClr val="6C6352"/>
                </a:solidFill>
                <a:latin typeface="+mj-lt"/>
                <a:ea typeface="Calibri"/>
                <a:cs typeface="Times New Roman"/>
              </a:rPr>
              <a:t> e la generazione del GCODE con Slic3r</a:t>
            </a:r>
            <a:r>
              <a:rPr lang="it-IT" sz="2800" b="1" kern="1200" dirty="0">
                <a:solidFill>
                  <a:srgbClr val="6C6352"/>
                </a:solidFill>
                <a:latin typeface="+mj-lt"/>
                <a:ea typeface="Calibri"/>
                <a:cs typeface="Times New Roman"/>
              </a:rPr>
              <a:t> </a:t>
            </a:r>
            <a:r>
              <a:rPr lang="it-IT" sz="2000" b="1" kern="1200" dirty="0" smtClean="0">
                <a:solidFill>
                  <a:srgbClr val="6C6352"/>
                </a:solidFill>
                <a:latin typeface="+mj-lt"/>
                <a:ea typeface="Calibri"/>
                <a:cs typeface="Times New Roman"/>
              </a:rPr>
              <a:t>– </a:t>
            </a:r>
            <a:r>
              <a:rPr lang="it-IT" sz="1600" b="1" kern="1200" dirty="0" err="1" smtClean="0">
                <a:solidFill>
                  <a:srgbClr val="6C6352"/>
                </a:solidFill>
                <a:ea typeface="Calibri"/>
                <a:cs typeface="Times New Roman"/>
              </a:rPr>
              <a:t>Filament</a:t>
            </a:r>
            <a:r>
              <a:rPr lang="it-IT" sz="1600" b="1" kern="1200" dirty="0" smtClean="0">
                <a:solidFill>
                  <a:srgbClr val="6C6352"/>
                </a:solidFill>
                <a:ea typeface="Calibri"/>
                <a:cs typeface="Times New Roman"/>
              </a:rPr>
              <a:t> </a:t>
            </a:r>
            <a:r>
              <a:rPr lang="it-IT" sz="1600" b="1" kern="1200" dirty="0" err="1" smtClean="0">
                <a:solidFill>
                  <a:srgbClr val="6C6352"/>
                </a:solidFill>
                <a:ea typeface="Calibri"/>
                <a:cs typeface="Times New Roman"/>
              </a:rPr>
              <a:t>Settings</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3"/>
            <a:ext cx="8568952" cy="360041"/>
          </a:xfrm>
        </p:spPr>
        <p:txBody>
          <a:bodyPr>
            <a:noAutofit/>
          </a:bodyPr>
          <a:lstStyle/>
          <a:p>
            <a:pPr marL="0" indent="0" algn="just">
              <a:buNone/>
            </a:pPr>
            <a:r>
              <a:rPr lang="it-IT" sz="1600" b="1" dirty="0" err="1" smtClean="0">
                <a:solidFill>
                  <a:schemeClr val="tx1"/>
                </a:solidFill>
                <a:ea typeface="Calibri"/>
                <a:cs typeface="Times New Roman"/>
              </a:rPr>
              <a:t>Cooling</a:t>
            </a:r>
            <a:r>
              <a:rPr lang="it-IT" sz="1600" dirty="0" smtClean="0">
                <a:solidFill>
                  <a:schemeClr val="tx1"/>
                </a:solidFill>
                <a:ea typeface="Calibri"/>
                <a:cs typeface="Times New Roman"/>
              </a:rPr>
              <a:t>: </a:t>
            </a:r>
            <a:r>
              <a:rPr lang="it-IT" sz="1600" dirty="0">
                <a:solidFill>
                  <a:schemeClr val="tx1"/>
                </a:solidFill>
                <a:ea typeface="Calibri"/>
                <a:cs typeface="Times New Roman"/>
              </a:rPr>
              <a:t>in questa sezione </a:t>
            </a:r>
            <a:r>
              <a:rPr lang="it-IT" sz="1600" dirty="0" smtClean="0">
                <a:solidFill>
                  <a:schemeClr val="tx1"/>
                </a:solidFill>
                <a:ea typeface="Calibri"/>
                <a:cs typeface="Times New Roman"/>
              </a:rPr>
              <a:t>c‘è </a:t>
            </a:r>
            <a:r>
              <a:rPr lang="it-IT" sz="1600" dirty="0">
                <a:solidFill>
                  <a:schemeClr val="tx1"/>
                </a:solidFill>
                <a:ea typeface="Calibri"/>
                <a:cs typeface="Times New Roman"/>
              </a:rPr>
              <a:t>la gestione del sistema di </a:t>
            </a:r>
            <a:r>
              <a:rPr lang="it-IT" sz="1600" dirty="0" smtClean="0">
                <a:solidFill>
                  <a:schemeClr val="tx1"/>
                </a:solidFill>
                <a:ea typeface="Calibri"/>
                <a:cs typeface="Times New Roman"/>
              </a:rPr>
              <a:t>raffreddamento </a:t>
            </a:r>
            <a:r>
              <a:rPr lang="it-IT" sz="1600" dirty="0">
                <a:solidFill>
                  <a:schemeClr val="tx1"/>
                </a:solidFill>
                <a:ea typeface="Calibri"/>
                <a:cs typeface="Times New Roman"/>
              </a:rPr>
              <a:t>durante la </a:t>
            </a:r>
            <a:r>
              <a:rPr lang="it-IT" sz="1600" dirty="0" smtClean="0">
                <a:solidFill>
                  <a:schemeClr val="tx1"/>
                </a:solidFill>
                <a:ea typeface="Calibri"/>
                <a:cs typeface="Times New Roman"/>
              </a:rPr>
              <a:t>stampa.</a:t>
            </a:r>
            <a:endParaRPr lang="it-IT" sz="1600" dirty="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16</a:t>
            </a:fld>
            <a:endParaRPr lang="en-US"/>
          </a:p>
        </p:txBody>
      </p:sp>
      <p:sp>
        <p:nvSpPr>
          <p:cNvPr id="7" name="Content Placeholder 2"/>
          <p:cNvSpPr txBox="1">
            <a:spLocks/>
          </p:cNvSpPr>
          <p:nvPr/>
        </p:nvSpPr>
        <p:spPr>
          <a:xfrm>
            <a:off x="251520" y="987574"/>
            <a:ext cx="4680520" cy="381642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t-IT" sz="1600" b="1" dirty="0" err="1" smtClean="0">
                <a:solidFill>
                  <a:schemeClr val="tx1"/>
                </a:solidFill>
                <a:ea typeface="Calibri"/>
                <a:cs typeface="Times New Roman"/>
              </a:rPr>
              <a:t>Keep</a:t>
            </a:r>
            <a:r>
              <a:rPr lang="it-IT" sz="1600" b="1" dirty="0" smtClean="0">
                <a:solidFill>
                  <a:schemeClr val="tx1"/>
                </a:solidFill>
                <a:ea typeface="Calibri"/>
                <a:cs typeface="Times New Roman"/>
              </a:rPr>
              <a:t> fan </a:t>
            </a:r>
            <a:r>
              <a:rPr lang="it-IT" sz="1600" b="1" dirty="0" err="1" smtClean="0">
                <a:solidFill>
                  <a:schemeClr val="tx1"/>
                </a:solidFill>
                <a:ea typeface="Calibri"/>
                <a:cs typeface="Times New Roman"/>
              </a:rPr>
              <a:t>always</a:t>
            </a:r>
            <a:r>
              <a:rPr lang="it-IT" sz="1600" b="1" dirty="0" smtClean="0">
                <a:solidFill>
                  <a:schemeClr val="tx1"/>
                </a:solidFill>
                <a:ea typeface="Calibri"/>
                <a:cs typeface="Times New Roman"/>
              </a:rPr>
              <a:t> on: </a:t>
            </a:r>
            <a:r>
              <a:rPr lang="it-IT" sz="1600" dirty="0" smtClean="0">
                <a:solidFill>
                  <a:schemeClr val="tx1"/>
                </a:solidFill>
                <a:ea typeface="Calibri"/>
                <a:cs typeface="Times New Roman"/>
              </a:rPr>
              <a:t>se spuntato le ventole restano sempre accese nel rispetto dei parametri di gestione.</a:t>
            </a:r>
          </a:p>
          <a:p>
            <a:pPr marL="0" indent="0" algn="just">
              <a:buNone/>
            </a:pPr>
            <a:r>
              <a:rPr lang="it-IT" sz="1600" b="1" dirty="0" err="1" smtClean="0">
                <a:solidFill>
                  <a:schemeClr val="tx1"/>
                </a:solidFill>
                <a:ea typeface="Calibri"/>
                <a:cs typeface="Times New Roman"/>
              </a:rPr>
              <a:t>Enable</a:t>
            </a:r>
            <a:r>
              <a:rPr lang="it-IT" sz="1600" b="1" dirty="0" smtClean="0">
                <a:solidFill>
                  <a:schemeClr val="tx1"/>
                </a:solidFill>
                <a:ea typeface="Calibri"/>
                <a:cs typeface="Times New Roman"/>
              </a:rPr>
              <a:t> auto </a:t>
            </a:r>
            <a:r>
              <a:rPr lang="it-IT" sz="1600" b="1" dirty="0" err="1" smtClean="0">
                <a:solidFill>
                  <a:schemeClr val="tx1"/>
                </a:solidFill>
                <a:ea typeface="Calibri"/>
                <a:cs typeface="Times New Roman"/>
              </a:rPr>
              <a:t>cooling</a:t>
            </a:r>
            <a:r>
              <a:rPr lang="it-IT" sz="1600" b="1" dirty="0" smtClean="0">
                <a:solidFill>
                  <a:schemeClr val="tx1"/>
                </a:solidFill>
                <a:ea typeface="Calibri"/>
                <a:cs typeface="Times New Roman"/>
              </a:rPr>
              <a:t>:</a:t>
            </a:r>
            <a:r>
              <a:rPr lang="it-IT" sz="1600" dirty="0" smtClean="0">
                <a:solidFill>
                  <a:schemeClr val="tx1"/>
                </a:solidFill>
                <a:ea typeface="Calibri"/>
                <a:cs typeface="Times New Roman"/>
              </a:rPr>
              <a:t> per abilitare o disabilitare il sistema automatico di raffreddamento.</a:t>
            </a:r>
          </a:p>
          <a:p>
            <a:pPr marL="0" indent="0" algn="just">
              <a:buNone/>
            </a:pPr>
            <a:endParaRPr lang="it-IT" sz="800" dirty="0">
              <a:solidFill>
                <a:schemeClr val="tx1"/>
              </a:solidFill>
              <a:ea typeface="Calibri"/>
              <a:cs typeface="Times New Roman"/>
            </a:endParaRPr>
          </a:p>
          <a:p>
            <a:pPr marL="0" indent="0" algn="just">
              <a:buNone/>
            </a:pPr>
            <a:r>
              <a:rPr lang="it-IT" sz="1600" b="1" dirty="0" smtClean="0">
                <a:solidFill>
                  <a:schemeClr val="tx1"/>
                </a:solidFill>
                <a:ea typeface="Calibri"/>
                <a:cs typeface="Times New Roman"/>
              </a:rPr>
              <a:t>Fan </a:t>
            </a:r>
            <a:r>
              <a:rPr lang="it-IT" sz="1600" b="1" dirty="0" err="1" smtClean="0">
                <a:solidFill>
                  <a:schemeClr val="tx1"/>
                </a:solidFill>
                <a:ea typeface="Calibri"/>
                <a:cs typeface="Times New Roman"/>
              </a:rPr>
              <a:t>settings</a:t>
            </a:r>
            <a:endParaRPr lang="it-IT" sz="800" b="1" dirty="0">
              <a:solidFill>
                <a:schemeClr val="tx1"/>
              </a:solidFill>
              <a:ea typeface="Calibri"/>
              <a:cs typeface="Times New Roman"/>
            </a:endParaRPr>
          </a:p>
          <a:p>
            <a:pPr algn="just">
              <a:buFont typeface="Wingdings" pitchFamily="2" charset="2"/>
              <a:buChar char="§"/>
            </a:pPr>
            <a:r>
              <a:rPr lang="it-IT" sz="1600" b="1" dirty="0" smtClean="0">
                <a:solidFill>
                  <a:schemeClr val="tx1"/>
                </a:solidFill>
                <a:ea typeface="Calibri"/>
                <a:cs typeface="Times New Roman"/>
              </a:rPr>
              <a:t>Fan </a:t>
            </a:r>
            <a:r>
              <a:rPr lang="it-IT" sz="1600" b="1" dirty="0" err="1" smtClean="0">
                <a:solidFill>
                  <a:schemeClr val="tx1"/>
                </a:solidFill>
                <a:ea typeface="Calibri"/>
                <a:cs typeface="Times New Roman"/>
              </a:rPr>
              <a:t>speed</a:t>
            </a:r>
            <a:r>
              <a:rPr lang="it-IT" sz="1600" dirty="0" smtClean="0">
                <a:solidFill>
                  <a:schemeClr val="tx1"/>
                </a:solidFill>
                <a:ea typeface="Calibri"/>
                <a:cs typeface="Times New Roman"/>
              </a:rPr>
              <a:t>: </a:t>
            </a:r>
            <a:r>
              <a:rPr lang="it-IT" sz="1600" dirty="0">
                <a:solidFill>
                  <a:schemeClr val="tx1"/>
                </a:solidFill>
                <a:ea typeface="Calibri"/>
                <a:cs typeface="Times New Roman"/>
              </a:rPr>
              <a:t>imposta </a:t>
            </a:r>
            <a:r>
              <a:rPr lang="it-IT" sz="1600" dirty="0" smtClean="0">
                <a:solidFill>
                  <a:schemeClr val="tx1"/>
                </a:solidFill>
                <a:ea typeface="Calibri"/>
                <a:cs typeface="Times New Roman"/>
              </a:rPr>
              <a:t>le velocità minima e massima di rotazione delle ventoline di raffreddamento.</a:t>
            </a:r>
          </a:p>
          <a:p>
            <a:pPr algn="just">
              <a:buFont typeface="Wingdings" pitchFamily="2" charset="2"/>
              <a:buChar char="§"/>
            </a:pPr>
            <a:r>
              <a:rPr lang="it-IT" sz="1600" b="1" dirty="0" err="1" smtClean="0">
                <a:solidFill>
                  <a:schemeClr val="tx1"/>
                </a:solidFill>
                <a:ea typeface="Calibri"/>
                <a:cs typeface="Times New Roman"/>
              </a:rPr>
              <a:t>Bridges</a:t>
            </a:r>
            <a:r>
              <a:rPr lang="it-IT" sz="1600" b="1" dirty="0" smtClean="0">
                <a:solidFill>
                  <a:schemeClr val="tx1"/>
                </a:solidFill>
                <a:ea typeface="Calibri"/>
                <a:cs typeface="Times New Roman"/>
              </a:rPr>
              <a:t> fan </a:t>
            </a:r>
            <a:r>
              <a:rPr lang="it-IT" sz="1600" b="1" dirty="0" err="1">
                <a:solidFill>
                  <a:schemeClr val="tx1"/>
                </a:solidFill>
                <a:ea typeface="Calibri"/>
                <a:cs typeface="Times New Roman"/>
              </a:rPr>
              <a:t>speed</a:t>
            </a:r>
            <a:r>
              <a:rPr lang="it-IT" sz="1600" dirty="0" smtClean="0">
                <a:solidFill>
                  <a:schemeClr val="tx1"/>
                </a:solidFill>
                <a:ea typeface="Calibri"/>
                <a:cs typeface="Times New Roman"/>
              </a:rPr>
              <a:t>: imposta la velocità di rotazione delle ventoline durante la deposizione di </a:t>
            </a:r>
            <a:r>
              <a:rPr lang="it-IT" sz="1600" dirty="0" err="1" smtClean="0">
                <a:solidFill>
                  <a:schemeClr val="tx1"/>
                </a:solidFill>
                <a:ea typeface="Calibri"/>
                <a:cs typeface="Times New Roman"/>
              </a:rPr>
              <a:t>bridges</a:t>
            </a:r>
            <a:r>
              <a:rPr lang="it-IT" sz="1600" dirty="0" smtClean="0">
                <a:solidFill>
                  <a:schemeClr val="tx1"/>
                </a:solidFill>
                <a:ea typeface="Calibri"/>
                <a:cs typeface="Times New Roman"/>
              </a:rPr>
              <a:t> (piccole parti sospese).</a:t>
            </a:r>
          </a:p>
          <a:p>
            <a:pPr algn="just">
              <a:buFont typeface="Wingdings" pitchFamily="2" charset="2"/>
              <a:buChar char="§"/>
            </a:pPr>
            <a:r>
              <a:rPr lang="it-IT" sz="1600" b="1" dirty="0" err="1" smtClean="0">
                <a:solidFill>
                  <a:schemeClr val="tx1"/>
                </a:solidFill>
                <a:ea typeface="Calibri"/>
                <a:cs typeface="Times New Roman"/>
              </a:rPr>
              <a:t>Disable</a:t>
            </a:r>
            <a:r>
              <a:rPr lang="it-IT" sz="1600" b="1" dirty="0" smtClean="0">
                <a:solidFill>
                  <a:schemeClr val="tx1"/>
                </a:solidFill>
                <a:ea typeface="Calibri"/>
                <a:cs typeface="Times New Roman"/>
              </a:rPr>
              <a:t> fan for the first xx </a:t>
            </a:r>
            <a:r>
              <a:rPr lang="it-IT" sz="1600" b="1" dirty="0" err="1" smtClean="0">
                <a:solidFill>
                  <a:schemeClr val="tx1"/>
                </a:solidFill>
                <a:ea typeface="Calibri"/>
                <a:cs typeface="Times New Roman"/>
              </a:rPr>
              <a:t>layers</a:t>
            </a:r>
            <a:r>
              <a:rPr lang="it-IT" sz="1600" dirty="0" smtClean="0">
                <a:solidFill>
                  <a:schemeClr val="tx1"/>
                </a:solidFill>
                <a:ea typeface="Calibri"/>
                <a:cs typeface="Times New Roman"/>
              </a:rPr>
              <a:t>: disabilita le ventoline per il numero xx indicato di strati, a partire dal primo.</a:t>
            </a:r>
            <a:endParaRPr lang="it-IT" sz="1600" dirty="0">
              <a:solidFill>
                <a:schemeClr val="tx1"/>
              </a:solidFill>
              <a:ea typeface="Calibri"/>
              <a:cs typeface="Times New Roman"/>
            </a:endParaRPr>
          </a:p>
          <a:p>
            <a:pPr marL="0" indent="0" algn="just">
              <a:buNone/>
            </a:pPr>
            <a:endParaRPr lang="it-IT" sz="1600" dirty="0" smtClean="0">
              <a:solidFill>
                <a:schemeClr val="tx1"/>
              </a:solidFill>
              <a:ea typeface="Calibri"/>
              <a:cs typeface="Times New Roman"/>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9518" y="1166396"/>
            <a:ext cx="3768946" cy="3421578"/>
          </a:xfrm>
          <a:prstGeom prst="rect">
            <a:avLst/>
          </a:prstGeom>
        </p:spPr>
      </p:pic>
    </p:spTree>
    <p:extLst>
      <p:ext uri="{BB962C8B-B14F-4D97-AF65-F5344CB8AC3E}">
        <p14:creationId xmlns:p14="http://schemas.microsoft.com/office/powerpoint/2010/main" val="42463043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400" b="1" kern="1200" dirty="0" smtClean="0">
                <a:solidFill>
                  <a:srgbClr val="6C6352"/>
                </a:solidFill>
                <a:latin typeface="+mj-lt"/>
                <a:ea typeface="Calibri"/>
                <a:cs typeface="Times New Roman"/>
              </a:rPr>
              <a:t>Lo </a:t>
            </a:r>
            <a:r>
              <a:rPr lang="it-IT" sz="2400" b="1" kern="1200" dirty="0" err="1">
                <a:solidFill>
                  <a:srgbClr val="6C6352"/>
                </a:solidFill>
                <a:latin typeface="+mj-lt"/>
                <a:ea typeface="Calibri"/>
                <a:cs typeface="Times New Roman"/>
              </a:rPr>
              <a:t>slicing</a:t>
            </a:r>
            <a:r>
              <a:rPr lang="it-IT" sz="2400" b="1" kern="1200" dirty="0">
                <a:solidFill>
                  <a:srgbClr val="6C6352"/>
                </a:solidFill>
                <a:latin typeface="+mj-lt"/>
                <a:ea typeface="Calibri"/>
                <a:cs typeface="Times New Roman"/>
              </a:rPr>
              <a:t> e la generazione del GCODE con Slic3r</a:t>
            </a:r>
            <a:r>
              <a:rPr lang="it-IT" sz="2800" b="1" kern="1200" dirty="0">
                <a:solidFill>
                  <a:srgbClr val="6C6352"/>
                </a:solidFill>
                <a:latin typeface="+mj-lt"/>
                <a:ea typeface="Calibri"/>
                <a:cs typeface="Times New Roman"/>
              </a:rPr>
              <a:t> </a:t>
            </a:r>
            <a:r>
              <a:rPr lang="it-IT" sz="2000" b="1" kern="1200" dirty="0" smtClean="0">
                <a:solidFill>
                  <a:srgbClr val="6C6352"/>
                </a:solidFill>
                <a:latin typeface="+mj-lt"/>
                <a:ea typeface="Calibri"/>
                <a:cs typeface="Times New Roman"/>
              </a:rPr>
              <a:t>– </a:t>
            </a:r>
            <a:r>
              <a:rPr lang="it-IT" sz="1600" b="1" kern="1200" dirty="0" err="1" smtClean="0">
                <a:solidFill>
                  <a:srgbClr val="6C6352"/>
                </a:solidFill>
                <a:ea typeface="Calibri"/>
                <a:cs typeface="Times New Roman"/>
              </a:rPr>
              <a:t>Filament</a:t>
            </a:r>
            <a:r>
              <a:rPr lang="it-IT" sz="1600" b="1" kern="1200" dirty="0" smtClean="0">
                <a:solidFill>
                  <a:srgbClr val="6C6352"/>
                </a:solidFill>
                <a:ea typeface="Calibri"/>
                <a:cs typeface="Times New Roman"/>
              </a:rPr>
              <a:t> </a:t>
            </a:r>
            <a:r>
              <a:rPr lang="it-IT" sz="1600" b="1" kern="1200" dirty="0" err="1" smtClean="0">
                <a:solidFill>
                  <a:srgbClr val="6C6352"/>
                </a:solidFill>
                <a:ea typeface="Calibri"/>
                <a:cs typeface="Times New Roman"/>
              </a:rPr>
              <a:t>Settings</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555526"/>
            <a:ext cx="8568952" cy="864097"/>
          </a:xfrm>
        </p:spPr>
        <p:txBody>
          <a:bodyPr>
            <a:noAutofit/>
          </a:bodyPr>
          <a:lstStyle/>
          <a:p>
            <a:pPr marL="0" indent="0" algn="just">
              <a:buNone/>
            </a:pPr>
            <a:r>
              <a:rPr lang="it-IT" sz="1600" dirty="0" smtClean="0">
                <a:solidFill>
                  <a:schemeClr val="tx1"/>
                </a:solidFill>
                <a:ea typeface="Calibri"/>
                <a:cs typeface="Times New Roman"/>
              </a:rPr>
              <a:t>Esempio di assenza o non corretta impostazione dei parametri di temperatura e raffreddamento. Questi parametri dipendono molto dalla qualità del filamento utilizzato, dalla quantità di flusso d’aria erogata dalle ventoline e dalle dimensioni dell’oggetto stampato. Oggetti piccoli richiedono maggiore raffreddamento e /o minore temperatura di estrusione.</a:t>
            </a:r>
            <a:endParaRPr lang="it-IT" sz="1600" dirty="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17</a:t>
            </a:fld>
            <a:endParaRPr lang="en-US"/>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3" y="1707654"/>
            <a:ext cx="4032449" cy="3024337"/>
          </a:xfrm>
          <a:prstGeom prst="rect">
            <a:avLst/>
          </a:prstGeom>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6016" y="1707656"/>
            <a:ext cx="4032449" cy="3024336"/>
          </a:xfrm>
          <a:prstGeom prst="rect">
            <a:avLst/>
          </a:prstGeom>
        </p:spPr>
      </p:pic>
    </p:spTree>
    <p:extLst>
      <p:ext uri="{BB962C8B-B14F-4D97-AF65-F5344CB8AC3E}">
        <p14:creationId xmlns:p14="http://schemas.microsoft.com/office/powerpoint/2010/main" val="40120282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400" b="1" kern="1200" dirty="0" smtClean="0">
                <a:solidFill>
                  <a:srgbClr val="6C6352"/>
                </a:solidFill>
                <a:latin typeface="+mj-lt"/>
                <a:ea typeface="Calibri"/>
                <a:cs typeface="Times New Roman"/>
              </a:rPr>
              <a:t>Lo </a:t>
            </a:r>
            <a:r>
              <a:rPr lang="it-IT" sz="2400" b="1" kern="1200" dirty="0" err="1">
                <a:solidFill>
                  <a:srgbClr val="6C6352"/>
                </a:solidFill>
                <a:latin typeface="+mj-lt"/>
                <a:ea typeface="Calibri"/>
                <a:cs typeface="Times New Roman"/>
              </a:rPr>
              <a:t>slicing</a:t>
            </a:r>
            <a:r>
              <a:rPr lang="it-IT" sz="2400" b="1" kern="1200" dirty="0">
                <a:solidFill>
                  <a:srgbClr val="6C6352"/>
                </a:solidFill>
                <a:latin typeface="+mj-lt"/>
                <a:ea typeface="Calibri"/>
                <a:cs typeface="Times New Roman"/>
              </a:rPr>
              <a:t> e la generazione del GCODE con Slic3r</a:t>
            </a:r>
            <a:r>
              <a:rPr lang="it-IT" sz="2800" b="1" kern="1200" dirty="0">
                <a:solidFill>
                  <a:srgbClr val="6C6352"/>
                </a:solidFill>
                <a:latin typeface="+mj-lt"/>
                <a:ea typeface="Calibri"/>
                <a:cs typeface="Times New Roman"/>
              </a:rPr>
              <a:t> </a:t>
            </a:r>
            <a:r>
              <a:rPr lang="it-IT" sz="2000" b="1" kern="1200" dirty="0" smtClean="0">
                <a:solidFill>
                  <a:srgbClr val="6C6352"/>
                </a:solidFill>
                <a:latin typeface="+mj-lt"/>
                <a:ea typeface="Calibri"/>
                <a:cs typeface="Times New Roman"/>
              </a:rPr>
              <a:t>– </a:t>
            </a:r>
            <a:r>
              <a:rPr lang="it-IT" sz="1600" b="1" kern="1200" dirty="0" err="1" smtClean="0">
                <a:solidFill>
                  <a:srgbClr val="6C6352"/>
                </a:solidFill>
                <a:ea typeface="Calibri"/>
                <a:cs typeface="Times New Roman"/>
              </a:rPr>
              <a:t>Print</a:t>
            </a:r>
            <a:r>
              <a:rPr lang="it-IT" sz="1600" b="1" kern="1200" dirty="0" smtClean="0">
                <a:solidFill>
                  <a:srgbClr val="6C6352"/>
                </a:solidFill>
                <a:ea typeface="Calibri"/>
                <a:cs typeface="Times New Roman"/>
              </a:rPr>
              <a:t> </a:t>
            </a:r>
            <a:r>
              <a:rPr lang="it-IT" sz="1600" b="1" kern="1200" dirty="0" err="1" smtClean="0">
                <a:solidFill>
                  <a:srgbClr val="6C6352"/>
                </a:solidFill>
                <a:ea typeface="Calibri"/>
                <a:cs typeface="Times New Roman"/>
              </a:rPr>
              <a:t>Settings</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3"/>
            <a:ext cx="4176464" cy="4160647"/>
          </a:xfrm>
        </p:spPr>
        <p:txBody>
          <a:bodyPr>
            <a:noAutofit/>
          </a:bodyPr>
          <a:lstStyle/>
          <a:p>
            <a:pPr marL="0" indent="0" algn="just">
              <a:buNone/>
            </a:pPr>
            <a:r>
              <a:rPr lang="it-IT" sz="1600" b="1" dirty="0" err="1" smtClean="0">
                <a:solidFill>
                  <a:schemeClr val="tx1"/>
                </a:solidFill>
                <a:ea typeface="Calibri"/>
                <a:cs typeface="Times New Roman"/>
              </a:rPr>
              <a:t>Print</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Settings</a:t>
            </a:r>
            <a:r>
              <a:rPr lang="it-IT" sz="1600" dirty="0" smtClean="0">
                <a:solidFill>
                  <a:schemeClr val="tx1"/>
                </a:solidFill>
                <a:ea typeface="Calibri"/>
                <a:cs typeface="Times New Roman"/>
              </a:rPr>
              <a:t>: in questa </a:t>
            </a:r>
            <a:r>
              <a:rPr lang="it-IT" sz="1600" dirty="0">
                <a:solidFill>
                  <a:schemeClr val="tx1"/>
                </a:solidFill>
                <a:ea typeface="Calibri"/>
                <a:cs typeface="Times New Roman"/>
              </a:rPr>
              <a:t>sezione </a:t>
            </a:r>
            <a:r>
              <a:rPr lang="it-IT" sz="1600" dirty="0" smtClean="0">
                <a:solidFill>
                  <a:schemeClr val="tx1"/>
                </a:solidFill>
                <a:ea typeface="Calibri"/>
                <a:cs typeface="Times New Roman"/>
              </a:rPr>
              <a:t>vengono modificati i parametri relativi </a:t>
            </a:r>
            <a:r>
              <a:rPr lang="it-IT" sz="1600" dirty="0">
                <a:solidFill>
                  <a:schemeClr val="tx1"/>
                </a:solidFill>
                <a:ea typeface="Calibri"/>
                <a:cs typeface="Times New Roman"/>
              </a:rPr>
              <a:t>alla stampa vera e propria. Considerando che le altre schede vengono modificate raramente, le impostazioni di questa scheda saranno </a:t>
            </a:r>
            <a:r>
              <a:rPr lang="it-IT" sz="1600" dirty="0" smtClean="0">
                <a:solidFill>
                  <a:schemeClr val="tx1"/>
                </a:solidFill>
                <a:ea typeface="Calibri"/>
                <a:cs typeface="Times New Roman"/>
              </a:rPr>
              <a:t>variate regolarmente e, quasi sicuramente, ad ogni </a:t>
            </a:r>
            <a:r>
              <a:rPr lang="it-IT" sz="1600" dirty="0">
                <a:solidFill>
                  <a:schemeClr val="tx1"/>
                </a:solidFill>
                <a:ea typeface="Calibri"/>
                <a:cs typeface="Times New Roman"/>
              </a:rPr>
              <a:t>modello stampato</a:t>
            </a:r>
            <a:r>
              <a:rPr lang="it-IT" sz="1600" dirty="0" smtClean="0">
                <a:solidFill>
                  <a:schemeClr val="tx1"/>
                </a:solidFill>
                <a:ea typeface="Calibri"/>
                <a:cs typeface="Times New Roman"/>
              </a:rPr>
              <a:t>.</a:t>
            </a:r>
          </a:p>
          <a:p>
            <a:pPr marL="0" indent="0" algn="just">
              <a:buNone/>
            </a:pPr>
            <a:r>
              <a:rPr lang="it-IT" sz="1600" dirty="0" smtClean="0">
                <a:solidFill>
                  <a:schemeClr val="tx1"/>
                </a:solidFill>
                <a:ea typeface="Calibri"/>
                <a:cs typeface="Times New Roman"/>
              </a:rPr>
              <a:t>Le sotto sezioni che analizzeremo a fondo in questa scheda sono:</a:t>
            </a:r>
          </a:p>
          <a:p>
            <a:pPr algn="just"/>
            <a:r>
              <a:rPr lang="it-IT" sz="1600" b="1" dirty="0" err="1" smtClean="0">
                <a:solidFill>
                  <a:schemeClr val="tx1"/>
                </a:solidFill>
                <a:ea typeface="Calibri"/>
                <a:cs typeface="Times New Roman"/>
              </a:rPr>
              <a:t>Layers</a:t>
            </a:r>
            <a:r>
              <a:rPr lang="it-IT" sz="1600" b="1" dirty="0" smtClean="0">
                <a:solidFill>
                  <a:schemeClr val="tx1"/>
                </a:solidFill>
                <a:ea typeface="Calibri"/>
                <a:cs typeface="Times New Roman"/>
              </a:rPr>
              <a:t> and </a:t>
            </a:r>
            <a:r>
              <a:rPr lang="it-IT" sz="1600" b="1" dirty="0" err="1" smtClean="0">
                <a:solidFill>
                  <a:schemeClr val="tx1"/>
                </a:solidFill>
                <a:ea typeface="Calibri"/>
                <a:cs typeface="Times New Roman"/>
              </a:rPr>
              <a:t>perimeters</a:t>
            </a:r>
            <a:endParaRPr lang="it-IT" sz="1600" b="1" dirty="0" smtClean="0">
              <a:solidFill>
                <a:schemeClr val="tx1"/>
              </a:solidFill>
              <a:ea typeface="Calibri"/>
              <a:cs typeface="Times New Roman"/>
            </a:endParaRPr>
          </a:p>
          <a:p>
            <a:pPr algn="just"/>
            <a:r>
              <a:rPr lang="it-IT" sz="1600" b="1" dirty="0" err="1" smtClean="0">
                <a:solidFill>
                  <a:schemeClr val="tx1"/>
                </a:solidFill>
                <a:ea typeface="Calibri"/>
                <a:cs typeface="Times New Roman"/>
              </a:rPr>
              <a:t>Infill</a:t>
            </a:r>
            <a:endParaRPr lang="it-IT" sz="1600" b="1" dirty="0" smtClean="0">
              <a:solidFill>
                <a:schemeClr val="tx1"/>
              </a:solidFill>
              <a:ea typeface="Calibri"/>
              <a:cs typeface="Times New Roman"/>
            </a:endParaRPr>
          </a:p>
          <a:p>
            <a:pPr algn="just"/>
            <a:r>
              <a:rPr lang="it-IT" sz="1600" b="1" dirty="0" err="1" smtClean="0">
                <a:solidFill>
                  <a:schemeClr val="tx1"/>
                </a:solidFill>
                <a:ea typeface="Calibri"/>
                <a:cs typeface="Times New Roman"/>
              </a:rPr>
              <a:t>Speed</a:t>
            </a:r>
            <a:endParaRPr lang="it-IT" sz="1600" b="1" dirty="0" smtClean="0">
              <a:solidFill>
                <a:schemeClr val="tx1"/>
              </a:solidFill>
              <a:ea typeface="Calibri"/>
              <a:cs typeface="Times New Roman"/>
            </a:endParaRPr>
          </a:p>
          <a:p>
            <a:pPr algn="just"/>
            <a:r>
              <a:rPr lang="it-IT" sz="1600" b="1" dirty="0" err="1" smtClean="0">
                <a:solidFill>
                  <a:schemeClr val="tx1"/>
                </a:solidFill>
                <a:ea typeface="Calibri"/>
                <a:cs typeface="Times New Roman"/>
              </a:rPr>
              <a:t>Skirt</a:t>
            </a:r>
            <a:r>
              <a:rPr lang="it-IT" sz="1600" b="1" dirty="0" smtClean="0">
                <a:solidFill>
                  <a:schemeClr val="tx1"/>
                </a:solidFill>
                <a:ea typeface="Calibri"/>
                <a:cs typeface="Times New Roman"/>
              </a:rPr>
              <a:t> and </a:t>
            </a:r>
            <a:r>
              <a:rPr lang="it-IT" sz="1600" b="1" dirty="0" err="1" smtClean="0">
                <a:solidFill>
                  <a:schemeClr val="tx1"/>
                </a:solidFill>
                <a:ea typeface="Calibri"/>
                <a:cs typeface="Times New Roman"/>
              </a:rPr>
              <a:t>brim</a:t>
            </a:r>
            <a:endParaRPr lang="it-IT" sz="1600" b="1" dirty="0" smtClean="0">
              <a:solidFill>
                <a:schemeClr val="tx1"/>
              </a:solidFill>
              <a:ea typeface="Calibri"/>
              <a:cs typeface="Times New Roman"/>
            </a:endParaRPr>
          </a:p>
          <a:p>
            <a:pPr algn="just"/>
            <a:r>
              <a:rPr lang="it-IT" sz="1600" b="1" dirty="0" err="1" smtClean="0">
                <a:solidFill>
                  <a:schemeClr val="tx1"/>
                </a:solidFill>
                <a:ea typeface="Calibri"/>
                <a:cs typeface="Times New Roman"/>
              </a:rPr>
              <a:t>Support</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material</a:t>
            </a:r>
            <a:endParaRPr lang="it-IT" sz="1600" b="1" dirty="0" smtClean="0">
              <a:solidFill>
                <a:schemeClr val="tx1"/>
              </a:solidFill>
              <a:ea typeface="Calibri"/>
              <a:cs typeface="Times New Roman"/>
            </a:endParaRPr>
          </a:p>
          <a:p>
            <a:pPr algn="just"/>
            <a:r>
              <a:rPr lang="it-IT" sz="1600" b="1" dirty="0" smtClean="0">
                <a:solidFill>
                  <a:schemeClr val="tx1"/>
                </a:solidFill>
                <a:ea typeface="Calibri"/>
                <a:cs typeface="Times New Roman"/>
              </a:rPr>
              <a:t>Advanced</a:t>
            </a:r>
          </a:p>
          <a:p>
            <a:pPr marL="0" indent="0" algn="just">
              <a:buNone/>
            </a:pPr>
            <a:endParaRPr lang="it-IT" sz="1600" dirty="0" smtClean="0">
              <a:solidFill>
                <a:schemeClr val="tx1"/>
              </a:solidFill>
              <a:ea typeface="Calibri"/>
              <a:cs typeface="Times New Roman"/>
            </a:endParaRPr>
          </a:p>
          <a:p>
            <a:pPr marL="0" indent="0" algn="just">
              <a:buNone/>
            </a:pPr>
            <a:endParaRPr lang="it-IT" sz="1600" dirty="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18</a:t>
            </a:fld>
            <a:endParaRPr lang="en-US"/>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7478" y="627534"/>
            <a:ext cx="4270009" cy="4088638"/>
          </a:xfrm>
          <a:prstGeom prst="rect">
            <a:avLst/>
          </a:prstGeom>
        </p:spPr>
      </p:pic>
    </p:spTree>
    <p:extLst>
      <p:ext uri="{BB962C8B-B14F-4D97-AF65-F5344CB8AC3E}">
        <p14:creationId xmlns:p14="http://schemas.microsoft.com/office/powerpoint/2010/main" val="39016394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19</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b="1" kern="1200" dirty="0" smtClean="0">
                <a:solidFill>
                  <a:srgbClr val="6C6352"/>
                </a:solidFill>
                <a:latin typeface="+mj-lt"/>
                <a:ea typeface="Calibri"/>
                <a:cs typeface="Times New Roman"/>
              </a:rPr>
              <a:t>Lo </a:t>
            </a:r>
            <a:r>
              <a:rPr lang="it-IT" b="1" kern="1200" dirty="0" err="1">
                <a:solidFill>
                  <a:srgbClr val="6C6352"/>
                </a:solidFill>
                <a:latin typeface="+mj-lt"/>
                <a:ea typeface="Calibri"/>
                <a:cs typeface="Times New Roman"/>
              </a:rPr>
              <a:t>slicing</a:t>
            </a:r>
            <a:r>
              <a:rPr lang="it-IT" b="1" kern="1200" dirty="0">
                <a:solidFill>
                  <a:srgbClr val="6C6352"/>
                </a:solidFill>
                <a:latin typeface="+mj-lt"/>
                <a:ea typeface="Calibri"/>
                <a:cs typeface="Times New Roman"/>
              </a:rPr>
              <a:t> e la generazione del GCODE con Slic3r </a:t>
            </a:r>
            <a:r>
              <a:rPr lang="it-IT" b="1" kern="1200" dirty="0" smtClean="0">
                <a:solidFill>
                  <a:srgbClr val="6C6352"/>
                </a:solidFill>
                <a:latin typeface="+mj-lt"/>
                <a:ea typeface="Calibri"/>
                <a:cs typeface="Times New Roman"/>
              </a:rPr>
              <a:t>– </a:t>
            </a:r>
            <a:r>
              <a:rPr lang="it-IT" sz="1400" b="1" kern="1200" dirty="0" err="1" smtClean="0">
                <a:solidFill>
                  <a:srgbClr val="6C6352"/>
                </a:solidFill>
                <a:ea typeface="Calibri"/>
                <a:cs typeface="Times New Roman"/>
              </a:rPr>
              <a:t>Print</a:t>
            </a:r>
            <a:r>
              <a:rPr lang="it-IT" sz="1400" b="1" kern="1200" dirty="0" smtClean="0">
                <a:solidFill>
                  <a:srgbClr val="6C6352"/>
                </a:solidFill>
                <a:ea typeface="Calibri"/>
                <a:cs typeface="Times New Roman"/>
              </a:rPr>
              <a:t> </a:t>
            </a:r>
            <a:r>
              <a:rPr lang="it-IT" sz="1400" b="1" kern="1200" dirty="0" err="1" smtClean="0">
                <a:solidFill>
                  <a:srgbClr val="6C6352"/>
                </a:solidFill>
                <a:ea typeface="Calibri"/>
                <a:cs typeface="Times New Roman"/>
              </a:rPr>
              <a:t>Setting</a:t>
            </a:r>
            <a:r>
              <a:rPr lang="it-IT" sz="1400" b="1" kern="1200" dirty="0" err="1">
                <a:solidFill>
                  <a:srgbClr val="6C6352"/>
                </a:solidFill>
                <a:ea typeface="Calibri"/>
                <a:cs typeface="Times New Roman"/>
              </a:rPr>
              <a:t>s</a:t>
            </a:r>
            <a:r>
              <a:rPr lang="it-IT" sz="1400" b="1" kern="1200" dirty="0">
                <a:solidFill>
                  <a:srgbClr val="6C6352"/>
                </a:solidFill>
                <a:ea typeface="Calibri"/>
                <a:cs typeface="Times New Roman"/>
              </a:rPr>
              <a:t> - </a:t>
            </a:r>
            <a:r>
              <a:rPr lang="it-IT" sz="1400" b="1" kern="1200" dirty="0" err="1">
                <a:solidFill>
                  <a:srgbClr val="6C6352"/>
                </a:solidFill>
                <a:ea typeface="Calibri"/>
                <a:cs typeface="Times New Roman"/>
              </a:rPr>
              <a:t>Layers</a:t>
            </a:r>
            <a:r>
              <a:rPr lang="it-IT" sz="1400" b="1" kern="1200" dirty="0">
                <a:solidFill>
                  <a:srgbClr val="6C6352"/>
                </a:solidFill>
                <a:ea typeface="Calibri"/>
                <a:cs typeface="Times New Roman"/>
              </a:rPr>
              <a:t> and </a:t>
            </a:r>
            <a:r>
              <a:rPr lang="it-IT" sz="1400" b="1" kern="1200" dirty="0" err="1" smtClean="0">
                <a:solidFill>
                  <a:srgbClr val="6C6352"/>
                </a:solidFill>
                <a:ea typeface="Calibri"/>
                <a:cs typeface="Times New Roman"/>
              </a:rPr>
              <a:t>perimeters</a:t>
            </a:r>
            <a:endParaRPr lang="it-IT" sz="14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627533"/>
            <a:ext cx="8496944" cy="4160647"/>
          </a:xfrm>
        </p:spPr>
        <p:txBody>
          <a:bodyPr>
            <a:noAutofit/>
          </a:bodyPr>
          <a:lstStyle/>
          <a:p>
            <a:pPr marL="0" indent="0" algn="ctr">
              <a:buNone/>
            </a:pPr>
            <a:r>
              <a:rPr lang="it-IT" sz="2000" b="1" dirty="0" err="1">
                <a:solidFill>
                  <a:schemeClr val="tx1"/>
                </a:solidFill>
                <a:ea typeface="Calibri"/>
                <a:cs typeface="Times New Roman"/>
              </a:rPr>
              <a:t>Layers</a:t>
            </a:r>
            <a:r>
              <a:rPr lang="it-IT" sz="2000" b="1" dirty="0">
                <a:solidFill>
                  <a:schemeClr val="tx1"/>
                </a:solidFill>
                <a:ea typeface="Calibri"/>
                <a:cs typeface="Times New Roman"/>
              </a:rPr>
              <a:t> and </a:t>
            </a:r>
            <a:r>
              <a:rPr lang="it-IT" sz="2000" b="1" dirty="0" err="1" smtClean="0">
                <a:solidFill>
                  <a:schemeClr val="tx1"/>
                </a:solidFill>
                <a:ea typeface="Calibri"/>
                <a:cs typeface="Times New Roman"/>
              </a:rPr>
              <a:t>perimeters</a:t>
            </a:r>
            <a:endParaRPr lang="it-IT" sz="2000" b="1" dirty="0" smtClean="0">
              <a:solidFill>
                <a:schemeClr val="tx1"/>
              </a:solidFill>
              <a:ea typeface="Calibri"/>
              <a:cs typeface="Times New Roman"/>
            </a:endParaRPr>
          </a:p>
          <a:p>
            <a:pPr marL="0" indent="0" algn="just">
              <a:buNone/>
            </a:pPr>
            <a:endParaRPr lang="it-IT" sz="800" dirty="0" smtClean="0">
              <a:solidFill>
                <a:schemeClr val="tx1"/>
              </a:solidFill>
              <a:ea typeface="Calibri"/>
              <a:cs typeface="Times New Roman"/>
            </a:endParaRPr>
          </a:p>
          <a:p>
            <a:pPr algn="just"/>
            <a:r>
              <a:rPr lang="it-IT" sz="1600" b="1" dirty="0" err="1" smtClean="0">
                <a:solidFill>
                  <a:schemeClr val="tx1"/>
                </a:solidFill>
                <a:ea typeface="Calibri"/>
                <a:cs typeface="Times New Roman"/>
              </a:rPr>
              <a:t>Layer</a:t>
            </a:r>
            <a:r>
              <a:rPr lang="it-IT" sz="1600" b="1" dirty="0">
                <a:solidFill>
                  <a:schemeClr val="tx1"/>
                </a:solidFill>
                <a:ea typeface="Calibri"/>
                <a:cs typeface="Times New Roman"/>
              </a:rPr>
              <a:t> </a:t>
            </a:r>
            <a:r>
              <a:rPr lang="it-IT" sz="1600" b="1" dirty="0" err="1">
                <a:solidFill>
                  <a:schemeClr val="tx1"/>
                </a:solidFill>
                <a:ea typeface="Calibri"/>
                <a:cs typeface="Times New Roman"/>
              </a:rPr>
              <a:t>height</a:t>
            </a:r>
            <a:r>
              <a:rPr lang="it-IT" sz="1600" dirty="0" smtClean="0">
                <a:solidFill>
                  <a:schemeClr val="tx1"/>
                </a:solidFill>
                <a:ea typeface="Calibri"/>
                <a:cs typeface="Times New Roman"/>
              </a:rPr>
              <a:t>: è lo spessore di ogni strato</a:t>
            </a:r>
            <a:r>
              <a:rPr lang="it-IT" sz="1600" dirty="0">
                <a:solidFill>
                  <a:schemeClr val="tx1"/>
                </a:solidFill>
                <a:ea typeface="Calibri"/>
                <a:cs typeface="Times New Roman"/>
              </a:rPr>
              <a:t>, in pratica lo spostamento dell'asse Z tra uno strato ed il successivo. E' un parametro importante e deve essere compatibile con il diametro del foro dell'ugello. Per un ugello di 0.5 mm solitamente si imposta il valore di 0.3 mm. Si consiglia di evitare valori superiori a 0.4 mm, anzi di utilizzare valori </a:t>
            </a:r>
            <a:r>
              <a:rPr lang="it-IT" sz="1600" dirty="0" smtClean="0">
                <a:solidFill>
                  <a:schemeClr val="tx1"/>
                </a:solidFill>
                <a:ea typeface="Calibri"/>
                <a:cs typeface="Times New Roman"/>
              </a:rPr>
              <a:t>inferiori. Con </a:t>
            </a:r>
            <a:r>
              <a:rPr lang="it-IT" sz="1600" dirty="0">
                <a:solidFill>
                  <a:schemeClr val="tx1"/>
                </a:solidFill>
                <a:ea typeface="Calibri"/>
                <a:cs typeface="Times New Roman"/>
              </a:rPr>
              <a:t>alcune accortezze si può arrivare sino a 0.1mm. Ci sono diversi fattori che </a:t>
            </a:r>
            <a:r>
              <a:rPr lang="it-IT" sz="1600" dirty="0" smtClean="0">
                <a:solidFill>
                  <a:schemeClr val="tx1"/>
                </a:solidFill>
                <a:ea typeface="Calibri"/>
                <a:cs typeface="Times New Roman"/>
              </a:rPr>
              <a:t>concorrono per decidere quanto impostare l'altezza </a:t>
            </a:r>
            <a:r>
              <a:rPr lang="it-IT" sz="1600" dirty="0">
                <a:solidFill>
                  <a:schemeClr val="tx1"/>
                </a:solidFill>
                <a:ea typeface="Calibri"/>
                <a:cs typeface="Times New Roman"/>
              </a:rPr>
              <a:t>di ogni </a:t>
            </a:r>
            <a:r>
              <a:rPr lang="it-IT" sz="1600" dirty="0" smtClean="0">
                <a:solidFill>
                  <a:schemeClr val="tx1"/>
                </a:solidFill>
                <a:ea typeface="Calibri"/>
                <a:cs typeface="Times New Roman"/>
              </a:rPr>
              <a:t>strato: </a:t>
            </a:r>
          </a:p>
          <a:p>
            <a:pPr marL="0" indent="0" algn="just">
              <a:buNone/>
            </a:pPr>
            <a:endParaRPr lang="it-IT" sz="800" dirty="0">
              <a:solidFill>
                <a:schemeClr val="tx1"/>
              </a:solidFill>
              <a:ea typeface="Calibri"/>
              <a:cs typeface="Times New Roman"/>
            </a:endParaRPr>
          </a:p>
          <a:p>
            <a:pPr lvl="1" algn="just">
              <a:buFont typeface="Wingdings" pitchFamily="2" charset="2"/>
              <a:buChar char="v"/>
            </a:pPr>
            <a:r>
              <a:rPr lang="it-IT" sz="1400" dirty="0" smtClean="0">
                <a:solidFill>
                  <a:schemeClr val="tx1"/>
                </a:solidFill>
                <a:ea typeface="Calibri"/>
                <a:cs typeface="Times New Roman"/>
              </a:rPr>
              <a:t>La risoluzione desiderata – meno è l’altezza tra due strati successivi e meno visibile sarà la scalettatura del bordo del filamento. Per la scelta di questo parametro l'estetica </a:t>
            </a:r>
            <a:r>
              <a:rPr lang="it-IT" sz="1400" dirty="0">
                <a:solidFill>
                  <a:schemeClr val="tx1"/>
                </a:solidFill>
                <a:ea typeface="Calibri"/>
                <a:cs typeface="Times New Roman"/>
              </a:rPr>
              <a:t>gioca un ruolo </a:t>
            </a:r>
            <a:r>
              <a:rPr lang="it-IT" sz="1400" dirty="0" smtClean="0">
                <a:solidFill>
                  <a:schemeClr val="tx1"/>
                </a:solidFill>
                <a:ea typeface="Calibri"/>
                <a:cs typeface="Times New Roman"/>
              </a:rPr>
              <a:t>fondamentale, </a:t>
            </a:r>
            <a:r>
              <a:rPr lang="it-IT" sz="1400" dirty="0">
                <a:solidFill>
                  <a:schemeClr val="tx1"/>
                </a:solidFill>
                <a:ea typeface="Calibri"/>
                <a:cs typeface="Times New Roman"/>
              </a:rPr>
              <a:t>ma anche </a:t>
            </a:r>
            <a:r>
              <a:rPr lang="it-IT" sz="1400" dirty="0" smtClean="0">
                <a:solidFill>
                  <a:schemeClr val="tx1"/>
                </a:solidFill>
                <a:ea typeface="Calibri"/>
                <a:cs typeface="Times New Roman"/>
              </a:rPr>
              <a:t>la tipologia di modello. Ad esempio, per una </a:t>
            </a:r>
            <a:r>
              <a:rPr lang="it-IT" sz="1400" dirty="0">
                <a:solidFill>
                  <a:schemeClr val="tx1"/>
                </a:solidFill>
                <a:ea typeface="Calibri"/>
                <a:cs typeface="Times New Roman"/>
              </a:rPr>
              <a:t>parte meccanica potrebbe non essere necessario un </a:t>
            </a:r>
            <a:r>
              <a:rPr lang="it-IT" sz="1400" dirty="0" smtClean="0">
                <a:solidFill>
                  <a:schemeClr val="tx1"/>
                </a:solidFill>
                <a:ea typeface="Calibri"/>
                <a:cs typeface="Times New Roman"/>
              </a:rPr>
              <a:t>rivestimento ad </a:t>
            </a:r>
            <a:r>
              <a:rPr lang="it-IT" sz="1400" dirty="0">
                <a:solidFill>
                  <a:schemeClr val="tx1"/>
                </a:solidFill>
                <a:ea typeface="Calibri"/>
                <a:cs typeface="Times New Roman"/>
              </a:rPr>
              <a:t>alta risoluzione, mentre </a:t>
            </a:r>
            <a:r>
              <a:rPr lang="it-IT" sz="1400" dirty="0" smtClean="0">
                <a:solidFill>
                  <a:schemeClr val="tx1"/>
                </a:solidFill>
                <a:ea typeface="Calibri"/>
                <a:cs typeface="Times New Roman"/>
              </a:rPr>
              <a:t>per un </a:t>
            </a:r>
            <a:r>
              <a:rPr lang="it-IT" sz="1400" dirty="0">
                <a:solidFill>
                  <a:schemeClr val="tx1"/>
                </a:solidFill>
                <a:ea typeface="Calibri"/>
                <a:cs typeface="Times New Roman"/>
              </a:rPr>
              <a:t>pezzo </a:t>
            </a:r>
            <a:r>
              <a:rPr lang="it-IT" sz="1400" dirty="0" smtClean="0">
                <a:solidFill>
                  <a:schemeClr val="tx1"/>
                </a:solidFill>
                <a:ea typeface="Calibri"/>
                <a:cs typeface="Times New Roman"/>
              </a:rPr>
              <a:t>da presentazione si. </a:t>
            </a:r>
          </a:p>
          <a:p>
            <a:pPr marL="457200" lvl="1" indent="0" algn="just">
              <a:buNone/>
            </a:pPr>
            <a:endParaRPr lang="it-IT" sz="1400" dirty="0">
              <a:solidFill>
                <a:schemeClr val="tx1"/>
              </a:solidFill>
              <a:ea typeface="Calibri"/>
              <a:cs typeface="Times New Roman"/>
            </a:endParaRPr>
          </a:p>
          <a:p>
            <a:pPr lvl="1" algn="just">
              <a:buFont typeface="Wingdings" pitchFamily="2" charset="2"/>
              <a:buChar char="v"/>
            </a:pPr>
            <a:r>
              <a:rPr lang="it-IT" sz="1400" dirty="0">
                <a:solidFill>
                  <a:schemeClr val="tx1"/>
                </a:solidFill>
                <a:ea typeface="Calibri"/>
                <a:cs typeface="Times New Roman"/>
              </a:rPr>
              <a:t>Velocità di stampa </a:t>
            </a:r>
            <a:r>
              <a:rPr lang="it-IT" sz="1400" dirty="0" smtClean="0">
                <a:solidFill>
                  <a:schemeClr val="tx1"/>
                </a:solidFill>
                <a:ea typeface="Calibri"/>
                <a:cs typeface="Times New Roman"/>
              </a:rPr>
              <a:t>– ovviamente l’altezza dello strato incide sul tempo totale di stampa, </a:t>
            </a:r>
            <a:r>
              <a:rPr lang="it-IT" sz="1400" dirty="0">
                <a:solidFill>
                  <a:schemeClr val="tx1"/>
                </a:solidFill>
                <a:ea typeface="Calibri"/>
                <a:cs typeface="Times New Roman"/>
              </a:rPr>
              <a:t>semplicemente perché l'estrusore deve </a:t>
            </a:r>
            <a:r>
              <a:rPr lang="it-IT" sz="1400" dirty="0" smtClean="0">
                <a:solidFill>
                  <a:schemeClr val="tx1"/>
                </a:solidFill>
                <a:ea typeface="Calibri"/>
                <a:cs typeface="Times New Roman"/>
              </a:rPr>
              <a:t>ripassare sullo stesso punto più </a:t>
            </a:r>
            <a:r>
              <a:rPr lang="it-IT" sz="1400" dirty="0">
                <a:solidFill>
                  <a:schemeClr val="tx1"/>
                </a:solidFill>
                <a:ea typeface="Calibri"/>
                <a:cs typeface="Times New Roman"/>
              </a:rPr>
              <a:t>volte. </a:t>
            </a:r>
            <a:r>
              <a:rPr lang="it-IT" sz="1400" dirty="0" smtClean="0">
                <a:solidFill>
                  <a:schemeClr val="tx1"/>
                </a:solidFill>
                <a:ea typeface="Calibri"/>
                <a:cs typeface="Times New Roman"/>
              </a:rPr>
              <a:t>Uno degli obiettivi della corretta stampa 3D è quello di trovare il giusto equilibrio </a:t>
            </a:r>
            <a:r>
              <a:rPr lang="it-IT" sz="1400" dirty="0">
                <a:solidFill>
                  <a:schemeClr val="tx1"/>
                </a:solidFill>
                <a:ea typeface="Calibri"/>
                <a:cs typeface="Times New Roman"/>
              </a:rPr>
              <a:t>tra </a:t>
            </a:r>
            <a:r>
              <a:rPr lang="it-IT" sz="1400" dirty="0" smtClean="0">
                <a:solidFill>
                  <a:schemeClr val="tx1"/>
                </a:solidFill>
                <a:ea typeface="Calibri"/>
                <a:cs typeface="Times New Roman"/>
              </a:rPr>
              <a:t>l'altezza dello strato</a:t>
            </a:r>
            <a:r>
              <a:rPr lang="it-IT" sz="1400" dirty="0">
                <a:solidFill>
                  <a:schemeClr val="tx1"/>
                </a:solidFill>
                <a:ea typeface="Calibri"/>
                <a:cs typeface="Times New Roman"/>
              </a:rPr>
              <a:t>, la velocità </a:t>
            </a:r>
            <a:r>
              <a:rPr lang="it-IT" sz="1400" dirty="0" smtClean="0">
                <a:solidFill>
                  <a:schemeClr val="tx1"/>
                </a:solidFill>
                <a:ea typeface="Calibri"/>
                <a:cs typeface="Times New Roman"/>
              </a:rPr>
              <a:t>e la qualità finale di stampa. </a:t>
            </a:r>
          </a:p>
        </p:txBody>
      </p:sp>
    </p:spTree>
    <p:extLst>
      <p:ext uri="{BB962C8B-B14F-4D97-AF65-F5344CB8AC3E}">
        <p14:creationId xmlns:p14="http://schemas.microsoft.com/office/powerpoint/2010/main" val="15824391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568952" cy="432048"/>
          </a:xfrm>
        </p:spPr>
        <p:txBody>
          <a:bodyPr>
            <a:noAutofit/>
          </a:bodyPr>
          <a:lstStyle/>
          <a:p>
            <a:pPr algn="l">
              <a:lnSpc>
                <a:spcPct val="115000"/>
              </a:lnSpc>
            </a:pPr>
            <a:r>
              <a:rPr lang="it-IT" sz="2400" b="1" dirty="0" smtClean="0"/>
              <a:t>Lo </a:t>
            </a:r>
            <a:r>
              <a:rPr lang="it-IT" sz="2400" b="1" dirty="0" err="1"/>
              <a:t>slicing</a:t>
            </a:r>
            <a:r>
              <a:rPr lang="it-IT" sz="2400" b="1" dirty="0"/>
              <a:t> e la generazione del GCODE con </a:t>
            </a:r>
            <a:r>
              <a:rPr lang="it-IT" sz="2400" b="1" dirty="0" smtClean="0"/>
              <a:t>Slic3r </a:t>
            </a:r>
            <a:r>
              <a:rPr lang="it-IT" sz="1600" b="1" dirty="0" smtClean="0">
                <a:ea typeface="Calibri"/>
                <a:cs typeface="Times New Roman"/>
              </a:rPr>
              <a:t>- Sommario</a:t>
            </a:r>
            <a:endParaRPr lang="it-IT" sz="1600" dirty="0" smtClean="0">
              <a:ea typeface="Calibri"/>
              <a:cs typeface="Times New Roman"/>
            </a:endParaRPr>
          </a:p>
        </p:txBody>
      </p:sp>
      <p:sp>
        <p:nvSpPr>
          <p:cNvPr id="7" name="Content Placeholder 2"/>
          <p:cNvSpPr>
            <a:spLocks noGrp="1"/>
          </p:cNvSpPr>
          <p:nvPr>
            <p:ph idx="1"/>
          </p:nvPr>
        </p:nvSpPr>
        <p:spPr>
          <a:xfrm>
            <a:off x="395536" y="627534"/>
            <a:ext cx="8280920" cy="4248472"/>
          </a:xfrm>
        </p:spPr>
        <p:txBody>
          <a:bodyPr>
            <a:noAutofit/>
          </a:bodyPr>
          <a:lstStyle/>
          <a:p>
            <a:pPr lvl="0"/>
            <a:r>
              <a:rPr lang="it-IT" sz="1600" dirty="0" smtClean="0">
                <a:solidFill>
                  <a:schemeClr val="bg2">
                    <a:lumMod val="10000"/>
                  </a:schemeClr>
                </a:solidFill>
              </a:rPr>
              <a:t>Introduzione</a:t>
            </a:r>
          </a:p>
          <a:p>
            <a:r>
              <a:rPr lang="it-IT" sz="1600" dirty="0">
                <a:solidFill>
                  <a:schemeClr val="bg2">
                    <a:lumMod val="10000"/>
                  </a:schemeClr>
                </a:solidFill>
              </a:rPr>
              <a:t>I principali parametri</a:t>
            </a:r>
          </a:p>
          <a:p>
            <a:pPr lvl="0"/>
            <a:r>
              <a:rPr lang="it-IT" sz="1600" dirty="0">
                <a:solidFill>
                  <a:schemeClr val="bg2">
                    <a:lumMod val="10000"/>
                  </a:schemeClr>
                </a:solidFill>
              </a:rPr>
              <a:t>L’interfaccia</a:t>
            </a:r>
          </a:p>
          <a:p>
            <a:pPr lvl="1">
              <a:buFont typeface="Courier New" pitchFamily="49" charset="0"/>
              <a:buChar char="o"/>
            </a:pPr>
            <a:r>
              <a:rPr lang="it-IT" sz="1400" dirty="0" err="1">
                <a:solidFill>
                  <a:schemeClr val="bg2">
                    <a:lumMod val="10000"/>
                  </a:schemeClr>
                </a:solidFill>
              </a:rPr>
              <a:t>Printer</a:t>
            </a:r>
            <a:r>
              <a:rPr lang="it-IT" sz="1400" dirty="0">
                <a:solidFill>
                  <a:schemeClr val="bg2">
                    <a:lumMod val="10000"/>
                  </a:schemeClr>
                </a:solidFill>
              </a:rPr>
              <a:t> </a:t>
            </a:r>
            <a:r>
              <a:rPr lang="it-IT" sz="1400" dirty="0" err="1">
                <a:solidFill>
                  <a:schemeClr val="bg2">
                    <a:lumMod val="10000"/>
                  </a:schemeClr>
                </a:solidFill>
              </a:rPr>
              <a:t>Settings</a:t>
            </a:r>
            <a:endParaRPr lang="it-IT" sz="1400" dirty="0">
              <a:solidFill>
                <a:schemeClr val="bg2">
                  <a:lumMod val="10000"/>
                </a:schemeClr>
              </a:solidFill>
            </a:endParaRPr>
          </a:p>
          <a:p>
            <a:pPr lvl="1">
              <a:buFont typeface="Courier New" pitchFamily="49" charset="0"/>
              <a:buChar char="o"/>
            </a:pPr>
            <a:r>
              <a:rPr lang="it-IT" sz="1400" dirty="0" err="1">
                <a:solidFill>
                  <a:schemeClr val="bg2">
                    <a:lumMod val="10000"/>
                  </a:schemeClr>
                </a:solidFill>
              </a:rPr>
              <a:t>Filament</a:t>
            </a:r>
            <a:r>
              <a:rPr lang="it-IT" sz="1400" dirty="0">
                <a:solidFill>
                  <a:schemeClr val="bg2">
                    <a:lumMod val="10000"/>
                  </a:schemeClr>
                </a:solidFill>
              </a:rPr>
              <a:t> </a:t>
            </a:r>
            <a:r>
              <a:rPr lang="it-IT" sz="1400" dirty="0" err="1">
                <a:solidFill>
                  <a:schemeClr val="bg2">
                    <a:lumMod val="10000"/>
                  </a:schemeClr>
                </a:solidFill>
              </a:rPr>
              <a:t>Settings</a:t>
            </a:r>
            <a:endParaRPr lang="it-IT" sz="1400" dirty="0">
              <a:solidFill>
                <a:schemeClr val="bg2">
                  <a:lumMod val="10000"/>
                </a:schemeClr>
              </a:solidFill>
            </a:endParaRPr>
          </a:p>
          <a:p>
            <a:pPr lvl="1">
              <a:buFont typeface="Courier New" pitchFamily="49" charset="0"/>
              <a:buChar char="o"/>
            </a:pPr>
            <a:r>
              <a:rPr lang="it-IT" sz="1400" dirty="0" err="1">
                <a:solidFill>
                  <a:schemeClr val="bg2">
                    <a:lumMod val="10000"/>
                  </a:schemeClr>
                </a:solidFill>
              </a:rPr>
              <a:t>Print</a:t>
            </a:r>
            <a:r>
              <a:rPr lang="it-IT" sz="1400" dirty="0">
                <a:solidFill>
                  <a:schemeClr val="bg2">
                    <a:lumMod val="10000"/>
                  </a:schemeClr>
                </a:solidFill>
              </a:rPr>
              <a:t> </a:t>
            </a:r>
            <a:r>
              <a:rPr lang="it-IT" sz="1400" dirty="0" err="1">
                <a:solidFill>
                  <a:schemeClr val="bg2">
                    <a:lumMod val="10000"/>
                  </a:schemeClr>
                </a:solidFill>
              </a:rPr>
              <a:t>Settings</a:t>
            </a:r>
            <a:endParaRPr lang="it-IT" sz="1400" dirty="0">
              <a:solidFill>
                <a:schemeClr val="bg2">
                  <a:lumMod val="10000"/>
                </a:schemeClr>
              </a:solidFill>
            </a:endParaRPr>
          </a:p>
          <a:p>
            <a:pPr lvl="2">
              <a:buFont typeface="Courier New" pitchFamily="49" charset="0"/>
              <a:buChar char="o"/>
            </a:pPr>
            <a:r>
              <a:rPr lang="it-IT" sz="1400" dirty="0" err="1">
                <a:solidFill>
                  <a:schemeClr val="bg2">
                    <a:lumMod val="10000"/>
                  </a:schemeClr>
                </a:solidFill>
              </a:rPr>
              <a:t>Layers</a:t>
            </a:r>
            <a:r>
              <a:rPr lang="it-IT" sz="1400" dirty="0">
                <a:solidFill>
                  <a:schemeClr val="bg2">
                    <a:lumMod val="10000"/>
                  </a:schemeClr>
                </a:solidFill>
              </a:rPr>
              <a:t> and </a:t>
            </a:r>
            <a:r>
              <a:rPr lang="it-IT" sz="1400" dirty="0" err="1">
                <a:solidFill>
                  <a:schemeClr val="bg2">
                    <a:lumMod val="10000"/>
                  </a:schemeClr>
                </a:solidFill>
              </a:rPr>
              <a:t>perimeters</a:t>
            </a:r>
            <a:endParaRPr lang="it-IT" sz="1400" dirty="0">
              <a:solidFill>
                <a:schemeClr val="bg2">
                  <a:lumMod val="10000"/>
                </a:schemeClr>
              </a:solidFill>
            </a:endParaRPr>
          </a:p>
          <a:p>
            <a:pPr lvl="2">
              <a:buFont typeface="Courier New" pitchFamily="49" charset="0"/>
              <a:buChar char="o"/>
            </a:pPr>
            <a:r>
              <a:rPr lang="it-IT" sz="1400" dirty="0" err="1">
                <a:solidFill>
                  <a:schemeClr val="bg2">
                    <a:lumMod val="10000"/>
                  </a:schemeClr>
                </a:solidFill>
              </a:rPr>
              <a:t>Infill</a:t>
            </a:r>
            <a:endParaRPr lang="it-IT" sz="1400" dirty="0">
              <a:solidFill>
                <a:schemeClr val="bg2">
                  <a:lumMod val="10000"/>
                </a:schemeClr>
              </a:solidFill>
            </a:endParaRPr>
          </a:p>
          <a:p>
            <a:pPr lvl="2">
              <a:buFont typeface="Courier New" pitchFamily="49" charset="0"/>
              <a:buChar char="o"/>
            </a:pPr>
            <a:r>
              <a:rPr lang="it-IT" sz="1400" dirty="0" err="1">
                <a:solidFill>
                  <a:schemeClr val="bg2">
                    <a:lumMod val="10000"/>
                  </a:schemeClr>
                </a:solidFill>
              </a:rPr>
              <a:t>Speed</a:t>
            </a:r>
            <a:endParaRPr lang="it-IT" sz="1400" dirty="0">
              <a:solidFill>
                <a:schemeClr val="bg2">
                  <a:lumMod val="10000"/>
                </a:schemeClr>
              </a:solidFill>
            </a:endParaRPr>
          </a:p>
          <a:p>
            <a:pPr lvl="2">
              <a:buFont typeface="Courier New" pitchFamily="49" charset="0"/>
              <a:buChar char="o"/>
            </a:pPr>
            <a:r>
              <a:rPr lang="it-IT" sz="1400" dirty="0" err="1">
                <a:solidFill>
                  <a:schemeClr val="bg2">
                    <a:lumMod val="10000"/>
                  </a:schemeClr>
                </a:solidFill>
              </a:rPr>
              <a:t>Skirt</a:t>
            </a:r>
            <a:r>
              <a:rPr lang="it-IT" sz="1400" dirty="0">
                <a:solidFill>
                  <a:schemeClr val="bg2">
                    <a:lumMod val="10000"/>
                  </a:schemeClr>
                </a:solidFill>
              </a:rPr>
              <a:t> and </a:t>
            </a:r>
            <a:r>
              <a:rPr lang="it-IT" sz="1400" dirty="0" err="1">
                <a:solidFill>
                  <a:schemeClr val="bg2">
                    <a:lumMod val="10000"/>
                  </a:schemeClr>
                </a:solidFill>
              </a:rPr>
              <a:t>brim</a:t>
            </a:r>
            <a:endParaRPr lang="it-IT" sz="1400" dirty="0">
              <a:solidFill>
                <a:schemeClr val="bg2">
                  <a:lumMod val="10000"/>
                </a:schemeClr>
              </a:solidFill>
            </a:endParaRPr>
          </a:p>
          <a:p>
            <a:pPr lvl="2">
              <a:buFont typeface="Courier New" pitchFamily="49" charset="0"/>
              <a:buChar char="o"/>
            </a:pPr>
            <a:r>
              <a:rPr lang="it-IT" sz="1400" dirty="0" err="1">
                <a:solidFill>
                  <a:schemeClr val="bg2">
                    <a:lumMod val="10000"/>
                  </a:schemeClr>
                </a:solidFill>
              </a:rPr>
              <a:t>Support</a:t>
            </a:r>
            <a:r>
              <a:rPr lang="it-IT" sz="1400" dirty="0">
                <a:solidFill>
                  <a:schemeClr val="bg2">
                    <a:lumMod val="10000"/>
                  </a:schemeClr>
                </a:solidFill>
              </a:rPr>
              <a:t> </a:t>
            </a:r>
            <a:r>
              <a:rPr lang="it-IT" sz="1400" dirty="0" err="1" smtClean="0">
                <a:solidFill>
                  <a:schemeClr val="bg2">
                    <a:lumMod val="10000"/>
                  </a:schemeClr>
                </a:solidFill>
              </a:rPr>
              <a:t>material</a:t>
            </a:r>
            <a:endParaRPr lang="it-IT" sz="1400" dirty="0" smtClean="0">
              <a:solidFill>
                <a:schemeClr val="bg2">
                  <a:lumMod val="10000"/>
                </a:schemeClr>
              </a:solidFill>
            </a:endParaRPr>
          </a:p>
          <a:p>
            <a:pPr lvl="0"/>
            <a:r>
              <a:rPr lang="it-IT" sz="1600" dirty="0" smtClean="0">
                <a:solidFill>
                  <a:schemeClr val="bg2">
                    <a:lumMod val="10000"/>
                  </a:schemeClr>
                </a:solidFill>
              </a:rPr>
              <a:t>Bibliografia</a:t>
            </a:r>
            <a:endParaRPr lang="it-IT" sz="1600" dirty="0">
              <a:solidFill>
                <a:schemeClr val="bg2">
                  <a:lumMod val="10000"/>
                </a:schemeClr>
              </a:solidFill>
            </a:endParaRPr>
          </a:p>
          <a:p>
            <a:pPr lvl="0">
              <a:lnSpc>
                <a:spcPct val="115000"/>
              </a:lnSpc>
              <a:buFont typeface="Symbol"/>
              <a:buChar char=""/>
            </a:pPr>
            <a:endParaRPr lang="it-IT" sz="1400" dirty="0" smtClean="0">
              <a:ea typeface="Calibri"/>
              <a:cs typeface="Times New Roman"/>
            </a:endParaRPr>
          </a:p>
        </p:txBody>
      </p:sp>
      <p:sp>
        <p:nvSpPr>
          <p:cNvPr id="8" name="Segnaposto numero diapositiva 7"/>
          <p:cNvSpPr>
            <a:spLocks noGrp="1"/>
          </p:cNvSpPr>
          <p:nvPr>
            <p:ph type="sldNum" sz="quarter" idx="12"/>
          </p:nvPr>
        </p:nvSpPr>
        <p:spPr/>
        <p:txBody>
          <a:bodyPr/>
          <a:lstStyle/>
          <a:p>
            <a:fld id="{437A9957-6C64-44D4-B360-CF457B51FDFA}" type="slidenum">
              <a:rPr lang="en-US" smtClean="0"/>
              <a:pPr/>
              <a:t>2</a:t>
            </a:fld>
            <a:endParaRPr lang="en-US"/>
          </a:p>
        </p:txBody>
      </p:sp>
    </p:spTree>
    <p:extLst>
      <p:ext uri="{BB962C8B-B14F-4D97-AF65-F5344CB8AC3E}">
        <p14:creationId xmlns:p14="http://schemas.microsoft.com/office/powerpoint/2010/main" val="19821137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20</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b="1" kern="1200" dirty="0" smtClean="0">
                <a:solidFill>
                  <a:srgbClr val="6C6352"/>
                </a:solidFill>
                <a:latin typeface="+mj-lt"/>
                <a:ea typeface="Calibri"/>
                <a:cs typeface="Times New Roman"/>
              </a:rPr>
              <a:t>Lo </a:t>
            </a:r>
            <a:r>
              <a:rPr lang="it-IT" b="1" kern="1200" dirty="0" err="1">
                <a:solidFill>
                  <a:srgbClr val="6C6352"/>
                </a:solidFill>
                <a:latin typeface="+mj-lt"/>
                <a:ea typeface="Calibri"/>
                <a:cs typeface="Times New Roman"/>
              </a:rPr>
              <a:t>slicing</a:t>
            </a:r>
            <a:r>
              <a:rPr lang="it-IT" b="1" kern="1200" dirty="0">
                <a:solidFill>
                  <a:srgbClr val="6C6352"/>
                </a:solidFill>
                <a:latin typeface="+mj-lt"/>
                <a:ea typeface="Calibri"/>
                <a:cs typeface="Times New Roman"/>
              </a:rPr>
              <a:t> e la generazione del GCODE con Slic3r </a:t>
            </a:r>
            <a:r>
              <a:rPr lang="it-IT" b="1" kern="1200" dirty="0" smtClean="0">
                <a:solidFill>
                  <a:srgbClr val="6C6352"/>
                </a:solidFill>
                <a:latin typeface="+mj-lt"/>
                <a:ea typeface="Calibri"/>
                <a:cs typeface="Times New Roman"/>
              </a:rPr>
              <a:t>– </a:t>
            </a:r>
            <a:r>
              <a:rPr lang="it-IT" sz="1400" b="1" kern="1200" dirty="0" err="1" smtClean="0">
                <a:solidFill>
                  <a:srgbClr val="6C6352"/>
                </a:solidFill>
                <a:ea typeface="Calibri"/>
                <a:cs typeface="Times New Roman"/>
              </a:rPr>
              <a:t>Print</a:t>
            </a:r>
            <a:r>
              <a:rPr lang="it-IT" sz="1400" b="1" kern="1200" dirty="0" smtClean="0">
                <a:solidFill>
                  <a:srgbClr val="6C6352"/>
                </a:solidFill>
                <a:ea typeface="Calibri"/>
                <a:cs typeface="Times New Roman"/>
              </a:rPr>
              <a:t> </a:t>
            </a:r>
            <a:r>
              <a:rPr lang="it-IT" sz="1400" b="1" kern="1200" dirty="0" err="1" smtClean="0">
                <a:solidFill>
                  <a:srgbClr val="6C6352"/>
                </a:solidFill>
                <a:ea typeface="Calibri"/>
                <a:cs typeface="Times New Roman"/>
              </a:rPr>
              <a:t>Setting</a:t>
            </a:r>
            <a:r>
              <a:rPr lang="it-IT" sz="1400" b="1" kern="1200" dirty="0" err="1">
                <a:solidFill>
                  <a:srgbClr val="6C6352"/>
                </a:solidFill>
                <a:ea typeface="Calibri"/>
                <a:cs typeface="Times New Roman"/>
              </a:rPr>
              <a:t>s</a:t>
            </a:r>
            <a:r>
              <a:rPr lang="it-IT" sz="1400" b="1" kern="1200" dirty="0">
                <a:solidFill>
                  <a:srgbClr val="6C6352"/>
                </a:solidFill>
                <a:ea typeface="Calibri"/>
                <a:cs typeface="Times New Roman"/>
              </a:rPr>
              <a:t> - </a:t>
            </a:r>
            <a:r>
              <a:rPr lang="it-IT" sz="1400" b="1" kern="1200" dirty="0" err="1">
                <a:solidFill>
                  <a:srgbClr val="6C6352"/>
                </a:solidFill>
                <a:ea typeface="Calibri"/>
                <a:cs typeface="Times New Roman"/>
              </a:rPr>
              <a:t>Layers</a:t>
            </a:r>
            <a:r>
              <a:rPr lang="it-IT" sz="1400" b="1" kern="1200" dirty="0">
                <a:solidFill>
                  <a:srgbClr val="6C6352"/>
                </a:solidFill>
                <a:ea typeface="Calibri"/>
                <a:cs typeface="Times New Roman"/>
              </a:rPr>
              <a:t> and </a:t>
            </a:r>
            <a:r>
              <a:rPr lang="it-IT" sz="1400" b="1" kern="1200" dirty="0" err="1" smtClean="0">
                <a:solidFill>
                  <a:srgbClr val="6C6352"/>
                </a:solidFill>
                <a:ea typeface="Calibri"/>
                <a:cs typeface="Times New Roman"/>
              </a:rPr>
              <a:t>perimeters</a:t>
            </a:r>
            <a:endParaRPr lang="it-IT" sz="14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555526"/>
            <a:ext cx="8496944" cy="504057"/>
          </a:xfrm>
        </p:spPr>
        <p:txBody>
          <a:bodyPr>
            <a:noAutofit/>
          </a:bodyPr>
          <a:lstStyle/>
          <a:p>
            <a:pPr marL="0" indent="0" algn="just">
              <a:buNone/>
            </a:pPr>
            <a:r>
              <a:rPr lang="it-IT" sz="1600" dirty="0" smtClean="0">
                <a:solidFill>
                  <a:schemeClr val="tx1"/>
                </a:solidFill>
                <a:ea typeface="Calibri"/>
                <a:cs typeface="Times New Roman"/>
              </a:rPr>
              <a:t>Esempio di stampa dello stesso oggetto con </a:t>
            </a:r>
            <a:r>
              <a:rPr lang="it-IT" sz="1600" u="sng" dirty="0" smtClean="0">
                <a:solidFill>
                  <a:schemeClr val="tx1"/>
                </a:solidFill>
                <a:ea typeface="Calibri"/>
                <a:cs typeface="Times New Roman"/>
              </a:rPr>
              <a:t>gli stessi parametri</a:t>
            </a:r>
            <a:r>
              <a:rPr lang="it-IT" sz="1600" dirty="0" smtClean="0">
                <a:solidFill>
                  <a:schemeClr val="tx1"/>
                </a:solidFill>
                <a:ea typeface="Calibri"/>
                <a:cs typeface="Times New Roman"/>
              </a:rPr>
              <a:t> a diversa </a:t>
            </a:r>
            <a:r>
              <a:rPr lang="it-IT" sz="1600" i="1" dirty="0" smtClean="0">
                <a:solidFill>
                  <a:schemeClr val="tx1"/>
                </a:solidFill>
                <a:ea typeface="Calibri"/>
                <a:cs typeface="Times New Roman"/>
              </a:rPr>
              <a:t>definizione </a:t>
            </a:r>
            <a:r>
              <a:rPr lang="it-IT" sz="1600" dirty="0" smtClean="0">
                <a:solidFill>
                  <a:schemeClr val="tx1"/>
                </a:solidFill>
                <a:ea typeface="Calibri"/>
                <a:cs typeface="Times New Roman"/>
              </a:rPr>
              <a:t>di stampa.</a:t>
            </a:r>
          </a:p>
          <a:p>
            <a:pPr marL="0" indent="0" algn="just">
              <a:buNone/>
            </a:pPr>
            <a:endParaRPr lang="it-IT" sz="1600" i="1" dirty="0" smtClean="0">
              <a:solidFill>
                <a:schemeClr val="tx1"/>
              </a:solidFill>
              <a:ea typeface="Calibri"/>
              <a:cs typeface="Times New Roman"/>
            </a:endParaRP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987574"/>
            <a:ext cx="6943218" cy="3912340"/>
          </a:xfrm>
          <a:prstGeom prst="rect">
            <a:avLst/>
          </a:prstGeom>
        </p:spPr>
      </p:pic>
    </p:spTree>
    <p:extLst>
      <p:ext uri="{BB962C8B-B14F-4D97-AF65-F5344CB8AC3E}">
        <p14:creationId xmlns:p14="http://schemas.microsoft.com/office/powerpoint/2010/main" val="31244996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21</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b="1" kern="1200" dirty="0" smtClean="0">
                <a:solidFill>
                  <a:srgbClr val="6C6352"/>
                </a:solidFill>
                <a:latin typeface="+mj-lt"/>
                <a:ea typeface="Calibri"/>
                <a:cs typeface="Times New Roman"/>
              </a:rPr>
              <a:t>Lo </a:t>
            </a:r>
            <a:r>
              <a:rPr lang="it-IT" b="1" kern="1200" dirty="0" err="1">
                <a:solidFill>
                  <a:srgbClr val="6C6352"/>
                </a:solidFill>
                <a:latin typeface="+mj-lt"/>
                <a:ea typeface="Calibri"/>
                <a:cs typeface="Times New Roman"/>
              </a:rPr>
              <a:t>slicing</a:t>
            </a:r>
            <a:r>
              <a:rPr lang="it-IT" b="1" kern="1200" dirty="0">
                <a:solidFill>
                  <a:srgbClr val="6C6352"/>
                </a:solidFill>
                <a:latin typeface="+mj-lt"/>
                <a:ea typeface="Calibri"/>
                <a:cs typeface="Times New Roman"/>
              </a:rPr>
              <a:t> e la generazione del GCODE con Slic3r </a:t>
            </a:r>
            <a:r>
              <a:rPr lang="it-IT" b="1" kern="1200" dirty="0" smtClean="0">
                <a:solidFill>
                  <a:srgbClr val="6C6352"/>
                </a:solidFill>
                <a:latin typeface="+mj-lt"/>
                <a:ea typeface="Calibri"/>
                <a:cs typeface="Times New Roman"/>
              </a:rPr>
              <a:t>– </a:t>
            </a:r>
            <a:r>
              <a:rPr lang="it-IT" sz="1400" b="1" kern="1200" dirty="0" err="1" smtClean="0">
                <a:solidFill>
                  <a:srgbClr val="6C6352"/>
                </a:solidFill>
                <a:ea typeface="Calibri"/>
                <a:cs typeface="Times New Roman"/>
              </a:rPr>
              <a:t>Print</a:t>
            </a:r>
            <a:r>
              <a:rPr lang="it-IT" sz="1400" b="1" kern="1200" dirty="0" smtClean="0">
                <a:solidFill>
                  <a:srgbClr val="6C6352"/>
                </a:solidFill>
                <a:ea typeface="Calibri"/>
                <a:cs typeface="Times New Roman"/>
              </a:rPr>
              <a:t> </a:t>
            </a:r>
            <a:r>
              <a:rPr lang="it-IT" sz="1400" b="1" kern="1200" dirty="0" err="1" smtClean="0">
                <a:solidFill>
                  <a:srgbClr val="6C6352"/>
                </a:solidFill>
                <a:ea typeface="Calibri"/>
                <a:cs typeface="Times New Roman"/>
              </a:rPr>
              <a:t>Setting</a:t>
            </a:r>
            <a:r>
              <a:rPr lang="it-IT" sz="1400" b="1" kern="1200" dirty="0" err="1">
                <a:solidFill>
                  <a:srgbClr val="6C6352"/>
                </a:solidFill>
                <a:ea typeface="Calibri"/>
                <a:cs typeface="Times New Roman"/>
              </a:rPr>
              <a:t>s</a:t>
            </a:r>
            <a:r>
              <a:rPr lang="it-IT" sz="1400" b="1" kern="1200" dirty="0">
                <a:solidFill>
                  <a:srgbClr val="6C6352"/>
                </a:solidFill>
                <a:ea typeface="Calibri"/>
                <a:cs typeface="Times New Roman"/>
              </a:rPr>
              <a:t> - </a:t>
            </a:r>
            <a:r>
              <a:rPr lang="it-IT" sz="1400" b="1" kern="1200" dirty="0" err="1">
                <a:solidFill>
                  <a:srgbClr val="6C6352"/>
                </a:solidFill>
                <a:ea typeface="Calibri"/>
                <a:cs typeface="Times New Roman"/>
              </a:rPr>
              <a:t>Layers</a:t>
            </a:r>
            <a:r>
              <a:rPr lang="it-IT" sz="1400" b="1" kern="1200" dirty="0">
                <a:solidFill>
                  <a:srgbClr val="6C6352"/>
                </a:solidFill>
                <a:ea typeface="Calibri"/>
                <a:cs typeface="Times New Roman"/>
              </a:rPr>
              <a:t> and </a:t>
            </a:r>
            <a:r>
              <a:rPr lang="it-IT" sz="1400" b="1" kern="1200" dirty="0" err="1" smtClean="0">
                <a:solidFill>
                  <a:srgbClr val="6C6352"/>
                </a:solidFill>
                <a:ea typeface="Calibri"/>
                <a:cs typeface="Times New Roman"/>
              </a:rPr>
              <a:t>perimeters</a:t>
            </a:r>
            <a:endParaRPr lang="it-IT" sz="14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627533"/>
            <a:ext cx="8496944" cy="1800201"/>
          </a:xfrm>
        </p:spPr>
        <p:txBody>
          <a:bodyPr>
            <a:noAutofit/>
          </a:bodyPr>
          <a:lstStyle/>
          <a:p>
            <a:pPr algn="just"/>
            <a:r>
              <a:rPr lang="it-IT" sz="1600" b="1" dirty="0" smtClean="0">
                <a:solidFill>
                  <a:schemeClr val="tx1"/>
                </a:solidFill>
                <a:ea typeface="Calibri"/>
                <a:cs typeface="Times New Roman"/>
              </a:rPr>
              <a:t>First </a:t>
            </a:r>
            <a:r>
              <a:rPr lang="it-IT" sz="1600" b="1" dirty="0" err="1" smtClean="0">
                <a:solidFill>
                  <a:schemeClr val="tx1"/>
                </a:solidFill>
                <a:ea typeface="Calibri"/>
                <a:cs typeface="Times New Roman"/>
              </a:rPr>
              <a:t>layer</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height</a:t>
            </a:r>
            <a:r>
              <a:rPr lang="it-IT" sz="1600" b="1" dirty="0" smtClean="0">
                <a:solidFill>
                  <a:schemeClr val="tx1"/>
                </a:solidFill>
                <a:ea typeface="Calibri"/>
                <a:cs typeface="Times New Roman"/>
              </a:rPr>
              <a:t>: </a:t>
            </a:r>
            <a:r>
              <a:rPr lang="it-IT" sz="1600" dirty="0">
                <a:solidFill>
                  <a:schemeClr val="tx1"/>
                </a:solidFill>
                <a:ea typeface="Calibri"/>
                <a:cs typeface="Times New Roman"/>
              </a:rPr>
              <a:t>è </a:t>
            </a:r>
            <a:r>
              <a:rPr lang="it-IT" sz="1600" dirty="0" smtClean="0">
                <a:solidFill>
                  <a:schemeClr val="tx1"/>
                </a:solidFill>
                <a:ea typeface="Calibri"/>
                <a:cs typeface="Times New Roman"/>
              </a:rPr>
              <a:t>il parametro che imposta lo </a:t>
            </a:r>
            <a:r>
              <a:rPr lang="it-IT" sz="1600" dirty="0">
                <a:solidFill>
                  <a:schemeClr val="tx1"/>
                </a:solidFill>
                <a:ea typeface="Calibri"/>
                <a:cs typeface="Times New Roman"/>
              </a:rPr>
              <a:t>spessore </a:t>
            </a:r>
            <a:r>
              <a:rPr lang="it-IT" sz="1600" dirty="0" smtClean="0">
                <a:solidFill>
                  <a:schemeClr val="tx1"/>
                </a:solidFill>
                <a:ea typeface="Calibri"/>
                <a:cs typeface="Times New Roman"/>
              </a:rPr>
              <a:t>del primo strato. </a:t>
            </a:r>
            <a:r>
              <a:rPr lang="it-IT" sz="1600" dirty="0">
                <a:solidFill>
                  <a:schemeClr val="tx1"/>
                </a:solidFill>
                <a:ea typeface="Calibri"/>
                <a:cs typeface="Times New Roman"/>
              </a:rPr>
              <a:t>E’ possibile definirla in mm o in </a:t>
            </a:r>
            <a:r>
              <a:rPr lang="it-IT" sz="1600" dirty="0" smtClean="0">
                <a:solidFill>
                  <a:schemeClr val="tx1"/>
                </a:solidFill>
                <a:ea typeface="Calibri"/>
                <a:cs typeface="Times New Roman"/>
              </a:rPr>
              <a:t>%. Tale parametro è necessario in casi di stampe ad altissima risoluzione (100 micron). Infatti, a causa del non perfetto livellamento del piatto di stampa rispetto a tutti i punti della superfice da stampare, è opportuno impostare questo parametro scegliendo un valore maggiore rispetto ai successivi strati onde evitare una eccessiva deposizione del materiale fuso, l’intasamento dell’hot-end e la conseguente interruzione del flusso del filamento che porta inevitabilmente al blocco della stampa. </a:t>
            </a:r>
          </a:p>
          <a:p>
            <a:pPr marL="0" indent="0" algn="just">
              <a:buNone/>
            </a:pPr>
            <a:endParaRPr lang="it-IT" sz="800" dirty="0" smtClean="0">
              <a:solidFill>
                <a:schemeClr val="tx1"/>
              </a:solidFill>
              <a:ea typeface="Calibri"/>
              <a:cs typeface="Times New Roman"/>
            </a:endParaRPr>
          </a:p>
          <a:p>
            <a:pPr marL="0" indent="0" algn="just">
              <a:buNone/>
            </a:pPr>
            <a:endParaRPr lang="it-IT" sz="1600" dirty="0" smtClean="0">
              <a:solidFill>
                <a:schemeClr val="tx1"/>
              </a:solidFill>
              <a:ea typeface="Calibri"/>
              <a:cs typeface="Times New Roman"/>
            </a:endParaRPr>
          </a:p>
          <a:p>
            <a:pPr marL="0" indent="0" algn="just">
              <a:buNone/>
            </a:pPr>
            <a:endParaRPr lang="it-IT" sz="1600" dirty="0">
              <a:solidFill>
                <a:schemeClr val="tx1"/>
              </a:solidFill>
              <a:ea typeface="Calibri"/>
              <a:cs typeface="Times New Roman"/>
            </a:endParaRP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2457323"/>
            <a:ext cx="3413760" cy="2270760"/>
          </a:xfrm>
          <a:prstGeom prst="rect">
            <a:avLst/>
          </a:prstGeom>
        </p:spPr>
      </p:pic>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32" y="2428065"/>
            <a:ext cx="3413760" cy="2270760"/>
          </a:xfrm>
          <a:prstGeom prst="rect">
            <a:avLst/>
          </a:prstGeom>
        </p:spPr>
      </p:pic>
    </p:spTree>
    <p:extLst>
      <p:ext uri="{BB962C8B-B14F-4D97-AF65-F5344CB8AC3E}">
        <p14:creationId xmlns:p14="http://schemas.microsoft.com/office/powerpoint/2010/main" val="34563303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22</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b="1" kern="1200" dirty="0" smtClean="0">
                <a:solidFill>
                  <a:srgbClr val="6C6352"/>
                </a:solidFill>
                <a:latin typeface="+mj-lt"/>
                <a:ea typeface="Calibri"/>
                <a:cs typeface="Times New Roman"/>
              </a:rPr>
              <a:t>Lo </a:t>
            </a:r>
            <a:r>
              <a:rPr lang="it-IT" b="1" kern="1200" dirty="0" err="1">
                <a:solidFill>
                  <a:srgbClr val="6C6352"/>
                </a:solidFill>
                <a:latin typeface="+mj-lt"/>
                <a:ea typeface="Calibri"/>
                <a:cs typeface="Times New Roman"/>
              </a:rPr>
              <a:t>slicing</a:t>
            </a:r>
            <a:r>
              <a:rPr lang="it-IT" b="1" kern="1200" dirty="0">
                <a:solidFill>
                  <a:srgbClr val="6C6352"/>
                </a:solidFill>
                <a:latin typeface="+mj-lt"/>
                <a:ea typeface="Calibri"/>
                <a:cs typeface="Times New Roman"/>
              </a:rPr>
              <a:t> e la generazione del GCODE con Slic3r </a:t>
            </a:r>
            <a:r>
              <a:rPr lang="it-IT" b="1" kern="1200" dirty="0" smtClean="0">
                <a:solidFill>
                  <a:srgbClr val="6C6352"/>
                </a:solidFill>
                <a:latin typeface="+mj-lt"/>
                <a:ea typeface="Calibri"/>
                <a:cs typeface="Times New Roman"/>
              </a:rPr>
              <a:t>– </a:t>
            </a:r>
            <a:r>
              <a:rPr lang="it-IT" sz="1400" b="1" kern="1200" dirty="0" err="1" smtClean="0">
                <a:solidFill>
                  <a:srgbClr val="6C6352"/>
                </a:solidFill>
                <a:ea typeface="Calibri"/>
                <a:cs typeface="Times New Roman"/>
              </a:rPr>
              <a:t>Print</a:t>
            </a:r>
            <a:r>
              <a:rPr lang="it-IT" sz="1400" b="1" kern="1200" dirty="0" smtClean="0">
                <a:solidFill>
                  <a:srgbClr val="6C6352"/>
                </a:solidFill>
                <a:ea typeface="Calibri"/>
                <a:cs typeface="Times New Roman"/>
              </a:rPr>
              <a:t> </a:t>
            </a:r>
            <a:r>
              <a:rPr lang="it-IT" sz="1400" b="1" kern="1200" dirty="0" err="1" smtClean="0">
                <a:solidFill>
                  <a:srgbClr val="6C6352"/>
                </a:solidFill>
                <a:ea typeface="Calibri"/>
                <a:cs typeface="Times New Roman"/>
              </a:rPr>
              <a:t>Setting</a:t>
            </a:r>
            <a:r>
              <a:rPr lang="it-IT" sz="1400" b="1" kern="1200" dirty="0" err="1">
                <a:solidFill>
                  <a:srgbClr val="6C6352"/>
                </a:solidFill>
                <a:ea typeface="Calibri"/>
                <a:cs typeface="Times New Roman"/>
              </a:rPr>
              <a:t>s</a:t>
            </a:r>
            <a:r>
              <a:rPr lang="it-IT" sz="1400" b="1" kern="1200" dirty="0">
                <a:solidFill>
                  <a:srgbClr val="6C6352"/>
                </a:solidFill>
                <a:ea typeface="Calibri"/>
                <a:cs typeface="Times New Roman"/>
              </a:rPr>
              <a:t> - </a:t>
            </a:r>
            <a:r>
              <a:rPr lang="it-IT" sz="1400" b="1" kern="1200" dirty="0" err="1">
                <a:solidFill>
                  <a:srgbClr val="6C6352"/>
                </a:solidFill>
                <a:ea typeface="Calibri"/>
                <a:cs typeface="Times New Roman"/>
              </a:rPr>
              <a:t>Layers</a:t>
            </a:r>
            <a:r>
              <a:rPr lang="it-IT" sz="1400" b="1" kern="1200" dirty="0">
                <a:solidFill>
                  <a:srgbClr val="6C6352"/>
                </a:solidFill>
                <a:ea typeface="Calibri"/>
                <a:cs typeface="Times New Roman"/>
              </a:rPr>
              <a:t> and </a:t>
            </a:r>
            <a:r>
              <a:rPr lang="it-IT" sz="1400" b="1" kern="1200" dirty="0" err="1" smtClean="0">
                <a:solidFill>
                  <a:srgbClr val="6C6352"/>
                </a:solidFill>
                <a:ea typeface="Calibri"/>
                <a:cs typeface="Times New Roman"/>
              </a:rPr>
              <a:t>perimeters</a:t>
            </a:r>
            <a:endParaRPr lang="it-IT" sz="14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627533"/>
            <a:ext cx="8496944" cy="4160647"/>
          </a:xfrm>
        </p:spPr>
        <p:txBody>
          <a:bodyPr>
            <a:noAutofit/>
          </a:bodyPr>
          <a:lstStyle/>
          <a:p>
            <a:pPr marL="0" indent="0" algn="just">
              <a:buNone/>
            </a:pPr>
            <a:r>
              <a:rPr lang="it-IT" sz="1600" b="1" dirty="0">
                <a:solidFill>
                  <a:schemeClr val="tx1"/>
                </a:solidFill>
                <a:ea typeface="Calibri"/>
                <a:cs typeface="Times New Roman"/>
              </a:rPr>
              <a:t>Vertical </a:t>
            </a:r>
            <a:r>
              <a:rPr lang="it-IT" sz="1600" b="1" dirty="0" err="1">
                <a:solidFill>
                  <a:schemeClr val="tx1"/>
                </a:solidFill>
                <a:ea typeface="Calibri"/>
                <a:cs typeface="Times New Roman"/>
              </a:rPr>
              <a:t>shell</a:t>
            </a:r>
            <a:r>
              <a:rPr lang="it-IT" sz="1600" b="1" dirty="0">
                <a:solidFill>
                  <a:schemeClr val="tx1"/>
                </a:solidFill>
                <a:ea typeface="Calibri"/>
                <a:cs typeface="Times New Roman"/>
              </a:rPr>
              <a:t>  - </a:t>
            </a:r>
            <a:r>
              <a:rPr lang="it-IT" sz="1600" dirty="0">
                <a:solidFill>
                  <a:schemeClr val="tx1"/>
                </a:solidFill>
                <a:ea typeface="Calibri"/>
                <a:cs typeface="Times New Roman"/>
              </a:rPr>
              <a:t>in pratica </a:t>
            </a:r>
            <a:r>
              <a:rPr lang="it-IT" sz="1600" dirty="0" smtClean="0">
                <a:solidFill>
                  <a:schemeClr val="tx1"/>
                </a:solidFill>
                <a:ea typeface="Calibri"/>
                <a:cs typeface="Times New Roman"/>
              </a:rPr>
              <a:t>le pareti dell’oggetto </a:t>
            </a:r>
            <a:r>
              <a:rPr lang="it-IT" sz="1600" dirty="0">
                <a:solidFill>
                  <a:schemeClr val="tx1"/>
                </a:solidFill>
                <a:ea typeface="Calibri"/>
                <a:cs typeface="Times New Roman"/>
              </a:rPr>
              <a:t>stampato</a:t>
            </a:r>
          </a:p>
          <a:p>
            <a:pPr algn="just"/>
            <a:r>
              <a:rPr lang="it-IT" sz="1600" b="1" dirty="0" err="1" smtClean="0">
                <a:solidFill>
                  <a:schemeClr val="tx1"/>
                </a:solidFill>
                <a:ea typeface="Calibri"/>
                <a:cs typeface="Times New Roman"/>
              </a:rPr>
              <a:t>Perimeters</a:t>
            </a:r>
            <a:r>
              <a:rPr lang="it-IT" sz="1600" b="1" dirty="0" smtClean="0">
                <a:solidFill>
                  <a:schemeClr val="tx1"/>
                </a:solidFill>
                <a:ea typeface="Calibri"/>
                <a:cs typeface="Times New Roman"/>
              </a:rPr>
              <a:t> </a:t>
            </a:r>
            <a:r>
              <a:rPr lang="it-IT" sz="1600" b="1" dirty="0">
                <a:solidFill>
                  <a:schemeClr val="tx1"/>
                </a:solidFill>
                <a:ea typeface="Calibri"/>
                <a:cs typeface="Times New Roman"/>
              </a:rPr>
              <a:t>(minimum): </a:t>
            </a:r>
            <a:r>
              <a:rPr lang="it-IT" sz="1600" dirty="0">
                <a:solidFill>
                  <a:schemeClr val="tx1"/>
                </a:solidFill>
                <a:ea typeface="Calibri"/>
                <a:cs typeface="Times New Roman"/>
              </a:rPr>
              <a:t>definisce il numero minimo di contorni solidi come perimetro dell'oggetto. Per oggetti sottili potrebbe essere in grado di generare solo uno o due contorni anche se ne impostiamo di più. In base alle caratteristiche dell'oggetto, a volte è conveniente avere meno perimetri ed aumentare la densità del riempimento.</a:t>
            </a:r>
          </a:p>
          <a:p>
            <a:pPr marL="0" indent="0" algn="just">
              <a:buNone/>
            </a:pPr>
            <a:endParaRPr lang="it-IT" sz="1600" dirty="0" smtClean="0">
              <a:solidFill>
                <a:schemeClr val="tx1"/>
              </a:solidFill>
              <a:ea typeface="Calibri"/>
              <a:cs typeface="Times New Roman"/>
            </a:endParaRPr>
          </a:p>
          <a:p>
            <a:pPr marL="0" indent="0" algn="just">
              <a:buNone/>
            </a:pPr>
            <a:endParaRPr lang="it-IT" sz="1600" dirty="0">
              <a:solidFill>
                <a:schemeClr val="tx1"/>
              </a:solidFill>
              <a:ea typeface="Calibri"/>
              <a:cs typeface="Times New Roman"/>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59" y="2069351"/>
            <a:ext cx="3784049" cy="2572303"/>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3236" y="2069351"/>
            <a:ext cx="4198722" cy="2643758"/>
          </a:xfrm>
          <a:prstGeom prst="rect">
            <a:avLst/>
          </a:prstGeom>
        </p:spPr>
      </p:pic>
    </p:spTree>
    <p:extLst>
      <p:ext uri="{BB962C8B-B14F-4D97-AF65-F5344CB8AC3E}">
        <p14:creationId xmlns:p14="http://schemas.microsoft.com/office/powerpoint/2010/main" val="9837968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23</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b="1" kern="1200" dirty="0" smtClean="0">
                <a:solidFill>
                  <a:srgbClr val="6C6352"/>
                </a:solidFill>
                <a:latin typeface="+mj-lt"/>
                <a:ea typeface="Calibri"/>
                <a:cs typeface="Times New Roman"/>
              </a:rPr>
              <a:t>Lo </a:t>
            </a:r>
            <a:r>
              <a:rPr lang="it-IT" b="1" kern="1200" dirty="0" err="1">
                <a:solidFill>
                  <a:srgbClr val="6C6352"/>
                </a:solidFill>
                <a:latin typeface="+mj-lt"/>
                <a:ea typeface="Calibri"/>
                <a:cs typeface="Times New Roman"/>
              </a:rPr>
              <a:t>slicing</a:t>
            </a:r>
            <a:r>
              <a:rPr lang="it-IT" b="1" kern="1200" dirty="0">
                <a:solidFill>
                  <a:srgbClr val="6C6352"/>
                </a:solidFill>
                <a:latin typeface="+mj-lt"/>
                <a:ea typeface="Calibri"/>
                <a:cs typeface="Times New Roman"/>
              </a:rPr>
              <a:t> e la generazione del GCODE con Slic3r </a:t>
            </a:r>
            <a:r>
              <a:rPr lang="it-IT" b="1" kern="1200" dirty="0" smtClean="0">
                <a:solidFill>
                  <a:srgbClr val="6C6352"/>
                </a:solidFill>
                <a:latin typeface="+mj-lt"/>
                <a:ea typeface="Calibri"/>
                <a:cs typeface="Times New Roman"/>
              </a:rPr>
              <a:t>– </a:t>
            </a:r>
            <a:r>
              <a:rPr lang="it-IT" sz="1400" b="1" kern="1200" dirty="0" err="1" smtClean="0">
                <a:solidFill>
                  <a:srgbClr val="6C6352"/>
                </a:solidFill>
                <a:ea typeface="Calibri"/>
                <a:cs typeface="Times New Roman"/>
              </a:rPr>
              <a:t>Print</a:t>
            </a:r>
            <a:r>
              <a:rPr lang="it-IT" sz="1400" b="1" kern="1200" dirty="0" smtClean="0">
                <a:solidFill>
                  <a:srgbClr val="6C6352"/>
                </a:solidFill>
                <a:ea typeface="Calibri"/>
                <a:cs typeface="Times New Roman"/>
              </a:rPr>
              <a:t> </a:t>
            </a:r>
            <a:r>
              <a:rPr lang="it-IT" sz="1400" b="1" kern="1200" dirty="0" err="1" smtClean="0">
                <a:solidFill>
                  <a:srgbClr val="6C6352"/>
                </a:solidFill>
                <a:ea typeface="Calibri"/>
                <a:cs typeface="Times New Roman"/>
              </a:rPr>
              <a:t>Setting</a:t>
            </a:r>
            <a:r>
              <a:rPr lang="it-IT" sz="1400" b="1" kern="1200" dirty="0" err="1">
                <a:solidFill>
                  <a:srgbClr val="6C6352"/>
                </a:solidFill>
                <a:ea typeface="Calibri"/>
                <a:cs typeface="Times New Roman"/>
              </a:rPr>
              <a:t>s</a:t>
            </a:r>
            <a:r>
              <a:rPr lang="it-IT" sz="1400" b="1" kern="1200" dirty="0">
                <a:solidFill>
                  <a:srgbClr val="6C6352"/>
                </a:solidFill>
                <a:ea typeface="Calibri"/>
                <a:cs typeface="Times New Roman"/>
              </a:rPr>
              <a:t> - </a:t>
            </a:r>
            <a:r>
              <a:rPr lang="it-IT" sz="1400" b="1" kern="1200" dirty="0" err="1">
                <a:solidFill>
                  <a:srgbClr val="6C6352"/>
                </a:solidFill>
                <a:ea typeface="Calibri"/>
                <a:cs typeface="Times New Roman"/>
              </a:rPr>
              <a:t>Layers</a:t>
            </a:r>
            <a:r>
              <a:rPr lang="it-IT" sz="1400" b="1" kern="1200" dirty="0">
                <a:solidFill>
                  <a:srgbClr val="6C6352"/>
                </a:solidFill>
                <a:ea typeface="Calibri"/>
                <a:cs typeface="Times New Roman"/>
              </a:rPr>
              <a:t> and </a:t>
            </a:r>
            <a:r>
              <a:rPr lang="it-IT" sz="1400" b="1" kern="1200" dirty="0" err="1" smtClean="0">
                <a:solidFill>
                  <a:srgbClr val="6C6352"/>
                </a:solidFill>
                <a:ea typeface="Calibri"/>
                <a:cs typeface="Times New Roman"/>
              </a:rPr>
              <a:t>perimeters</a:t>
            </a:r>
            <a:endParaRPr lang="it-IT" sz="14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627533"/>
            <a:ext cx="8496944" cy="4160647"/>
          </a:xfrm>
        </p:spPr>
        <p:txBody>
          <a:bodyPr>
            <a:noAutofit/>
          </a:bodyPr>
          <a:lstStyle/>
          <a:p>
            <a:pPr algn="just"/>
            <a:r>
              <a:rPr lang="it-IT" sz="1600" b="1" dirty="0" err="1" smtClean="0">
                <a:solidFill>
                  <a:schemeClr val="tx1"/>
                </a:solidFill>
                <a:ea typeface="Calibri"/>
                <a:cs typeface="Times New Roman"/>
              </a:rPr>
              <a:t>Spiral</a:t>
            </a:r>
            <a:r>
              <a:rPr lang="it-IT" sz="1600" b="1" dirty="0" smtClean="0">
                <a:solidFill>
                  <a:schemeClr val="tx1"/>
                </a:solidFill>
                <a:ea typeface="Calibri"/>
                <a:cs typeface="Times New Roman"/>
              </a:rPr>
              <a:t> </a:t>
            </a:r>
            <a:r>
              <a:rPr lang="it-IT" sz="1600" b="1" dirty="0" err="1">
                <a:solidFill>
                  <a:schemeClr val="tx1"/>
                </a:solidFill>
                <a:ea typeface="Calibri"/>
                <a:cs typeface="Times New Roman"/>
              </a:rPr>
              <a:t>vase</a:t>
            </a:r>
            <a:r>
              <a:rPr lang="it-IT" sz="1600" b="1" dirty="0">
                <a:solidFill>
                  <a:schemeClr val="tx1"/>
                </a:solidFill>
                <a:ea typeface="Calibri"/>
                <a:cs typeface="Times New Roman"/>
              </a:rPr>
              <a:t>: </a:t>
            </a:r>
            <a:r>
              <a:rPr lang="it-IT" sz="1600" dirty="0" smtClean="0">
                <a:solidFill>
                  <a:schemeClr val="tx1"/>
                </a:solidFill>
                <a:ea typeface="Calibri"/>
                <a:cs typeface="Times New Roman"/>
              </a:rPr>
              <a:t>spuntando questa voce è possibile stampare soltanto il perimetro degli oggetti pieni (fermo restando la base e/o il top). Il perimetro esterno verrà stampato «a spirale» e non più a strati sovrapposti. In questo caso si vedrà il cursore che fa muovere l’asse Z ruotare lentamente ed in modo continuo.</a:t>
            </a:r>
            <a:endParaRPr lang="it-IT" sz="1600" dirty="0">
              <a:solidFill>
                <a:schemeClr val="tx1"/>
              </a:solidFill>
              <a:ea typeface="Calibri"/>
              <a:cs typeface="Times New Roman"/>
            </a:endParaRPr>
          </a:p>
          <a:p>
            <a:pPr marL="0" indent="0" algn="just">
              <a:buNone/>
            </a:pPr>
            <a:endParaRPr lang="it-IT" sz="1600" dirty="0" smtClean="0">
              <a:solidFill>
                <a:schemeClr val="tx1"/>
              </a:solidFill>
              <a:ea typeface="Calibri"/>
              <a:cs typeface="Times New Roman"/>
            </a:endParaRPr>
          </a:p>
          <a:p>
            <a:pPr marL="0" indent="0" algn="just">
              <a:buNone/>
            </a:pPr>
            <a:endParaRPr lang="it-IT" sz="1600" dirty="0">
              <a:solidFill>
                <a:schemeClr val="tx1"/>
              </a:solidFill>
              <a:ea typeface="Calibri"/>
              <a:cs typeface="Times New Roman"/>
            </a:endParaRP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632" y="1923679"/>
            <a:ext cx="3896368" cy="2696683"/>
          </a:xfrm>
          <a:prstGeom prst="rect">
            <a:avLst/>
          </a:prstGeom>
        </p:spPr>
      </p:pic>
      <p:pic>
        <p:nvPicPr>
          <p:cNvPr id="3" name="Immagin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9207" y="1923679"/>
            <a:ext cx="4027250" cy="2684834"/>
          </a:xfrm>
          <a:prstGeom prst="rect">
            <a:avLst/>
          </a:prstGeom>
        </p:spPr>
      </p:pic>
    </p:spTree>
    <p:extLst>
      <p:ext uri="{BB962C8B-B14F-4D97-AF65-F5344CB8AC3E}">
        <p14:creationId xmlns:p14="http://schemas.microsoft.com/office/powerpoint/2010/main" val="24224791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24</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b="1" kern="1200" dirty="0" smtClean="0">
                <a:solidFill>
                  <a:srgbClr val="6C6352"/>
                </a:solidFill>
                <a:latin typeface="+mj-lt"/>
                <a:ea typeface="Calibri"/>
                <a:cs typeface="Times New Roman"/>
              </a:rPr>
              <a:t>Lo </a:t>
            </a:r>
            <a:r>
              <a:rPr lang="it-IT" b="1" kern="1200" dirty="0" err="1">
                <a:solidFill>
                  <a:srgbClr val="6C6352"/>
                </a:solidFill>
                <a:latin typeface="+mj-lt"/>
                <a:ea typeface="Calibri"/>
                <a:cs typeface="Times New Roman"/>
              </a:rPr>
              <a:t>slicing</a:t>
            </a:r>
            <a:r>
              <a:rPr lang="it-IT" b="1" kern="1200" dirty="0">
                <a:solidFill>
                  <a:srgbClr val="6C6352"/>
                </a:solidFill>
                <a:latin typeface="+mj-lt"/>
                <a:ea typeface="Calibri"/>
                <a:cs typeface="Times New Roman"/>
              </a:rPr>
              <a:t> e la generazione del GCODE con Slic3r </a:t>
            </a:r>
            <a:r>
              <a:rPr lang="it-IT" b="1" kern="1200" dirty="0" smtClean="0">
                <a:solidFill>
                  <a:srgbClr val="6C6352"/>
                </a:solidFill>
                <a:latin typeface="+mj-lt"/>
                <a:ea typeface="Calibri"/>
                <a:cs typeface="Times New Roman"/>
              </a:rPr>
              <a:t>– </a:t>
            </a:r>
            <a:r>
              <a:rPr lang="it-IT" sz="1400" b="1" kern="1200" dirty="0" err="1" smtClean="0">
                <a:solidFill>
                  <a:srgbClr val="6C6352"/>
                </a:solidFill>
                <a:ea typeface="Calibri"/>
                <a:cs typeface="Times New Roman"/>
              </a:rPr>
              <a:t>Print</a:t>
            </a:r>
            <a:r>
              <a:rPr lang="it-IT" sz="1400" b="1" kern="1200" dirty="0" smtClean="0">
                <a:solidFill>
                  <a:srgbClr val="6C6352"/>
                </a:solidFill>
                <a:ea typeface="Calibri"/>
                <a:cs typeface="Times New Roman"/>
              </a:rPr>
              <a:t> </a:t>
            </a:r>
            <a:r>
              <a:rPr lang="it-IT" sz="1400" b="1" kern="1200" dirty="0" err="1" smtClean="0">
                <a:solidFill>
                  <a:srgbClr val="6C6352"/>
                </a:solidFill>
                <a:ea typeface="Calibri"/>
                <a:cs typeface="Times New Roman"/>
              </a:rPr>
              <a:t>Setting</a:t>
            </a:r>
            <a:r>
              <a:rPr lang="it-IT" sz="1400" b="1" kern="1200" dirty="0" err="1">
                <a:solidFill>
                  <a:srgbClr val="6C6352"/>
                </a:solidFill>
                <a:ea typeface="Calibri"/>
                <a:cs typeface="Times New Roman"/>
              </a:rPr>
              <a:t>s</a:t>
            </a:r>
            <a:r>
              <a:rPr lang="it-IT" sz="1400" b="1" kern="1200" dirty="0">
                <a:solidFill>
                  <a:srgbClr val="6C6352"/>
                </a:solidFill>
                <a:ea typeface="Calibri"/>
                <a:cs typeface="Times New Roman"/>
              </a:rPr>
              <a:t> - </a:t>
            </a:r>
            <a:r>
              <a:rPr lang="it-IT" sz="1400" b="1" kern="1200" dirty="0" err="1">
                <a:solidFill>
                  <a:srgbClr val="6C6352"/>
                </a:solidFill>
                <a:ea typeface="Calibri"/>
                <a:cs typeface="Times New Roman"/>
              </a:rPr>
              <a:t>Layers</a:t>
            </a:r>
            <a:r>
              <a:rPr lang="it-IT" sz="1400" b="1" kern="1200" dirty="0">
                <a:solidFill>
                  <a:srgbClr val="6C6352"/>
                </a:solidFill>
                <a:ea typeface="Calibri"/>
                <a:cs typeface="Times New Roman"/>
              </a:rPr>
              <a:t> and </a:t>
            </a:r>
            <a:r>
              <a:rPr lang="it-IT" sz="1400" b="1" kern="1200" dirty="0" err="1" smtClean="0">
                <a:solidFill>
                  <a:srgbClr val="6C6352"/>
                </a:solidFill>
                <a:ea typeface="Calibri"/>
                <a:cs typeface="Times New Roman"/>
              </a:rPr>
              <a:t>perimeters</a:t>
            </a:r>
            <a:endParaRPr lang="it-IT" sz="14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555526"/>
            <a:ext cx="6264696" cy="2952329"/>
          </a:xfrm>
        </p:spPr>
        <p:txBody>
          <a:bodyPr>
            <a:noAutofit/>
          </a:bodyPr>
          <a:lstStyle/>
          <a:p>
            <a:pPr marL="0" indent="0" algn="just">
              <a:buNone/>
            </a:pPr>
            <a:r>
              <a:rPr lang="it-IT" sz="1600" b="1" dirty="0" err="1">
                <a:solidFill>
                  <a:schemeClr val="tx1"/>
                </a:solidFill>
                <a:ea typeface="Calibri"/>
                <a:cs typeface="Times New Roman"/>
              </a:rPr>
              <a:t>Horizontal</a:t>
            </a:r>
            <a:r>
              <a:rPr lang="it-IT" sz="1600" b="1" dirty="0">
                <a:solidFill>
                  <a:schemeClr val="tx1"/>
                </a:solidFill>
                <a:ea typeface="Calibri"/>
                <a:cs typeface="Times New Roman"/>
              </a:rPr>
              <a:t> </a:t>
            </a:r>
            <a:r>
              <a:rPr lang="it-IT" sz="1600" b="1" dirty="0" err="1" smtClean="0">
                <a:solidFill>
                  <a:schemeClr val="tx1"/>
                </a:solidFill>
                <a:ea typeface="Calibri"/>
                <a:cs typeface="Times New Roman"/>
              </a:rPr>
              <a:t>shells</a:t>
            </a:r>
            <a:r>
              <a:rPr lang="it-IT" sz="1600" dirty="0">
                <a:solidFill>
                  <a:schemeClr val="tx1"/>
                </a:solidFill>
                <a:ea typeface="Calibri"/>
                <a:cs typeface="Times New Roman"/>
              </a:rPr>
              <a:t> </a:t>
            </a:r>
            <a:r>
              <a:rPr lang="it-IT" sz="1600" dirty="0" smtClean="0">
                <a:solidFill>
                  <a:schemeClr val="tx1"/>
                </a:solidFill>
                <a:ea typeface="Calibri"/>
                <a:cs typeface="Times New Roman"/>
              </a:rPr>
              <a:t>- i bordi superiori ed inferiori del solido</a:t>
            </a:r>
            <a:endParaRPr lang="it-IT" sz="1600" dirty="0">
              <a:solidFill>
                <a:schemeClr val="tx1"/>
              </a:solidFill>
              <a:ea typeface="Calibri"/>
              <a:cs typeface="Times New Roman"/>
            </a:endParaRPr>
          </a:p>
          <a:p>
            <a:pPr algn="just"/>
            <a:r>
              <a:rPr lang="it-IT" sz="1600" b="1" dirty="0">
                <a:solidFill>
                  <a:schemeClr val="tx1"/>
                </a:solidFill>
                <a:ea typeface="Calibri"/>
                <a:cs typeface="Times New Roman"/>
              </a:rPr>
              <a:t>Solid </a:t>
            </a:r>
            <a:r>
              <a:rPr lang="it-IT" sz="1600" b="1" dirty="0" err="1">
                <a:solidFill>
                  <a:schemeClr val="tx1"/>
                </a:solidFill>
                <a:ea typeface="Calibri"/>
                <a:cs typeface="Times New Roman"/>
              </a:rPr>
              <a:t>layers</a:t>
            </a:r>
            <a:r>
              <a:rPr lang="it-IT" sz="1600" dirty="0">
                <a:solidFill>
                  <a:schemeClr val="tx1"/>
                </a:solidFill>
                <a:ea typeface="Calibri"/>
                <a:cs typeface="Times New Roman"/>
              </a:rPr>
              <a:t>: Imposta il numero degli strati  </a:t>
            </a:r>
            <a:r>
              <a:rPr lang="it-IT" sz="1600" dirty="0" smtClean="0">
                <a:solidFill>
                  <a:schemeClr val="tx1"/>
                </a:solidFill>
                <a:ea typeface="Calibri"/>
                <a:cs typeface="Times New Roman"/>
              </a:rPr>
              <a:t>pieni (100% di riempimento) che compongono le </a:t>
            </a:r>
            <a:r>
              <a:rPr lang="it-IT" sz="1600" dirty="0">
                <a:solidFill>
                  <a:schemeClr val="tx1"/>
                </a:solidFill>
                <a:ea typeface="Calibri"/>
                <a:cs typeface="Times New Roman"/>
              </a:rPr>
              <a:t>superfici inferiori e superiori </a:t>
            </a:r>
            <a:r>
              <a:rPr lang="it-IT" sz="1600" dirty="0" smtClean="0">
                <a:solidFill>
                  <a:schemeClr val="tx1"/>
                </a:solidFill>
                <a:ea typeface="Calibri"/>
                <a:cs typeface="Times New Roman"/>
              </a:rPr>
              <a:t>orizzontali del solido. </a:t>
            </a:r>
            <a:r>
              <a:rPr lang="it-IT" sz="1600" dirty="0">
                <a:solidFill>
                  <a:schemeClr val="tx1"/>
                </a:solidFill>
                <a:ea typeface="Calibri"/>
                <a:cs typeface="Times New Roman"/>
              </a:rPr>
              <a:t>Un buon valore </a:t>
            </a:r>
            <a:r>
              <a:rPr lang="it-IT" sz="1600" dirty="0" smtClean="0">
                <a:solidFill>
                  <a:schemeClr val="tx1"/>
                </a:solidFill>
                <a:ea typeface="Calibri"/>
                <a:cs typeface="Times New Roman"/>
              </a:rPr>
              <a:t>è 3, si </a:t>
            </a:r>
            <a:r>
              <a:rPr lang="it-IT" sz="1600" dirty="0">
                <a:solidFill>
                  <a:schemeClr val="tx1"/>
                </a:solidFill>
                <a:ea typeface="Calibri"/>
                <a:cs typeface="Times New Roman"/>
              </a:rPr>
              <a:t>sconsigliano valori </a:t>
            </a:r>
            <a:r>
              <a:rPr lang="it-IT" sz="1600" dirty="0" smtClean="0">
                <a:solidFill>
                  <a:schemeClr val="tx1"/>
                </a:solidFill>
                <a:ea typeface="Calibri"/>
                <a:cs typeface="Times New Roman"/>
              </a:rPr>
              <a:t>maggiori di 6. Gli </a:t>
            </a:r>
            <a:r>
              <a:rPr lang="it-IT" sz="1600" dirty="0">
                <a:solidFill>
                  <a:schemeClr val="tx1"/>
                </a:solidFill>
                <a:ea typeface="Calibri"/>
                <a:cs typeface="Times New Roman"/>
              </a:rPr>
              <a:t>strati superiori </a:t>
            </a:r>
            <a:r>
              <a:rPr lang="it-IT" sz="1600" dirty="0" smtClean="0">
                <a:solidFill>
                  <a:schemeClr val="tx1"/>
                </a:solidFill>
                <a:ea typeface="Calibri"/>
                <a:cs typeface="Times New Roman"/>
              </a:rPr>
              <a:t>ed inferiori in pratica racchiudono </a:t>
            </a:r>
            <a:r>
              <a:rPr lang="it-IT" sz="1600" dirty="0">
                <a:solidFill>
                  <a:schemeClr val="tx1"/>
                </a:solidFill>
                <a:ea typeface="Calibri"/>
                <a:cs typeface="Times New Roman"/>
              </a:rPr>
              <a:t>il </a:t>
            </a:r>
            <a:r>
              <a:rPr lang="it-IT" sz="1600" dirty="0" smtClean="0">
                <a:solidFill>
                  <a:schemeClr val="tx1"/>
                </a:solidFill>
                <a:ea typeface="Calibri"/>
                <a:cs typeface="Times New Roman"/>
              </a:rPr>
              <a:t>modello, per questo motivo vanno stampati con uno strato pieno. </a:t>
            </a:r>
            <a:r>
              <a:rPr lang="it-IT" sz="1600" dirty="0">
                <a:solidFill>
                  <a:schemeClr val="tx1"/>
                </a:solidFill>
                <a:ea typeface="Calibri"/>
                <a:cs typeface="Times New Roman"/>
              </a:rPr>
              <a:t>Per </a:t>
            </a:r>
            <a:r>
              <a:rPr lang="it-IT" sz="1600" dirty="0" smtClean="0">
                <a:solidFill>
                  <a:schemeClr val="tx1"/>
                </a:solidFill>
                <a:ea typeface="Calibri"/>
                <a:cs typeface="Times New Roman"/>
              </a:rPr>
              <a:t>il fondo c’è da considerare anche l’imprecisione del primo strato a contatto con il piatto, per questo si </a:t>
            </a:r>
            <a:r>
              <a:rPr lang="it-IT" sz="1600" dirty="0">
                <a:solidFill>
                  <a:schemeClr val="tx1"/>
                </a:solidFill>
                <a:ea typeface="Calibri"/>
                <a:cs typeface="Times New Roman"/>
              </a:rPr>
              <a:t>consiglia di avere almeno due strati di fondo</a:t>
            </a:r>
            <a:r>
              <a:rPr lang="it-IT" sz="1600" dirty="0" smtClean="0">
                <a:solidFill>
                  <a:schemeClr val="tx1"/>
                </a:solidFill>
                <a:ea typeface="Calibri"/>
                <a:cs typeface="Times New Roman"/>
              </a:rPr>
              <a:t>.  Questo parametro, associato con lo </a:t>
            </a:r>
            <a:r>
              <a:rPr lang="it-IT" sz="1600" dirty="0" err="1" smtClean="0">
                <a:solidFill>
                  <a:schemeClr val="tx1"/>
                </a:solidFill>
                <a:ea typeface="Calibri"/>
                <a:cs typeface="Times New Roman"/>
              </a:rPr>
              <a:t>Spiral</a:t>
            </a:r>
            <a:r>
              <a:rPr lang="it-IT" sz="1600" dirty="0" smtClean="0">
                <a:solidFill>
                  <a:schemeClr val="tx1"/>
                </a:solidFill>
                <a:ea typeface="Calibri"/>
                <a:cs typeface="Times New Roman"/>
              </a:rPr>
              <a:t> </a:t>
            </a:r>
            <a:r>
              <a:rPr lang="it-IT" sz="1600" dirty="0" err="1" smtClean="0">
                <a:solidFill>
                  <a:schemeClr val="tx1"/>
                </a:solidFill>
                <a:ea typeface="Calibri"/>
                <a:cs typeface="Times New Roman"/>
              </a:rPr>
              <a:t>vase</a:t>
            </a:r>
            <a:r>
              <a:rPr lang="it-IT" sz="1600" dirty="0" smtClean="0">
                <a:solidFill>
                  <a:schemeClr val="tx1"/>
                </a:solidFill>
                <a:ea typeface="Calibri"/>
                <a:cs typeface="Times New Roman"/>
              </a:rPr>
              <a:t>, consente di stampare vasi e braccialetti semplicemente mettendo rispettivamente a zero il valore del top o di entrambi</a:t>
            </a:r>
            <a:endParaRPr lang="it-IT" sz="1600" dirty="0">
              <a:solidFill>
                <a:schemeClr val="tx1"/>
              </a:solidFill>
              <a:ea typeface="Calibri"/>
              <a:cs typeface="Times New Roman"/>
            </a:endParaRPr>
          </a:p>
          <a:p>
            <a:pPr algn="just"/>
            <a:endParaRPr lang="it-IT" sz="1600" dirty="0">
              <a:solidFill>
                <a:schemeClr val="tx1"/>
              </a:solidFill>
              <a:ea typeface="Calibri"/>
              <a:cs typeface="Times New Roman"/>
            </a:endParaRPr>
          </a:p>
          <a:p>
            <a:pPr marL="0" indent="0" algn="just">
              <a:buNone/>
            </a:pPr>
            <a:endParaRPr lang="it-IT" sz="1600" dirty="0">
              <a:solidFill>
                <a:schemeClr val="tx1"/>
              </a:solidFill>
              <a:ea typeface="Calibri"/>
              <a:cs typeface="Times New Roman"/>
            </a:endParaRPr>
          </a:p>
        </p:txBody>
      </p:sp>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04042" y="700663"/>
            <a:ext cx="2072414" cy="3311248"/>
          </a:xfrm>
          <a:prstGeom prst="rect">
            <a:avLst/>
          </a:prstGeom>
        </p:spPr>
      </p:pic>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3507854"/>
            <a:ext cx="1973580" cy="1478280"/>
          </a:xfrm>
          <a:prstGeom prst="rect">
            <a:avLst/>
          </a:prstGeom>
        </p:spPr>
      </p:pic>
      <p:pic>
        <p:nvPicPr>
          <p:cNvPr id="10" name="Immagin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79912" y="3407270"/>
            <a:ext cx="2103120" cy="1578864"/>
          </a:xfrm>
          <a:prstGeom prst="rect">
            <a:avLst/>
          </a:prstGeom>
        </p:spPr>
      </p:pic>
    </p:spTree>
    <p:extLst>
      <p:ext uri="{BB962C8B-B14F-4D97-AF65-F5344CB8AC3E}">
        <p14:creationId xmlns:p14="http://schemas.microsoft.com/office/powerpoint/2010/main" val="4596817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25</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b="1" kern="1200" dirty="0" smtClean="0">
                <a:solidFill>
                  <a:srgbClr val="6C6352"/>
                </a:solidFill>
                <a:latin typeface="+mj-lt"/>
                <a:ea typeface="Calibri"/>
                <a:cs typeface="Times New Roman"/>
              </a:rPr>
              <a:t>Lo </a:t>
            </a:r>
            <a:r>
              <a:rPr lang="it-IT" b="1" kern="1200" dirty="0" err="1">
                <a:solidFill>
                  <a:srgbClr val="6C6352"/>
                </a:solidFill>
                <a:latin typeface="+mj-lt"/>
                <a:ea typeface="Calibri"/>
                <a:cs typeface="Times New Roman"/>
              </a:rPr>
              <a:t>slicing</a:t>
            </a:r>
            <a:r>
              <a:rPr lang="it-IT" b="1" kern="1200" dirty="0">
                <a:solidFill>
                  <a:srgbClr val="6C6352"/>
                </a:solidFill>
                <a:latin typeface="+mj-lt"/>
                <a:ea typeface="Calibri"/>
                <a:cs typeface="Times New Roman"/>
              </a:rPr>
              <a:t> e la generazione del GCODE con Slic3r </a:t>
            </a:r>
            <a:r>
              <a:rPr lang="it-IT" b="1" kern="1200" dirty="0" smtClean="0">
                <a:solidFill>
                  <a:srgbClr val="6C6352"/>
                </a:solidFill>
                <a:latin typeface="+mj-lt"/>
                <a:ea typeface="Calibri"/>
                <a:cs typeface="Times New Roman"/>
              </a:rPr>
              <a:t>– </a:t>
            </a:r>
            <a:r>
              <a:rPr lang="it-IT" sz="1400" b="1" kern="1200" dirty="0" err="1" smtClean="0">
                <a:solidFill>
                  <a:srgbClr val="6C6352"/>
                </a:solidFill>
                <a:ea typeface="Calibri"/>
                <a:cs typeface="Times New Roman"/>
              </a:rPr>
              <a:t>Print</a:t>
            </a:r>
            <a:r>
              <a:rPr lang="it-IT" sz="1400" b="1" kern="1200" dirty="0" smtClean="0">
                <a:solidFill>
                  <a:srgbClr val="6C6352"/>
                </a:solidFill>
                <a:ea typeface="Calibri"/>
                <a:cs typeface="Times New Roman"/>
              </a:rPr>
              <a:t> </a:t>
            </a:r>
            <a:r>
              <a:rPr lang="it-IT" sz="1400" b="1" kern="1200" dirty="0" err="1" smtClean="0">
                <a:solidFill>
                  <a:srgbClr val="6C6352"/>
                </a:solidFill>
                <a:ea typeface="Calibri"/>
                <a:cs typeface="Times New Roman"/>
              </a:rPr>
              <a:t>Setting</a:t>
            </a:r>
            <a:r>
              <a:rPr lang="it-IT" sz="1400" b="1" kern="1200" dirty="0" err="1">
                <a:solidFill>
                  <a:srgbClr val="6C6352"/>
                </a:solidFill>
                <a:ea typeface="Calibri"/>
                <a:cs typeface="Times New Roman"/>
              </a:rPr>
              <a:t>s</a:t>
            </a:r>
            <a:r>
              <a:rPr lang="it-IT" sz="1400" b="1" kern="1200" dirty="0">
                <a:solidFill>
                  <a:srgbClr val="6C6352"/>
                </a:solidFill>
                <a:ea typeface="Calibri"/>
                <a:cs typeface="Times New Roman"/>
              </a:rPr>
              <a:t> - </a:t>
            </a:r>
            <a:r>
              <a:rPr lang="it-IT" sz="1400" b="1" kern="1200" dirty="0" err="1">
                <a:solidFill>
                  <a:srgbClr val="6C6352"/>
                </a:solidFill>
                <a:ea typeface="Calibri"/>
                <a:cs typeface="Times New Roman"/>
              </a:rPr>
              <a:t>Layers</a:t>
            </a:r>
            <a:r>
              <a:rPr lang="it-IT" sz="1400" b="1" kern="1200" dirty="0">
                <a:solidFill>
                  <a:srgbClr val="6C6352"/>
                </a:solidFill>
                <a:ea typeface="Calibri"/>
                <a:cs typeface="Times New Roman"/>
              </a:rPr>
              <a:t> and </a:t>
            </a:r>
            <a:r>
              <a:rPr lang="it-IT" sz="1400" b="1" kern="1200" dirty="0" err="1" smtClean="0">
                <a:solidFill>
                  <a:srgbClr val="6C6352"/>
                </a:solidFill>
                <a:ea typeface="Calibri"/>
                <a:cs typeface="Times New Roman"/>
              </a:rPr>
              <a:t>perimeters</a:t>
            </a:r>
            <a:endParaRPr lang="it-IT" sz="14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19" y="555526"/>
            <a:ext cx="8339845" cy="864096"/>
          </a:xfrm>
        </p:spPr>
        <p:txBody>
          <a:bodyPr>
            <a:noAutofit/>
          </a:bodyPr>
          <a:lstStyle/>
          <a:p>
            <a:pPr marL="0" indent="0" algn="just">
              <a:buNone/>
            </a:pPr>
            <a:r>
              <a:rPr lang="it-IT" sz="1600" b="1" dirty="0" err="1" smtClean="0">
                <a:solidFill>
                  <a:schemeClr val="tx1"/>
                </a:solidFill>
                <a:ea typeface="Calibri"/>
                <a:cs typeface="Times New Roman"/>
              </a:rPr>
              <a:t>Quality</a:t>
            </a:r>
            <a:r>
              <a:rPr lang="it-IT" sz="1600" b="1" dirty="0" smtClean="0">
                <a:solidFill>
                  <a:schemeClr val="tx1"/>
                </a:solidFill>
                <a:ea typeface="Calibri"/>
                <a:cs typeface="Times New Roman"/>
              </a:rPr>
              <a:t> e Advanced: </a:t>
            </a:r>
            <a:r>
              <a:rPr lang="it-IT" sz="1600" dirty="0" smtClean="0">
                <a:solidFill>
                  <a:schemeClr val="tx1"/>
                </a:solidFill>
                <a:ea typeface="Calibri"/>
                <a:cs typeface="Times New Roman"/>
              </a:rPr>
              <a:t>I parametri rappresentati in figura non sono indispensabili da impostare per le prime stampe e, se utilizzati, allungano di molto i tempi di stampa, si consiglia di lasciare i valori di default e di utilizzarli solo quando si inizia ad avere una buona pratica nella stampa 3D.</a:t>
            </a:r>
            <a:endParaRPr lang="it-IT" sz="1600" dirty="0">
              <a:solidFill>
                <a:schemeClr val="tx1"/>
              </a:solidFill>
              <a:ea typeface="Calibri"/>
              <a:cs typeface="Times New Roman"/>
            </a:endParaRPr>
          </a:p>
          <a:p>
            <a:pPr marL="0" indent="0" algn="just">
              <a:buNone/>
            </a:pPr>
            <a:endParaRPr lang="it-IT" sz="1600" dirty="0">
              <a:solidFill>
                <a:schemeClr val="tx1"/>
              </a:solidFill>
              <a:ea typeface="Calibri"/>
              <a:cs typeface="Times New Roman"/>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7824" y="1491628"/>
            <a:ext cx="2952328" cy="3338195"/>
          </a:xfrm>
          <a:prstGeom prst="rect">
            <a:avLst/>
          </a:prstGeom>
        </p:spPr>
      </p:pic>
    </p:spTree>
    <p:extLst>
      <p:ext uri="{BB962C8B-B14F-4D97-AF65-F5344CB8AC3E}">
        <p14:creationId xmlns:p14="http://schemas.microsoft.com/office/powerpoint/2010/main" val="38812939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26</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smtClean="0">
                <a:solidFill>
                  <a:srgbClr val="6C6352"/>
                </a:solidFill>
                <a:latin typeface="+mj-lt"/>
                <a:ea typeface="Calibri"/>
                <a:cs typeface="Times New Roman"/>
              </a:rPr>
              <a:t>Lo </a:t>
            </a:r>
            <a:r>
              <a:rPr lang="it-IT" sz="2000" b="1" kern="1200" dirty="0" err="1">
                <a:solidFill>
                  <a:srgbClr val="6C6352"/>
                </a:solidFill>
                <a:latin typeface="+mj-lt"/>
                <a:ea typeface="Calibri"/>
                <a:cs typeface="Times New Roman"/>
              </a:rPr>
              <a:t>slicing</a:t>
            </a:r>
            <a:r>
              <a:rPr lang="it-IT" sz="2000" b="1" kern="1200" dirty="0">
                <a:solidFill>
                  <a:srgbClr val="6C6352"/>
                </a:solidFill>
                <a:latin typeface="+mj-lt"/>
                <a:ea typeface="Calibri"/>
                <a:cs typeface="Times New Roman"/>
              </a:rPr>
              <a:t> e la generazione del GCODE con Slic3r </a:t>
            </a:r>
            <a:r>
              <a:rPr lang="it-IT" sz="2000" b="1" kern="1200" dirty="0" smtClean="0">
                <a:solidFill>
                  <a:srgbClr val="6C6352"/>
                </a:solidFill>
                <a:latin typeface="+mj-lt"/>
                <a:ea typeface="Calibri"/>
                <a:cs typeface="Times New Roman"/>
              </a:rPr>
              <a:t>– </a:t>
            </a:r>
            <a:r>
              <a:rPr lang="it-IT" sz="1600" b="1" kern="1200" dirty="0" err="1" smtClean="0">
                <a:solidFill>
                  <a:srgbClr val="6C6352"/>
                </a:solidFill>
                <a:ea typeface="Calibri"/>
                <a:cs typeface="Times New Roman"/>
              </a:rPr>
              <a:t>Print</a:t>
            </a:r>
            <a:r>
              <a:rPr lang="it-IT" sz="1600" b="1" kern="1200" dirty="0" smtClean="0">
                <a:solidFill>
                  <a:srgbClr val="6C6352"/>
                </a:solidFill>
                <a:ea typeface="Calibri"/>
                <a:cs typeface="Times New Roman"/>
              </a:rPr>
              <a:t> </a:t>
            </a:r>
            <a:r>
              <a:rPr lang="it-IT" sz="1600" b="1" kern="1200" dirty="0" err="1" smtClean="0">
                <a:solidFill>
                  <a:srgbClr val="6C6352"/>
                </a:solidFill>
                <a:ea typeface="Calibri"/>
                <a:cs typeface="Times New Roman"/>
              </a:rPr>
              <a:t>Setting</a:t>
            </a:r>
            <a:r>
              <a:rPr lang="it-IT" sz="1600" b="1" kern="1200" dirty="0" err="1">
                <a:solidFill>
                  <a:srgbClr val="6C6352"/>
                </a:solidFill>
                <a:ea typeface="Calibri"/>
                <a:cs typeface="Times New Roman"/>
              </a:rPr>
              <a:t>s</a:t>
            </a:r>
            <a:r>
              <a:rPr lang="it-IT" sz="1600" b="1" kern="1200" dirty="0">
                <a:solidFill>
                  <a:srgbClr val="6C6352"/>
                </a:solidFill>
                <a:ea typeface="Calibri"/>
                <a:cs typeface="Times New Roman"/>
              </a:rPr>
              <a:t> - </a:t>
            </a:r>
            <a:r>
              <a:rPr lang="it-IT" sz="1600" b="1" kern="1200" dirty="0" err="1" smtClean="0">
                <a:solidFill>
                  <a:srgbClr val="6C6352"/>
                </a:solidFill>
                <a:ea typeface="Calibri"/>
                <a:cs typeface="Times New Roman"/>
              </a:rPr>
              <a:t>Infill</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308201" y="1138198"/>
            <a:ext cx="4191791" cy="3573254"/>
          </a:xfrm>
        </p:spPr>
        <p:txBody>
          <a:bodyPr>
            <a:noAutofit/>
          </a:bodyPr>
          <a:lstStyle/>
          <a:p>
            <a:pPr marL="0" indent="0" algn="just">
              <a:buNone/>
            </a:pPr>
            <a:endParaRPr lang="it-IT" sz="800" dirty="0" smtClean="0">
              <a:solidFill>
                <a:schemeClr val="tx1"/>
              </a:solidFill>
              <a:ea typeface="Calibri"/>
              <a:cs typeface="Times New Roman"/>
            </a:endParaRPr>
          </a:p>
          <a:p>
            <a:pPr algn="just"/>
            <a:r>
              <a:rPr lang="it-IT" sz="1600" b="1" dirty="0" err="1" smtClean="0">
                <a:solidFill>
                  <a:schemeClr val="tx1"/>
                </a:solidFill>
                <a:ea typeface="Calibri"/>
                <a:cs typeface="Times New Roman"/>
              </a:rPr>
              <a:t>Fill</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density</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fill</a:t>
            </a:r>
            <a:r>
              <a:rPr lang="it-IT" sz="1600" b="1" dirty="0" smtClean="0">
                <a:solidFill>
                  <a:schemeClr val="tx1"/>
                </a:solidFill>
                <a:ea typeface="Calibri"/>
                <a:cs typeface="Times New Roman"/>
              </a:rPr>
              <a:t> pattern, </a:t>
            </a:r>
            <a:r>
              <a:rPr lang="it-IT" sz="1600" b="1" dirty="0">
                <a:solidFill>
                  <a:schemeClr val="tx1"/>
                </a:solidFill>
                <a:ea typeface="Calibri"/>
                <a:cs typeface="Times New Roman"/>
              </a:rPr>
              <a:t>top/bottom </a:t>
            </a:r>
            <a:r>
              <a:rPr lang="it-IT" sz="1600" b="1" dirty="0" err="1">
                <a:solidFill>
                  <a:schemeClr val="tx1"/>
                </a:solidFill>
                <a:ea typeface="Calibri"/>
                <a:cs typeface="Times New Roman"/>
              </a:rPr>
              <a:t>fill</a:t>
            </a:r>
            <a:r>
              <a:rPr lang="it-IT" sz="1600" b="1" dirty="0">
                <a:solidFill>
                  <a:schemeClr val="tx1"/>
                </a:solidFill>
                <a:ea typeface="Calibri"/>
                <a:cs typeface="Times New Roman"/>
              </a:rPr>
              <a:t> </a:t>
            </a:r>
            <a:r>
              <a:rPr lang="it-IT" sz="1600" b="1" dirty="0" smtClean="0">
                <a:solidFill>
                  <a:schemeClr val="tx1"/>
                </a:solidFill>
                <a:ea typeface="Calibri"/>
                <a:cs typeface="Times New Roman"/>
              </a:rPr>
              <a:t>pattern</a:t>
            </a:r>
            <a:r>
              <a:rPr lang="it-IT" sz="1600" dirty="0" smtClean="0">
                <a:solidFill>
                  <a:schemeClr val="tx1"/>
                </a:solidFill>
                <a:ea typeface="Calibri"/>
                <a:cs typeface="Times New Roman"/>
              </a:rPr>
              <a:t>: </a:t>
            </a:r>
            <a:r>
              <a:rPr lang="it-IT" sz="1600" dirty="0">
                <a:solidFill>
                  <a:schemeClr val="tx1"/>
                </a:solidFill>
                <a:ea typeface="Calibri"/>
                <a:cs typeface="Times New Roman"/>
              </a:rPr>
              <a:t>con questi parametri viene impostata la </a:t>
            </a:r>
            <a:r>
              <a:rPr lang="it-IT" sz="1600" dirty="0" smtClean="0">
                <a:solidFill>
                  <a:schemeClr val="tx1"/>
                </a:solidFill>
                <a:ea typeface="Calibri"/>
                <a:cs typeface="Times New Roman"/>
              </a:rPr>
              <a:t>quantità </a:t>
            </a:r>
            <a:r>
              <a:rPr lang="it-IT" sz="1600" dirty="0">
                <a:solidFill>
                  <a:schemeClr val="tx1"/>
                </a:solidFill>
                <a:ea typeface="Calibri"/>
                <a:cs typeface="Times New Roman"/>
              </a:rPr>
              <a:t>di </a:t>
            </a:r>
            <a:r>
              <a:rPr lang="it-IT" sz="1600" dirty="0" smtClean="0">
                <a:solidFill>
                  <a:schemeClr val="tx1"/>
                </a:solidFill>
                <a:ea typeface="Calibri"/>
                <a:cs typeface="Times New Roman"/>
              </a:rPr>
              <a:t>riempimento (espressa in percentuale o in decimali) </a:t>
            </a:r>
            <a:r>
              <a:rPr lang="it-IT" sz="1600" dirty="0">
                <a:solidFill>
                  <a:schemeClr val="tx1"/>
                </a:solidFill>
                <a:ea typeface="Calibri"/>
                <a:cs typeface="Times New Roman"/>
              </a:rPr>
              <a:t>che </a:t>
            </a:r>
            <a:r>
              <a:rPr lang="it-IT" sz="1600" dirty="0" smtClean="0">
                <a:solidFill>
                  <a:schemeClr val="tx1"/>
                </a:solidFill>
                <a:ea typeface="Calibri"/>
                <a:cs typeface="Times New Roman"/>
              </a:rPr>
              <a:t>verrà </a:t>
            </a:r>
            <a:r>
              <a:rPr lang="it-IT" sz="1600" dirty="0">
                <a:solidFill>
                  <a:schemeClr val="tx1"/>
                </a:solidFill>
                <a:ea typeface="Calibri"/>
                <a:cs typeface="Times New Roman"/>
              </a:rPr>
              <a:t>usata nella stampa </a:t>
            </a:r>
            <a:r>
              <a:rPr lang="it-IT" sz="1600" dirty="0" smtClean="0">
                <a:solidFill>
                  <a:schemeClr val="tx1"/>
                </a:solidFill>
                <a:ea typeface="Calibri"/>
                <a:cs typeface="Times New Roman"/>
              </a:rPr>
              <a:t>dell'oggetto</a:t>
            </a:r>
            <a:r>
              <a:rPr lang="it-IT" sz="1600" dirty="0">
                <a:solidFill>
                  <a:schemeClr val="tx1"/>
                </a:solidFill>
                <a:ea typeface="Calibri"/>
                <a:cs typeface="Times New Roman"/>
              </a:rPr>
              <a:t>, per colmare lo spazio </a:t>
            </a:r>
            <a:r>
              <a:rPr lang="it-IT" sz="1600" dirty="0" smtClean="0">
                <a:solidFill>
                  <a:schemeClr val="tx1"/>
                </a:solidFill>
                <a:ea typeface="Calibri"/>
                <a:cs typeface="Times New Roman"/>
              </a:rPr>
              <a:t>interno, il motivo geometrico del riempimento distinto per le superfici superiori ed inferiori e per la parte interna.</a:t>
            </a:r>
            <a:endParaRPr lang="it-IT" sz="1600" dirty="0">
              <a:solidFill>
                <a:schemeClr val="tx1"/>
              </a:solidFill>
              <a:ea typeface="Calibri"/>
              <a:cs typeface="Times New Roman"/>
            </a:endParaRPr>
          </a:p>
        </p:txBody>
      </p:sp>
      <p:pic>
        <p:nvPicPr>
          <p:cNvPr id="12" name="Immagin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6016" y="1152128"/>
            <a:ext cx="4167299" cy="3651870"/>
          </a:xfrm>
          <a:prstGeom prst="rect">
            <a:avLst/>
          </a:prstGeom>
        </p:spPr>
      </p:pic>
      <p:sp>
        <p:nvSpPr>
          <p:cNvPr id="13" name="Content Placeholder 2"/>
          <p:cNvSpPr txBox="1">
            <a:spLocks/>
          </p:cNvSpPr>
          <p:nvPr/>
        </p:nvSpPr>
        <p:spPr>
          <a:xfrm>
            <a:off x="395535" y="550806"/>
            <a:ext cx="8487779" cy="4344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it-IT" sz="2000" b="1" dirty="0" err="1" smtClean="0">
                <a:solidFill>
                  <a:schemeClr val="tx1"/>
                </a:solidFill>
                <a:ea typeface="Calibri"/>
                <a:cs typeface="Times New Roman"/>
              </a:rPr>
              <a:t>Infill</a:t>
            </a:r>
            <a:endParaRPr lang="it-IT" sz="1600" dirty="0">
              <a:solidFill>
                <a:schemeClr val="tx1"/>
              </a:solidFill>
              <a:ea typeface="Calibri"/>
              <a:cs typeface="Times New Roman"/>
            </a:endParaRPr>
          </a:p>
        </p:txBody>
      </p:sp>
    </p:spTree>
    <p:extLst>
      <p:ext uri="{BB962C8B-B14F-4D97-AF65-F5344CB8AC3E}">
        <p14:creationId xmlns:p14="http://schemas.microsoft.com/office/powerpoint/2010/main" val="33223568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27</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smtClean="0">
                <a:solidFill>
                  <a:srgbClr val="6C6352"/>
                </a:solidFill>
                <a:latin typeface="+mj-lt"/>
                <a:ea typeface="Calibri"/>
                <a:cs typeface="Times New Roman"/>
              </a:rPr>
              <a:t>Lo </a:t>
            </a:r>
            <a:r>
              <a:rPr lang="it-IT" sz="2000" b="1" kern="1200" dirty="0" err="1">
                <a:solidFill>
                  <a:srgbClr val="6C6352"/>
                </a:solidFill>
                <a:latin typeface="+mj-lt"/>
                <a:ea typeface="Calibri"/>
                <a:cs typeface="Times New Roman"/>
              </a:rPr>
              <a:t>slicing</a:t>
            </a:r>
            <a:r>
              <a:rPr lang="it-IT" sz="2000" b="1" kern="1200" dirty="0">
                <a:solidFill>
                  <a:srgbClr val="6C6352"/>
                </a:solidFill>
                <a:latin typeface="+mj-lt"/>
                <a:ea typeface="Calibri"/>
                <a:cs typeface="Times New Roman"/>
              </a:rPr>
              <a:t> e la generazione del GCODE con Slic3r </a:t>
            </a:r>
            <a:r>
              <a:rPr lang="it-IT" sz="2000" b="1" kern="1200" dirty="0" smtClean="0">
                <a:solidFill>
                  <a:srgbClr val="6C6352"/>
                </a:solidFill>
                <a:latin typeface="+mj-lt"/>
                <a:ea typeface="Calibri"/>
                <a:cs typeface="Times New Roman"/>
              </a:rPr>
              <a:t>– </a:t>
            </a:r>
            <a:r>
              <a:rPr lang="it-IT" sz="1600" b="1" kern="1200" dirty="0" err="1" smtClean="0">
                <a:solidFill>
                  <a:srgbClr val="6C6352"/>
                </a:solidFill>
                <a:ea typeface="Calibri"/>
                <a:cs typeface="Times New Roman"/>
              </a:rPr>
              <a:t>Print</a:t>
            </a:r>
            <a:r>
              <a:rPr lang="it-IT" sz="1600" b="1" kern="1200" dirty="0" smtClean="0">
                <a:solidFill>
                  <a:srgbClr val="6C6352"/>
                </a:solidFill>
                <a:ea typeface="Calibri"/>
                <a:cs typeface="Times New Roman"/>
              </a:rPr>
              <a:t> </a:t>
            </a:r>
            <a:r>
              <a:rPr lang="it-IT" sz="1600" b="1" kern="1200" dirty="0" err="1" smtClean="0">
                <a:solidFill>
                  <a:srgbClr val="6C6352"/>
                </a:solidFill>
                <a:ea typeface="Calibri"/>
                <a:cs typeface="Times New Roman"/>
              </a:rPr>
              <a:t>Setting</a:t>
            </a:r>
            <a:r>
              <a:rPr lang="it-IT" sz="1600" b="1" kern="1200" dirty="0" err="1">
                <a:solidFill>
                  <a:srgbClr val="6C6352"/>
                </a:solidFill>
                <a:ea typeface="Calibri"/>
                <a:cs typeface="Times New Roman"/>
              </a:rPr>
              <a:t>s</a:t>
            </a:r>
            <a:r>
              <a:rPr lang="it-IT" sz="1600" b="1" kern="1200" dirty="0">
                <a:solidFill>
                  <a:srgbClr val="6C6352"/>
                </a:solidFill>
                <a:ea typeface="Calibri"/>
                <a:cs typeface="Times New Roman"/>
              </a:rPr>
              <a:t> - </a:t>
            </a:r>
            <a:r>
              <a:rPr lang="it-IT" sz="1600" b="1" kern="1200" dirty="0" err="1" smtClean="0">
                <a:solidFill>
                  <a:srgbClr val="6C6352"/>
                </a:solidFill>
                <a:ea typeface="Calibri"/>
                <a:cs typeface="Times New Roman"/>
              </a:rPr>
              <a:t>Infill</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627533"/>
            <a:ext cx="8496944" cy="4160647"/>
          </a:xfrm>
        </p:spPr>
        <p:txBody>
          <a:bodyPr>
            <a:noAutofit/>
          </a:bodyPr>
          <a:lstStyle/>
          <a:p>
            <a:pPr marL="0" indent="0" algn="just">
              <a:buNone/>
            </a:pPr>
            <a:endParaRPr lang="it-IT" sz="800" dirty="0" smtClean="0">
              <a:solidFill>
                <a:schemeClr val="tx1"/>
              </a:solidFill>
              <a:ea typeface="Calibri"/>
              <a:cs typeface="Times New Roman"/>
            </a:endParaRPr>
          </a:p>
          <a:p>
            <a:pPr marL="0" indent="0" algn="just">
              <a:buNone/>
            </a:pPr>
            <a:r>
              <a:rPr lang="it-IT" sz="1600" dirty="0" smtClean="0">
                <a:solidFill>
                  <a:schemeClr val="tx1"/>
                </a:solidFill>
                <a:ea typeface="Calibri"/>
                <a:cs typeface="Times New Roman"/>
              </a:rPr>
              <a:t>Nelle </a:t>
            </a:r>
            <a:r>
              <a:rPr lang="it-IT" sz="1600" dirty="0">
                <a:solidFill>
                  <a:schemeClr val="tx1"/>
                </a:solidFill>
                <a:ea typeface="Calibri"/>
                <a:cs typeface="Times New Roman"/>
              </a:rPr>
              <a:t>figure di seguito potete osservare i vari pattern che è possibile </a:t>
            </a:r>
            <a:r>
              <a:rPr lang="it-IT" sz="1600" dirty="0" smtClean="0">
                <a:solidFill>
                  <a:schemeClr val="tx1"/>
                </a:solidFill>
                <a:ea typeface="Calibri"/>
                <a:cs typeface="Times New Roman"/>
              </a:rPr>
              <a:t>selezionare.</a:t>
            </a:r>
            <a:endParaRPr lang="it-IT" sz="1600" dirty="0">
              <a:solidFill>
                <a:schemeClr val="tx1"/>
              </a:solidFill>
              <a:ea typeface="Calibri"/>
              <a:cs typeface="Times New Roman"/>
            </a:endParaRPr>
          </a:p>
          <a:p>
            <a:pPr marL="0" indent="0" algn="just">
              <a:buNone/>
            </a:pPr>
            <a:r>
              <a:rPr lang="en-US" sz="1600" dirty="0" smtClean="0">
                <a:solidFill>
                  <a:schemeClr val="tx1"/>
                </a:solidFill>
                <a:ea typeface="Calibri"/>
                <a:cs typeface="Times New Roman"/>
              </a:rPr>
              <a:t>Da </a:t>
            </a:r>
            <a:r>
              <a:rPr lang="en-US" sz="1600" dirty="0" err="1" smtClean="0">
                <a:solidFill>
                  <a:schemeClr val="tx1"/>
                </a:solidFill>
                <a:ea typeface="Calibri"/>
                <a:cs typeface="Times New Roman"/>
              </a:rPr>
              <a:t>sinistra</a:t>
            </a:r>
            <a:r>
              <a:rPr lang="en-US" sz="1600" dirty="0" smtClean="0">
                <a:solidFill>
                  <a:schemeClr val="tx1"/>
                </a:solidFill>
                <a:ea typeface="Calibri"/>
                <a:cs typeface="Times New Roman"/>
              </a:rPr>
              <a:t> a </a:t>
            </a:r>
            <a:r>
              <a:rPr lang="en-US" sz="1600" dirty="0" err="1" smtClean="0">
                <a:solidFill>
                  <a:schemeClr val="tx1"/>
                </a:solidFill>
                <a:ea typeface="Calibri"/>
                <a:cs typeface="Times New Roman"/>
              </a:rPr>
              <a:t>destra</a:t>
            </a:r>
            <a:r>
              <a:rPr lang="en-US" sz="1600" dirty="0" smtClean="0">
                <a:solidFill>
                  <a:schemeClr val="tx1"/>
                </a:solidFill>
                <a:ea typeface="Calibri"/>
                <a:cs typeface="Times New Roman"/>
              </a:rPr>
              <a:t>: Hilbert Curve, </a:t>
            </a:r>
            <a:r>
              <a:rPr lang="en-US" sz="1600" dirty="0">
                <a:solidFill>
                  <a:schemeClr val="tx1"/>
                </a:solidFill>
                <a:ea typeface="Calibri"/>
                <a:cs typeface="Times New Roman"/>
              </a:rPr>
              <a:t>Archimedean Chords </a:t>
            </a:r>
            <a:r>
              <a:rPr lang="en-US" sz="1600" dirty="0" err="1">
                <a:solidFill>
                  <a:schemeClr val="tx1"/>
                </a:solidFill>
                <a:ea typeface="Calibri"/>
                <a:cs typeface="Times New Roman"/>
              </a:rPr>
              <a:t>ed</a:t>
            </a:r>
            <a:r>
              <a:rPr lang="en-US" sz="1600" dirty="0">
                <a:solidFill>
                  <a:schemeClr val="tx1"/>
                </a:solidFill>
                <a:ea typeface="Calibri"/>
                <a:cs typeface="Times New Roman"/>
              </a:rPr>
              <a:t> </a:t>
            </a:r>
            <a:r>
              <a:rPr lang="en-US" sz="1600" dirty="0" err="1">
                <a:solidFill>
                  <a:schemeClr val="tx1"/>
                </a:solidFill>
                <a:ea typeface="Calibri"/>
                <a:cs typeface="Times New Roman"/>
              </a:rPr>
              <a:t>Octagram</a:t>
            </a:r>
            <a:r>
              <a:rPr lang="en-US" sz="1600" dirty="0">
                <a:solidFill>
                  <a:schemeClr val="tx1"/>
                </a:solidFill>
                <a:ea typeface="Calibri"/>
                <a:cs typeface="Times New Roman"/>
              </a:rPr>
              <a:t> Spiral </a:t>
            </a:r>
            <a:r>
              <a:rPr lang="en-US" sz="1600" dirty="0" err="1">
                <a:solidFill>
                  <a:schemeClr val="tx1"/>
                </a:solidFill>
                <a:ea typeface="Calibri"/>
                <a:cs typeface="Times New Roman"/>
              </a:rPr>
              <a:t>sono</a:t>
            </a:r>
            <a:r>
              <a:rPr lang="en-US" sz="1600" dirty="0">
                <a:solidFill>
                  <a:schemeClr val="tx1"/>
                </a:solidFill>
                <a:ea typeface="Calibri"/>
                <a:cs typeface="Times New Roman"/>
              </a:rPr>
              <a:t> I pattern </a:t>
            </a:r>
            <a:r>
              <a:rPr lang="en-US" sz="1600" dirty="0" err="1">
                <a:solidFill>
                  <a:schemeClr val="tx1"/>
                </a:solidFill>
                <a:ea typeface="Calibri"/>
                <a:cs typeface="Times New Roman"/>
              </a:rPr>
              <a:t>meno</a:t>
            </a:r>
            <a:r>
              <a:rPr lang="en-US" sz="1600" dirty="0">
                <a:solidFill>
                  <a:schemeClr val="tx1"/>
                </a:solidFill>
                <a:ea typeface="Calibri"/>
                <a:cs typeface="Times New Roman"/>
              </a:rPr>
              <a:t> </a:t>
            </a:r>
            <a:r>
              <a:rPr lang="en-US" sz="1600" dirty="0" err="1">
                <a:solidFill>
                  <a:schemeClr val="tx1"/>
                </a:solidFill>
                <a:ea typeface="Calibri"/>
                <a:cs typeface="Times New Roman"/>
              </a:rPr>
              <a:t>utilizzati</a:t>
            </a:r>
            <a:r>
              <a:rPr lang="en-US" sz="1600" dirty="0">
                <a:solidFill>
                  <a:schemeClr val="tx1"/>
                </a:solidFill>
                <a:ea typeface="Calibri"/>
                <a:cs typeface="Times New Roman"/>
              </a:rPr>
              <a:t> </a:t>
            </a:r>
            <a:r>
              <a:rPr lang="en-US" sz="1600" dirty="0" err="1">
                <a:solidFill>
                  <a:schemeClr val="tx1"/>
                </a:solidFill>
                <a:ea typeface="Calibri"/>
                <a:cs typeface="Times New Roman"/>
              </a:rPr>
              <a:t>ed</a:t>
            </a:r>
            <a:r>
              <a:rPr lang="en-US" sz="1600" dirty="0">
                <a:solidFill>
                  <a:schemeClr val="tx1"/>
                </a:solidFill>
                <a:ea typeface="Calibri"/>
                <a:cs typeface="Times New Roman"/>
              </a:rPr>
              <a:t> </a:t>
            </a:r>
            <a:r>
              <a:rPr lang="en-US" sz="1600" dirty="0" err="1">
                <a:solidFill>
                  <a:schemeClr val="tx1"/>
                </a:solidFill>
                <a:ea typeface="Calibri"/>
                <a:cs typeface="Times New Roman"/>
              </a:rPr>
              <a:t>estremamente</a:t>
            </a:r>
            <a:r>
              <a:rPr lang="en-US" sz="1600" dirty="0">
                <a:solidFill>
                  <a:schemeClr val="tx1"/>
                </a:solidFill>
                <a:ea typeface="Calibri"/>
                <a:cs typeface="Times New Roman"/>
              </a:rPr>
              <a:t> </a:t>
            </a:r>
            <a:r>
              <a:rPr lang="en-US" sz="1600" dirty="0" err="1">
                <a:solidFill>
                  <a:schemeClr val="tx1"/>
                </a:solidFill>
                <a:ea typeface="Calibri"/>
                <a:cs typeface="Times New Roman"/>
              </a:rPr>
              <a:t>lenti</a:t>
            </a:r>
            <a:r>
              <a:rPr lang="en-US" sz="1600" dirty="0">
                <a:solidFill>
                  <a:schemeClr val="tx1"/>
                </a:solidFill>
                <a:ea typeface="Calibri"/>
                <a:cs typeface="Times New Roman"/>
              </a:rPr>
              <a:t> </a:t>
            </a:r>
            <a:r>
              <a:rPr lang="en-US" sz="1600" dirty="0" err="1">
                <a:solidFill>
                  <a:schemeClr val="tx1"/>
                </a:solidFill>
                <a:ea typeface="Calibri"/>
                <a:cs typeface="Times New Roman"/>
              </a:rPr>
              <a:t>sia</a:t>
            </a:r>
            <a:r>
              <a:rPr lang="en-US" sz="1600" dirty="0">
                <a:solidFill>
                  <a:schemeClr val="tx1"/>
                </a:solidFill>
                <a:ea typeface="Calibri"/>
                <a:cs typeface="Times New Roman"/>
              </a:rPr>
              <a:t> </a:t>
            </a:r>
            <a:r>
              <a:rPr lang="en-US" sz="1600" dirty="0" err="1">
                <a:solidFill>
                  <a:schemeClr val="tx1"/>
                </a:solidFill>
                <a:ea typeface="Calibri"/>
                <a:cs typeface="Times New Roman"/>
              </a:rPr>
              <a:t>durante</a:t>
            </a:r>
            <a:r>
              <a:rPr lang="en-US" sz="1600" dirty="0">
                <a:solidFill>
                  <a:schemeClr val="tx1"/>
                </a:solidFill>
                <a:ea typeface="Calibri"/>
                <a:cs typeface="Times New Roman"/>
              </a:rPr>
              <a:t> </a:t>
            </a:r>
            <a:r>
              <a:rPr lang="en-US" sz="1600" dirty="0" err="1">
                <a:solidFill>
                  <a:schemeClr val="tx1"/>
                </a:solidFill>
                <a:ea typeface="Calibri"/>
                <a:cs typeface="Times New Roman"/>
              </a:rPr>
              <a:t>il</a:t>
            </a:r>
            <a:r>
              <a:rPr lang="en-US" sz="1600" dirty="0">
                <a:solidFill>
                  <a:schemeClr val="tx1"/>
                </a:solidFill>
                <a:ea typeface="Calibri"/>
                <a:cs typeface="Times New Roman"/>
              </a:rPr>
              <a:t> </a:t>
            </a:r>
            <a:r>
              <a:rPr lang="en-US" sz="1600" dirty="0" err="1">
                <a:solidFill>
                  <a:schemeClr val="tx1"/>
                </a:solidFill>
                <a:ea typeface="Calibri"/>
                <a:cs typeface="Times New Roman"/>
              </a:rPr>
              <a:t>calcolo</a:t>
            </a:r>
            <a:r>
              <a:rPr lang="en-US" sz="1600" dirty="0">
                <a:solidFill>
                  <a:schemeClr val="tx1"/>
                </a:solidFill>
                <a:ea typeface="Calibri"/>
                <a:cs typeface="Times New Roman"/>
              </a:rPr>
              <a:t> del </a:t>
            </a:r>
            <a:r>
              <a:rPr lang="en-US" sz="1600" dirty="0" err="1">
                <a:solidFill>
                  <a:schemeClr val="tx1"/>
                </a:solidFill>
                <a:ea typeface="Calibri"/>
                <a:cs typeface="Times New Roman"/>
              </a:rPr>
              <a:t>Gcode</a:t>
            </a:r>
            <a:r>
              <a:rPr lang="en-US" sz="1600" dirty="0">
                <a:solidFill>
                  <a:schemeClr val="tx1"/>
                </a:solidFill>
                <a:ea typeface="Calibri"/>
                <a:cs typeface="Times New Roman"/>
              </a:rPr>
              <a:t> </a:t>
            </a:r>
            <a:r>
              <a:rPr lang="en-US" sz="1600" dirty="0" err="1">
                <a:solidFill>
                  <a:schemeClr val="tx1"/>
                </a:solidFill>
                <a:ea typeface="Calibri"/>
                <a:cs typeface="Times New Roman"/>
              </a:rPr>
              <a:t>che</a:t>
            </a:r>
            <a:r>
              <a:rPr lang="en-US" sz="1600" dirty="0">
                <a:solidFill>
                  <a:schemeClr val="tx1"/>
                </a:solidFill>
                <a:ea typeface="Calibri"/>
                <a:cs typeface="Times New Roman"/>
              </a:rPr>
              <a:t> </a:t>
            </a:r>
            <a:r>
              <a:rPr lang="en-US" sz="1600" dirty="0" err="1">
                <a:solidFill>
                  <a:schemeClr val="tx1"/>
                </a:solidFill>
                <a:ea typeface="Calibri"/>
                <a:cs typeface="Times New Roman"/>
              </a:rPr>
              <a:t>durante</a:t>
            </a:r>
            <a:r>
              <a:rPr lang="en-US" sz="1600" dirty="0">
                <a:solidFill>
                  <a:schemeClr val="tx1"/>
                </a:solidFill>
                <a:ea typeface="Calibri"/>
                <a:cs typeface="Times New Roman"/>
              </a:rPr>
              <a:t> la </a:t>
            </a:r>
            <a:r>
              <a:rPr lang="en-US" sz="1600" dirty="0" err="1">
                <a:solidFill>
                  <a:schemeClr val="tx1"/>
                </a:solidFill>
                <a:ea typeface="Calibri"/>
                <a:cs typeface="Times New Roman"/>
              </a:rPr>
              <a:t>stampa</a:t>
            </a:r>
            <a:r>
              <a:rPr lang="en-US" sz="1600" dirty="0">
                <a:solidFill>
                  <a:schemeClr val="tx1"/>
                </a:solidFill>
                <a:ea typeface="Calibri"/>
                <a:cs typeface="Times New Roman"/>
              </a:rPr>
              <a:t> del </a:t>
            </a:r>
            <a:r>
              <a:rPr lang="en-US" sz="1600" dirty="0" err="1">
                <a:solidFill>
                  <a:schemeClr val="tx1"/>
                </a:solidFill>
                <a:ea typeface="Calibri"/>
                <a:cs typeface="Times New Roman"/>
              </a:rPr>
              <a:t>pezzo</a:t>
            </a:r>
            <a:r>
              <a:rPr lang="en-US" sz="1600" dirty="0">
                <a:solidFill>
                  <a:schemeClr val="tx1"/>
                </a:solidFill>
                <a:ea typeface="Calibri"/>
                <a:cs typeface="Times New Roman"/>
              </a:rPr>
              <a:t>; </a:t>
            </a:r>
            <a:endParaRPr lang="en-US" sz="1600" dirty="0" smtClean="0">
              <a:solidFill>
                <a:schemeClr val="tx1"/>
              </a:solidFill>
              <a:ea typeface="Calibri"/>
              <a:cs typeface="Times New Roman"/>
            </a:endParaRPr>
          </a:p>
          <a:p>
            <a:pPr marL="0" indent="0" algn="just">
              <a:buNone/>
            </a:pPr>
            <a:r>
              <a:rPr lang="en-US" sz="1600" b="1" dirty="0" smtClean="0">
                <a:solidFill>
                  <a:schemeClr val="tx1"/>
                </a:solidFill>
                <a:ea typeface="Calibri"/>
                <a:cs typeface="Times New Roman"/>
              </a:rPr>
              <a:t>Honeycomb</a:t>
            </a:r>
            <a:r>
              <a:rPr lang="en-US" sz="1600" dirty="0" smtClean="0">
                <a:solidFill>
                  <a:schemeClr val="tx1"/>
                </a:solidFill>
                <a:ea typeface="Calibri"/>
                <a:cs typeface="Times New Roman"/>
              </a:rPr>
              <a:t>, Concentric, </a:t>
            </a:r>
            <a:r>
              <a:rPr lang="en-US" sz="1600" b="1" dirty="0" smtClean="0">
                <a:solidFill>
                  <a:schemeClr val="tx1"/>
                </a:solidFill>
                <a:ea typeface="Calibri"/>
                <a:cs typeface="Times New Roman"/>
              </a:rPr>
              <a:t>Rectilinear</a:t>
            </a:r>
            <a:r>
              <a:rPr lang="en-US" sz="1600" dirty="0">
                <a:solidFill>
                  <a:schemeClr val="tx1"/>
                </a:solidFill>
                <a:ea typeface="Calibri"/>
                <a:cs typeface="Times New Roman"/>
              </a:rPr>
              <a:t> </a:t>
            </a:r>
            <a:r>
              <a:rPr lang="en-US" sz="1600" dirty="0" smtClean="0">
                <a:solidFill>
                  <a:schemeClr val="tx1"/>
                </a:solidFill>
                <a:ea typeface="Calibri"/>
                <a:cs typeface="Times New Roman"/>
              </a:rPr>
              <a:t>e Line.</a:t>
            </a:r>
            <a:endParaRPr lang="it-IT" sz="1600" dirty="0">
              <a:solidFill>
                <a:schemeClr val="tx1"/>
              </a:solidFill>
              <a:ea typeface="Calibri"/>
              <a:cs typeface="Times New Roman"/>
            </a:endParaRPr>
          </a:p>
        </p:txBody>
      </p:sp>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35013" y="2499742"/>
            <a:ext cx="1152128" cy="1148981"/>
          </a:xfrm>
          <a:prstGeom prst="rect">
            <a:avLst/>
          </a:prstGeom>
        </p:spPr>
      </p:pic>
      <p:pic>
        <p:nvPicPr>
          <p:cNvPr id="3" name="Immagin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2884" y="2499742"/>
            <a:ext cx="1152129" cy="1148981"/>
          </a:xfrm>
          <a:prstGeom prst="rect">
            <a:avLst/>
          </a:prstGeom>
        </p:spPr>
      </p:pic>
      <p:pic>
        <p:nvPicPr>
          <p:cNvPr id="5" name="Immagin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37050" y="2499742"/>
            <a:ext cx="1145834" cy="1148981"/>
          </a:xfrm>
          <a:prstGeom prst="rect">
            <a:avLst/>
          </a:prstGeom>
        </p:spPr>
      </p:pic>
      <p:pic>
        <p:nvPicPr>
          <p:cNvPr id="6" name="Immagin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88069" y="2499742"/>
            <a:ext cx="1148981" cy="1148981"/>
          </a:xfrm>
          <a:prstGeom prst="rect">
            <a:avLst/>
          </a:prstGeom>
        </p:spPr>
      </p:pic>
      <p:pic>
        <p:nvPicPr>
          <p:cNvPr id="7" name="Immagin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74268" y="2499742"/>
            <a:ext cx="1152128" cy="1145833"/>
          </a:xfrm>
          <a:prstGeom prst="rect">
            <a:avLst/>
          </a:prstGeom>
        </p:spPr>
      </p:pic>
      <p:pic>
        <p:nvPicPr>
          <p:cNvPr id="10" name="Immagin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2141" y="2499742"/>
            <a:ext cx="1139554" cy="1145833"/>
          </a:xfrm>
          <a:prstGeom prst="rect">
            <a:avLst/>
          </a:prstGeom>
        </p:spPr>
      </p:pic>
      <p:pic>
        <p:nvPicPr>
          <p:cNvPr id="11" name="Immagin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32691" y="2499742"/>
            <a:ext cx="1145833" cy="1145833"/>
          </a:xfrm>
          <a:prstGeom prst="rect">
            <a:avLst/>
          </a:prstGeom>
        </p:spPr>
      </p:pic>
    </p:spTree>
    <p:extLst>
      <p:ext uri="{BB962C8B-B14F-4D97-AF65-F5344CB8AC3E}">
        <p14:creationId xmlns:p14="http://schemas.microsoft.com/office/powerpoint/2010/main" val="23767554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28</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b="1" kern="1200" dirty="0">
                <a:solidFill>
                  <a:srgbClr val="6C6352"/>
                </a:solidFill>
                <a:ea typeface="Calibri"/>
                <a:cs typeface="Times New Roman"/>
              </a:rPr>
              <a:t>Lo </a:t>
            </a:r>
            <a:r>
              <a:rPr lang="it-IT" b="1" kern="1200" dirty="0" err="1">
                <a:solidFill>
                  <a:srgbClr val="6C6352"/>
                </a:solidFill>
                <a:ea typeface="Calibri"/>
                <a:cs typeface="Times New Roman"/>
              </a:rPr>
              <a:t>slicing</a:t>
            </a:r>
            <a:r>
              <a:rPr lang="it-IT" b="1" kern="1200" dirty="0">
                <a:solidFill>
                  <a:srgbClr val="6C6352"/>
                </a:solidFill>
                <a:ea typeface="Calibri"/>
                <a:cs typeface="Times New Roman"/>
              </a:rPr>
              <a:t> e la generazione del GCODE con Slic3r – </a:t>
            </a:r>
            <a:r>
              <a:rPr lang="it-IT" sz="1400" b="1" kern="1200" dirty="0" err="1" smtClean="0">
                <a:solidFill>
                  <a:srgbClr val="6C6352"/>
                </a:solidFill>
                <a:ea typeface="Calibri"/>
                <a:cs typeface="Times New Roman"/>
              </a:rPr>
              <a:t>Print</a:t>
            </a:r>
            <a:r>
              <a:rPr lang="it-IT" sz="1400" b="1" kern="1200" dirty="0" smtClean="0">
                <a:solidFill>
                  <a:srgbClr val="6C6352"/>
                </a:solidFill>
                <a:ea typeface="Calibri"/>
                <a:cs typeface="Times New Roman"/>
              </a:rPr>
              <a:t> </a:t>
            </a:r>
            <a:r>
              <a:rPr lang="it-IT" sz="1400" b="1" kern="1200" dirty="0" err="1" smtClean="0">
                <a:solidFill>
                  <a:srgbClr val="6C6352"/>
                </a:solidFill>
                <a:ea typeface="Calibri"/>
                <a:cs typeface="Times New Roman"/>
              </a:rPr>
              <a:t>Settings</a:t>
            </a:r>
            <a:r>
              <a:rPr lang="it-IT" sz="1400" b="1" kern="1200" dirty="0" smtClean="0">
                <a:solidFill>
                  <a:srgbClr val="6C6352"/>
                </a:solidFill>
                <a:ea typeface="Calibri"/>
                <a:cs typeface="Times New Roman"/>
              </a:rPr>
              <a:t> - </a:t>
            </a:r>
            <a:r>
              <a:rPr lang="it-IT" sz="1400" b="1" kern="1200" dirty="0" err="1" smtClean="0">
                <a:solidFill>
                  <a:srgbClr val="6C6352"/>
                </a:solidFill>
                <a:ea typeface="Calibri"/>
                <a:cs typeface="Times New Roman"/>
              </a:rPr>
              <a:t>Infill</a:t>
            </a:r>
            <a:endParaRPr lang="it-IT" sz="14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755576" y="787262"/>
            <a:ext cx="7776864" cy="360041"/>
          </a:xfrm>
        </p:spPr>
        <p:txBody>
          <a:bodyPr>
            <a:noAutofit/>
          </a:bodyPr>
          <a:lstStyle/>
          <a:p>
            <a:pPr marL="0" indent="0" algn="just">
              <a:buNone/>
            </a:pPr>
            <a:r>
              <a:rPr lang="en-US" sz="1400" b="1" dirty="0" err="1">
                <a:solidFill>
                  <a:schemeClr val="tx1"/>
                </a:solidFill>
                <a:ea typeface="Calibri"/>
                <a:cs typeface="Times New Roman"/>
              </a:rPr>
              <a:t>Octagram</a:t>
            </a:r>
            <a:r>
              <a:rPr lang="en-US" sz="1400" b="1" dirty="0">
                <a:solidFill>
                  <a:schemeClr val="tx1"/>
                </a:solidFill>
                <a:ea typeface="Calibri"/>
                <a:cs typeface="Times New Roman"/>
              </a:rPr>
              <a:t> </a:t>
            </a:r>
            <a:r>
              <a:rPr lang="en-US" sz="1400" b="1" dirty="0" smtClean="0">
                <a:solidFill>
                  <a:schemeClr val="tx1"/>
                </a:solidFill>
                <a:ea typeface="Calibri"/>
                <a:cs typeface="Times New Roman"/>
              </a:rPr>
              <a:t>S.     A. Chords      </a:t>
            </a:r>
            <a:r>
              <a:rPr lang="en-US" sz="1400" b="1" dirty="0" err="1" smtClean="0">
                <a:solidFill>
                  <a:schemeClr val="tx1"/>
                </a:solidFill>
                <a:ea typeface="Calibri"/>
                <a:cs typeface="Times New Roman"/>
              </a:rPr>
              <a:t>H.Curve</a:t>
            </a:r>
            <a:r>
              <a:rPr lang="en-US" sz="1400" b="1" dirty="0" smtClean="0">
                <a:solidFill>
                  <a:schemeClr val="tx1"/>
                </a:solidFill>
                <a:ea typeface="Calibri"/>
                <a:cs typeface="Times New Roman"/>
              </a:rPr>
              <a:t>        Rectilinear        Line         Concentric     Honeycomb</a:t>
            </a:r>
            <a:endParaRPr lang="it-IT" sz="1400" b="1" dirty="0" smtClean="0">
              <a:solidFill>
                <a:schemeClr val="tx1"/>
              </a:solidFill>
              <a:ea typeface="Calibri"/>
              <a:cs typeface="Times New Roman"/>
            </a:endParaRPr>
          </a:p>
        </p:txBody>
      </p:sp>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1181996"/>
            <a:ext cx="6552728" cy="3745479"/>
          </a:xfrm>
          <a:prstGeom prst="rect">
            <a:avLst/>
          </a:prstGeom>
        </p:spPr>
      </p:pic>
      <p:sp>
        <p:nvSpPr>
          <p:cNvPr id="6" name="Content Placeholder 2"/>
          <p:cNvSpPr txBox="1">
            <a:spLocks/>
          </p:cNvSpPr>
          <p:nvPr/>
        </p:nvSpPr>
        <p:spPr>
          <a:xfrm>
            <a:off x="7524328" y="1181996"/>
            <a:ext cx="648072" cy="37454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endParaRPr lang="it-IT" sz="1600" dirty="0" smtClean="0">
              <a:solidFill>
                <a:schemeClr val="tx1"/>
              </a:solidFill>
              <a:ea typeface="Calibri"/>
              <a:cs typeface="Times New Roman"/>
            </a:endParaRPr>
          </a:p>
          <a:p>
            <a:pPr marL="0" indent="0" algn="just">
              <a:buFont typeface="Arial" pitchFamily="34" charset="0"/>
              <a:buNone/>
            </a:pPr>
            <a:r>
              <a:rPr lang="it-IT" sz="1600" b="1" dirty="0" smtClean="0">
                <a:solidFill>
                  <a:schemeClr val="tx1"/>
                </a:solidFill>
                <a:ea typeface="Calibri"/>
                <a:cs typeface="Times New Roman"/>
              </a:rPr>
              <a:t>20%</a:t>
            </a:r>
          </a:p>
          <a:p>
            <a:pPr marL="0" indent="0" algn="just">
              <a:buFont typeface="Arial" pitchFamily="34" charset="0"/>
              <a:buNone/>
            </a:pPr>
            <a:endParaRPr lang="it-IT" sz="1600" b="1" dirty="0">
              <a:solidFill>
                <a:schemeClr val="tx1"/>
              </a:solidFill>
              <a:ea typeface="Calibri"/>
              <a:cs typeface="Times New Roman"/>
            </a:endParaRPr>
          </a:p>
          <a:p>
            <a:pPr marL="0" indent="0" algn="just">
              <a:buFont typeface="Arial" pitchFamily="34" charset="0"/>
              <a:buNone/>
            </a:pPr>
            <a:endParaRPr lang="it-IT" sz="1600" b="1" dirty="0" smtClean="0">
              <a:solidFill>
                <a:schemeClr val="tx1"/>
              </a:solidFill>
              <a:ea typeface="Calibri"/>
              <a:cs typeface="Times New Roman"/>
            </a:endParaRPr>
          </a:p>
          <a:p>
            <a:pPr marL="0" indent="0" algn="just">
              <a:buFont typeface="Arial" pitchFamily="34" charset="0"/>
              <a:buNone/>
            </a:pPr>
            <a:r>
              <a:rPr lang="it-IT" sz="1600" b="1" dirty="0" smtClean="0">
                <a:solidFill>
                  <a:schemeClr val="tx1"/>
                </a:solidFill>
                <a:ea typeface="Calibri"/>
                <a:cs typeface="Times New Roman"/>
              </a:rPr>
              <a:t>40%</a:t>
            </a:r>
          </a:p>
          <a:p>
            <a:pPr marL="0" indent="0" algn="just">
              <a:buFont typeface="Arial" pitchFamily="34" charset="0"/>
              <a:buNone/>
            </a:pPr>
            <a:endParaRPr lang="it-IT" sz="1600" b="1" dirty="0">
              <a:solidFill>
                <a:schemeClr val="tx1"/>
              </a:solidFill>
              <a:ea typeface="Calibri"/>
              <a:cs typeface="Times New Roman"/>
            </a:endParaRPr>
          </a:p>
          <a:p>
            <a:pPr marL="0" indent="0" algn="just">
              <a:buFont typeface="Arial" pitchFamily="34" charset="0"/>
              <a:buNone/>
            </a:pPr>
            <a:endParaRPr lang="it-IT" sz="1600" b="1" dirty="0" smtClean="0">
              <a:solidFill>
                <a:schemeClr val="tx1"/>
              </a:solidFill>
              <a:ea typeface="Calibri"/>
              <a:cs typeface="Times New Roman"/>
            </a:endParaRPr>
          </a:p>
          <a:p>
            <a:pPr marL="0" indent="0" algn="just">
              <a:buFont typeface="Arial" pitchFamily="34" charset="0"/>
              <a:buNone/>
            </a:pPr>
            <a:endParaRPr lang="it-IT" sz="800" b="1" dirty="0" smtClean="0">
              <a:solidFill>
                <a:schemeClr val="tx1"/>
              </a:solidFill>
              <a:ea typeface="Calibri"/>
              <a:cs typeface="Times New Roman"/>
            </a:endParaRPr>
          </a:p>
          <a:p>
            <a:pPr marL="0" indent="0" algn="just">
              <a:buFont typeface="Arial" pitchFamily="34" charset="0"/>
              <a:buNone/>
            </a:pPr>
            <a:r>
              <a:rPr lang="it-IT" sz="1600" b="1" dirty="0" smtClean="0">
                <a:solidFill>
                  <a:schemeClr val="tx1"/>
                </a:solidFill>
                <a:ea typeface="Calibri"/>
                <a:cs typeface="Times New Roman"/>
              </a:rPr>
              <a:t>60%</a:t>
            </a:r>
          </a:p>
          <a:p>
            <a:pPr marL="0" indent="0" algn="just">
              <a:buFont typeface="Arial" pitchFamily="34" charset="0"/>
              <a:buNone/>
            </a:pPr>
            <a:endParaRPr lang="it-IT" sz="1600" b="1" dirty="0" smtClean="0">
              <a:solidFill>
                <a:schemeClr val="tx1"/>
              </a:solidFill>
              <a:ea typeface="Calibri"/>
              <a:cs typeface="Times New Roman"/>
            </a:endParaRPr>
          </a:p>
          <a:p>
            <a:pPr marL="0" indent="0" algn="just">
              <a:buFont typeface="Arial" pitchFamily="34" charset="0"/>
              <a:buNone/>
            </a:pPr>
            <a:endParaRPr lang="it-IT" sz="1600" b="1" dirty="0">
              <a:solidFill>
                <a:schemeClr val="tx1"/>
              </a:solidFill>
              <a:ea typeface="Calibri"/>
              <a:cs typeface="Times New Roman"/>
            </a:endParaRPr>
          </a:p>
          <a:p>
            <a:pPr marL="0" indent="0" algn="just">
              <a:buFont typeface="Arial" pitchFamily="34" charset="0"/>
              <a:buNone/>
            </a:pPr>
            <a:r>
              <a:rPr lang="it-IT" sz="1600" b="1" dirty="0" smtClean="0">
                <a:solidFill>
                  <a:schemeClr val="tx1"/>
                </a:solidFill>
                <a:ea typeface="Calibri"/>
                <a:cs typeface="Times New Roman"/>
              </a:rPr>
              <a:t>80%</a:t>
            </a:r>
            <a:endParaRPr lang="it-IT" sz="1600" b="1" dirty="0">
              <a:solidFill>
                <a:schemeClr val="tx1"/>
              </a:solidFill>
              <a:ea typeface="Calibri"/>
              <a:cs typeface="Times New Roman"/>
            </a:endParaRPr>
          </a:p>
          <a:p>
            <a:pPr marL="0" indent="0" algn="just">
              <a:buFont typeface="Arial" pitchFamily="34" charset="0"/>
              <a:buNone/>
            </a:pPr>
            <a:endParaRPr lang="it-IT" sz="1600" dirty="0" smtClean="0">
              <a:solidFill>
                <a:schemeClr val="tx1"/>
              </a:solidFill>
              <a:ea typeface="Calibri"/>
              <a:cs typeface="Times New Roman"/>
            </a:endParaRPr>
          </a:p>
        </p:txBody>
      </p:sp>
    </p:spTree>
    <p:extLst>
      <p:ext uri="{BB962C8B-B14F-4D97-AF65-F5344CB8AC3E}">
        <p14:creationId xmlns:p14="http://schemas.microsoft.com/office/powerpoint/2010/main" val="22424564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29</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b="1" kern="1200" dirty="0">
                <a:solidFill>
                  <a:srgbClr val="6C6352"/>
                </a:solidFill>
                <a:ea typeface="Calibri"/>
                <a:cs typeface="Times New Roman"/>
              </a:rPr>
              <a:t>Lo </a:t>
            </a:r>
            <a:r>
              <a:rPr lang="it-IT" b="1" kern="1200" dirty="0" err="1">
                <a:solidFill>
                  <a:srgbClr val="6C6352"/>
                </a:solidFill>
                <a:ea typeface="Calibri"/>
                <a:cs typeface="Times New Roman"/>
              </a:rPr>
              <a:t>slicing</a:t>
            </a:r>
            <a:r>
              <a:rPr lang="it-IT" b="1" kern="1200" dirty="0">
                <a:solidFill>
                  <a:srgbClr val="6C6352"/>
                </a:solidFill>
                <a:ea typeface="Calibri"/>
                <a:cs typeface="Times New Roman"/>
              </a:rPr>
              <a:t> e la generazione del GCODE con Slic3r – </a:t>
            </a:r>
            <a:r>
              <a:rPr lang="it-IT" sz="1400" b="1" kern="1200" dirty="0" err="1" smtClean="0">
                <a:solidFill>
                  <a:srgbClr val="6C6352"/>
                </a:solidFill>
                <a:ea typeface="Calibri"/>
                <a:cs typeface="Times New Roman"/>
              </a:rPr>
              <a:t>Print</a:t>
            </a:r>
            <a:r>
              <a:rPr lang="it-IT" sz="1400" b="1" kern="1200" dirty="0" smtClean="0">
                <a:solidFill>
                  <a:srgbClr val="6C6352"/>
                </a:solidFill>
                <a:ea typeface="Calibri"/>
                <a:cs typeface="Times New Roman"/>
              </a:rPr>
              <a:t> </a:t>
            </a:r>
            <a:r>
              <a:rPr lang="it-IT" sz="1400" b="1" kern="1200" dirty="0" err="1" smtClean="0">
                <a:solidFill>
                  <a:srgbClr val="6C6352"/>
                </a:solidFill>
                <a:ea typeface="Calibri"/>
                <a:cs typeface="Times New Roman"/>
              </a:rPr>
              <a:t>Settings</a:t>
            </a:r>
            <a:r>
              <a:rPr lang="it-IT" sz="1400" b="1" kern="1200" dirty="0" smtClean="0">
                <a:solidFill>
                  <a:srgbClr val="6C6352"/>
                </a:solidFill>
                <a:ea typeface="Calibri"/>
                <a:cs typeface="Times New Roman"/>
              </a:rPr>
              <a:t> - </a:t>
            </a:r>
            <a:r>
              <a:rPr lang="it-IT" sz="1400" b="1" kern="1200" dirty="0" err="1" smtClean="0">
                <a:solidFill>
                  <a:srgbClr val="6C6352"/>
                </a:solidFill>
                <a:ea typeface="Calibri"/>
                <a:cs typeface="Times New Roman"/>
              </a:rPr>
              <a:t>Infill</a:t>
            </a:r>
            <a:endParaRPr lang="it-IT" sz="14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627534"/>
            <a:ext cx="8352928" cy="4104456"/>
          </a:xfrm>
        </p:spPr>
        <p:txBody>
          <a:bodyPr>
            <a:noAutofit/>
          </a:bodyPr>
          <a:lstStyle/>
          <a:p>
            <a:pPr marL="0" indent="0" algn="just">
              <a:buNone/>
            </a:pPr>
            <a:r>
              <a:rPr lang="it-IT" sz="1600" dirty="0" smtClean="0">
                <a:solidFill>
                  <a:schemeClr val="tx1"/>
                </a:solidFill>
                <a:ea typeface="Calibri"/>
                <a:cs typeface="Times New Roman"/>
              </a:rPr>
              <a:t>Nella </a:t>
            </a:r>
            <a:r>
              <a:rPr lang="it-IT" sz="1600" dirty="0">
                <a:solidFill>
                  <a:schemeClr val="tx1"/>
                </a:solidFill>
                <a:ea typeface="Calibri"/>
                <a:cs typeface="Times New Roman"/>
              </a:rPr>
              <a:t>scelta </a:t>
            </a:r>
            <a:r>
              <a:rPr lang="it-IT" sz="1600" dirty="0" smtClean="0">
                <a:solidFill>
                  <a:schemeClr val="tx1"/>
                </a:solidFill>
                <a:ea typeface="Calibri"/>
                <a:cs typeface="Times New Roman"/>
              </a:rPr>
              <a:t>dell’opportuno pattern di riempimento bisogna tener presente diversi fattori: la robustezza dell’oggetto, il tempo, il materiale utilizzato ed ovviamente </a:t>
            </a:r>
            <a:r>
              <a:rPr lang="it-IT" sz="1600" dirty="0">
                <a:solidFill>
                  <a:schemeClr val="tx1"/>
                </a:solidFill>
                <a:ea typeface="Calibri"/>
                <a:cs typeface="Times New Roman"/>
              </a:rPr>
              <a:t>preferenze personali. </a:t>
            </a:r>
            <a:r>
              <a:rPr lang="it-IT" sz="1600" dirty="0" smtClean="0">
                <a:solidFill>
                  <a:schemeClr val="tx1"/>
                </a:solidFill>
                <a:ea typeface="Calibri"/>
                <a:cs typeface="Times New Roman"/>
              </a:rPr>
              <a:t>Più il pattern è complesso (</a:t>
            </a:r>
            <a:r>
              <a:rPr lang="en-US" sz="1600" dirty="0" err="1">
                <a:solidFill>
                  <a:schemeClr val="tx1"/>
                </a:solidFill>
                <a:ea typeface="Calibri"/>
                <a:cs typeface="Times New Roman"/>
              </a:rPr>
              <a:t>Octagram</a:t>
            </a:r>
            <a:r>
              <a:rPr lang="en-US" sz="1600" dirty="0">
                <a:solidFill>
                  <a:schemeClr val="tx1"/>
                </a:solidFill>
                <a:ea typeface="Calibri"/>
                <a:cs typeface="Times New Roman"/>
              </a:rPr>
              <a:t> </a:t>
            </a:r>
            <a:r>
              <a:rPr lang="en-US" sz="1600" dirty="0" smtClean="0">
                <a:solidFill>
                  <a:schemeClr val="tx1"/>
                </a:solidFill>
                <a:ea typeface="Calibri"/>
                <a:cs typeface="Times New Roman"/>
              </a:rPr>
              <a:t>Spiral, </a:t>
            </a:r>
            <a:r>
              <a:rPr lang="en-US" sz="1600" dirty="0">
                <a:solidFill>
                  <a:schemeClr val="tx1"/>
                </a:solidFill>
                <a:ea typeface="Calibri"/>
                <a:cs typeface="Times New Roman"/>
              </a:rPr>
              <a:t>Archimedean </a:t>
            </a:r>
            <a:r>
              <a:rPr lang="en-US" sz="1600" dirty="0" smtClean="0">
                <a:solidFill>
                  <a:schemeClr val="tx1"/>
                </a:solidFill>
                <a:ea typeface="Calibri"/>
                <a:cs typeface="Times New Roman"/>
              </a:rPr>
              <a:t>Chords, </a:t>
            </a:r>
            <a:r>
              <a:rPr lang="en-US" sz="1600" dirty="0">
                <a:solidFill>
                  <a:schemeClr val="tx1"/>
                </a:solidFill>
                <a:ea typeface="Calibri"/>
                <a:cs typeface="Times New Roman"/>
              </a:rPr>
              <a:t>Hilbert </a:t>
            </a:r>
            <a:r>
              <a:rPr lang="en-US" sz="1600" dirty="0" smtClean="0">
                <a:solidFill>
                  <a:schemeClr val="tx1"/>
                </a:solidFill>
                <a:ea typeface="Calibri"/>
                <a:cs typeface="Times New Roman"/>
              </a:rPr>
              <a:t>Curve) </a:t>
            </a:r>
            <a:r>
              <a:rPr lang="it-IT" sz="1600" dirty="0" smtClean="0">
                <a:solidFill>
                  <a:schemeClr val="tx1"/>
                </a:solidFill>
                <a:ea typeface="Calibri"/>
                <a:cs typeface="Times New Roman"/>
              </a:rPr>
              <a:t>più richiede tempo e materiale per costruirlo in quanto il percorso che dovrà compiere l’iniettore sarà più lungo e complesso.</a:t>
            </a:r>
          </a:p>
          <a:p>
            <a:pPr marL="0" indent="0" algn="just">
              <a:buNone/>
            </a:pPr>
            <a:r>
              <a:rPr lang="it-IT" sz="1600" dirty="0" smtClean="0">
                <a:solidFill>
                  <a:schemeClr val="tx1"/>
                </a:solidFill>
                <a:ea typeface="Calibri"/>
                <a:cs typeface="Times New Roman"/>
              </a:rPr>
              <a:t>Il riempimento di un oggetto stampato serve, non solo a dare robustezza al pezzo, ma anche come supporto ad eventuali superfici sottosquadro che ripiegano internamente al solido. Ad esempio, quando andiamo a stampare una statuetta, il riempimento potrebbe non essere necessario in quanto non sono richieste caratteristiche di robustezza. In questo caso, però, alcune superfici della statuetta potrebbero non avere un appoggio sufficiente, in tal caso, anche se minimo (7-12%) è necessario impostare il riempimento.</a:t>
            </a:r>
          </a:p>
          <a:p>
            <a:pPr marL="0" indent="0" algn="just">
              <a:buNone/>
            </a:pPr>
            <a:r>
              <a:rPr lang="it-IT" sz="1600" dirty="0" smtClean="0">
                <a:solidFill>
                  <a:schemeClr val="tx1"/>
                </a:solidFill>
                <a:ea typeface="Calibri"/>
                <a:cs typeface="Times New Roman"/>
              </a:rPr>
              <a:t>Nel caso si voglia stampare un vaso o un bracciale con il perimetro composto da una sola </a:t>
            </a:r>
            <a:r>
              <a:rPr lang="it-IT" sz="1600" dirty="0" err="1" smtClean="0">
                <a:solidFill>
                  <a:schemeClr val="tx1"/>
                </a:solidFill>
                <a:ea typeface="Calibri"/>
                <a:cs typeface="Times New Roman"/>
              </a:rPr>
              <a:t>shell</a:t>
            </a:r>
            <a:r>
              <a:rPr lang="it-IT" sz="1600" dirty="0" smtClean="0">
                <a:solidFill>
                  <a:schemeClr val="tx1"/>
                </a:solidFill>
                <a:ea typeface="Calibri"/>
                <a:cs typeface="Times New Roman"/>
              </a:rPr>
              <a:t> e non si vuole usare l’opzione «</a:t>
            </a:r>
            <a:r>
              <a:rPr lang="it-IT" sz="1600" dirty="0" err="1" smtClean="0">
                <a:solidFill>
                  <a:schemeClr val="tx1"/>
                </a:solidFill>
                <a:ea typeface="Calibri"/>
                <a:cs typeface="Times New Roman"/>
              </a:rPr>
              <a:t>spiral</a:t>
            </a:r>
            <a:r>
              <a:rPr lang="it-IT" sz="1600" dirty="0" smtClean="0">
                <a:solidFill>
                  <a:schemeClr val="tx1"/>
                </a:solidFill>
                <a:ea typeface="Calibri"/>
                <a:cs typeface="Times New Roman"/>
              </a:rPr>
              <a:t> </a:t>
            </a:r>
            <a:r>
              <a:rPr lang="it-IT" sz="1600" dirty="0" err="1" smtClean="0">
                <a:solidFill>
                  <a:schemeClr val="tx1"/>
                </a:solidFill>
                <a:ea typeface="Calibri"/>
                <a:cs typeface="Times New Roman"/>
              </a:rPr>
              <a:t>vase</a:t>
            </a:r>
            <a:r>
              <a:rPr lang="it-IT" sz="1600" dirty="0" smtClean="0">
                <a:solidFill>
                  <a:schemeClr val="tx1"/>
                </a:solidFill>
                <a:ea typeface="Calibri"/>
                <a:cs typeface="Times New Roman"/>
              </a:rPr>
              <a:t>», è necessario impostare a zero questo parametro.</a:t>
            </a:r>
          </a:p>
        </p:txBody>
      </p:sp>
    </p:spTree>
    <p:extLst>
      <p:ext uri="{BB962C8B-B14F-4D97-AF65-F5344CB8AC3E}">
        <p14:creationId xmlns:p14="http://schemas.microsoft.com/office/powerpoint/2010/main" val="563367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400" b="1" kern="1200" dirty="0" smtClean="0">
                <a:solidFill>
                  <a:srgbClr val="6C6352"/>
                </a:solidFill>
                <a:latin typeface="+mj-lt"/>
                <a:ea typeface="Calibri"/>
                <a:cs typeface="Times New Roman"/>
              </a:rPr>
              <a:t>Lo </a:t>
            </a:r>
            <a:r>
              <a:rPr lang="it-IT" sz="2400" b="1" kern="1200" dirty="0" err="1">
                <a:solidFill>
                  <a:srgbClr val="6C6352"/>
                </a:solidFill>
                <a:latin typeface="+mj-lt"/>
                <a:ea typeface="Calibri"/>
                <a:cs typeface="Times New Roman"/>
              </a:rPr>
              <a:t>slicing</a:t>
            </a:r>
            <a:r>
              <a:rPr lang="it-IT" sz="2400" b="1" kern="1200" dirty="0">
                <a:solidFill>
                  <a:srgbClr val="6C6352"/>
                </a:solidFill>
                <a:latin typeface="+mj-lt"/>
                <a:ea typeface="Calibri"/>
                <a:cs typeface="Times New Roman"/>
              </a:rPr>
              <a:t> e la generazione del GCODE con Slic3r</a:t>
            </a:r>
            <a:r>
              <a:rPr lang="it-IT" sz="2800" b="1" kern="1200" dirty="0">
                <a:solidFill>
                  <a:srgbClr val="6C6352"/>
                </a:solidFill>
                <a:latin typeface="+mj-lt"/>
                <a:ea typeface="Calibri"/>
                <a:cs typeface="Times New Roman"/>
              </a:rPr>
              <a:t> </a:t>
            </a:r>
            <a:r>
              <a:rPr lang="it-IT" sz="2000" b="1" kern="1200" dirty="0" smtClean="0">
                <a:solidFill>
                  <a:srgbClr val="6C6352"/>
                </a:solidFill>
                <a:latin typeface="+mj-lt"/>
                <a:ea typeface="Calibri"/>
                <a:cs typeface="Times New Roman"/>
              </a:rPr>
              <a:t>– </a:t>
            </a:r>
            <a:r>
              <a:rPr lang="it-IT" sz="1600" b="1" kern="1200" dirty="0" smtClean="0">
                <a:solidFill>
                  <a:srgbClr val="6C6352"/>
                </a:solidFill>
                <a:ea typeface="Calibri"/>
                <a:cs typeface="Times New Roman"/>
              </a:rPr>
              <a:t>Introduzione</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4"/>
            <a:ext cx="8640960" cy="4392488"/>
          </a:xfrm>
        </p:spPr>
        <p:txBody>
          <a:bodyPr>
            <a:noAutofit/>
          </a:bodyPr>
          <a:lstStyle/>
          <a:p>
            <a:pPr marL="0" indent="0" algn="just">
              <a:buNone/>
            </a:pPr>
            <a:r>
              <a:rPr lang="it-IT" sz="1600" b="1" dirty="0">
                <a:solidFill>
                  <a:schemeClr val="tx1"/>
                </a:solidFill>
                <a:ea typeface="Calibri"/>
                <a:cs typeface="Times New Roman"/>
              </a:rPr>
              <a:t>Slic3r</a:t>
            </a:r>
            <a:r>
              <a:rPr lang="it-IT" sz="1600" dirty="0">
                <a:solidFill>
                  <a:schemeClr val="tx1"/>
                </a:solidFill>
                <a:ea typeface="Calibri"/>
                <a:cs typeface="Times New Roman"/>
              </a:rPr>
              <a:t> nasce dall'esigenza </a:t>
            </a:r>
            <a:r>
              <a:rPr lang="it-IT" sz="1600" dirty="0" smtClean="0">
                <a:solidFill>
                  <a:schemeClr val="tx1"/>
                </a:solidFill>
                <a:ea typeface="Calibri"/>
                <a:cs typeface="Times New Roman"/>
              </a:rPr>
              <a:t>dell’architetto romano </a:t>
            </a:r>
            <a:r>
              <a:rPr lang="it-IT" sz="1600" b="1" dirty="0">
                <a:solidFill>
                  <a:schemeClr val="tx1"/>
                </a:solidFill>
                <a:ea typeface="Calibri"/>
                <a:cs typeface="Times New Roman"/>
              </a:rPr>
              <a:t>Alessandro </a:t>
            </a:r>
            <a:r>
              <a:rPr lang="it-IT" sz="1600" b="1" dirty="0" err="1">
                <a:solidFill>
                  <a:schemeClr val="tx1"/>
                </a:solidFill>
                <a:ea typeface="Calibri"/>
                <a:cs typeface="Times New Roman"/>
              </a:rPr>
              <a:t>Ranellucci</a:t>
            </a:r>
            <a:r>
              <a:rPr lang="it-IT" sz="1600" dirty="0">
                <a:solidFill>
                  <a:schemeClr val="tx1"/>
                </a:solidFill>
                <a:ea typeface="Calibri"/>
                <a:cs typeface="Times New Roman"/>
              </a:rPr>
              <a:t>, di stampare modellini in scala senza necessariamente spendere una fortuna.</a:t>
            </a:r>
          </a:p>
          <a:p>
            <a:pPr marL="0" indent="0" algn="just">
              <a:buNone/>
            </a:pPr>
            <a:r>
              <a:rPr lang="it-IT" sz="1600" dirty="0">
                <a:solidFill>
                  <a:schemeClr val="tx1"/>
                </a:solidFill>
                <a:ea typeface="Calibri"/>
                <a:cs typeface="Times New Roman"/>
              </a:rPr>
              <a:t>E' un progetto avviato come esperimento, ma che in pochi mesi ha avuto un inaspettato successo, fino a diventare il punto di riferimento per l’intero settore a livello internazionale. </a:t>
            </a:r>
            <a:endParaRPr lang="it-IT" sz="1600" dirty="0" smtClean="0">
              <a:solidFill>
                <a:schemeClr val="tx1"/>
              </a:solidFill>
              <a:ea typeface="Calibri"/>
              <a:cs typeface="Times New Roman"/>
            </a:endParaRPr>
          </a:p>
          <a:p>
            <a:pPr marL="0" indent="0" algn="just">
              <a:buNone/>
            </a:pPr>
            <a:r>
              <a:rPr lang="it-IT" sz="1600" dirty="0" smtClean="0">
                <a:solidFill>
                  <a:schemeClr val="tx1"/>
                </a:solidFill>
                <a:ea typeface="Calibri"/>
                <a:cs typeface="Times New Roman"/>
              </a:rPr>
              <a:t>Il compito </a:t>
            </a:r>
            <a:r>
              <a:rPr lang="it-IT" sz="1600" dirty="0">
                <a:solidFill>
                  <a:schemeClr val="tx1"/>
                </a:solidFill>
                <a:ea typeface="Calibri"/>
                <a:cs typeface="Times New Roman"/>
              </a:rPr>
              <a:t>di Slic3r è quello di trasformare un modello </a:t>
            </a:r>
            <a:r>
              <a:rPr lang="it-IT" sz="1600" dirty="0" smtClean="0">
                <a:solidFill>
                  <a:schemeClr val="tx1"/>
                </a:solidFill>
                <a:ea typeface="Calibri"/>
                <a:cs typeface="Times New Roman"/>
              </a:rPr>
              <a:t>3D, il file </a:t>
            </a:r>
            <a:r>
              <a:rPr lang="it-IT" sz="1600" dirty="0">
                <a:solidFill>
                  <a:schemeClr val="tx1"/>
                </a:solidFill>
                <a:ea typeface="Calibri"/>
                <a:cs typeface="Times New Roman"/>
              </a:rPr>
              <a:t>che rappresenta l’oggetto da </a:t>
            </a:r>
            <a:r>
              <a:rPr lang="it-IT" sz="1600" dirty="0" smtClean="0">
                <a:solidFill>
                  <a:schemeClr val="tx1"/>
                </a:solidFill>
                <a:ea typeface="Calibri"/>
                <a:cs typeface="Times New Roman"/>
              </a:rPr>
              <a:t>stampare, </a:t>
            </a:r>
            <a:r>
              <a:rPr lang="it-IT" sz="1600" dirty="0">
                <a:solidFill>
                  <a:schemeClr val="tx1"/>
                </a:solidFill>
                <a:ea typeface="Calibri"/>
                <a:cs typeface="Times New Roman"/>
              </a:rPr>
              <a:t>in una serie di istruzioni che guidano la stampante e le </a:t>
            </a:r>
            <a:r>
              <a:rPr lang="it-IT" sz="1600" dirty="0" smtClean="0">
                <a:solidFill>
                  <a:schemeClr val="tx1"/>
                </a:solidFill>
                <a:ea typeface="Calibri"/>
                <a:cs typeface="Times New Roman"/>
              </a:rPr>
              <a:t>consentono</a:t>
            </a:r>
            <a:r>
              <a:rPr lang="it-IT" sz="1600" dirty="0">
                <a:solidFill>
                  <a:schemeClr val="tx1"/>
                </a:solidFill>
                <a:ea typeface="Calibri"/>
                <a:cs typeface="Times New Roman"/>
              </a:rPr>
              <a:t>, attraverso </a:t>
            </a:r>
            <a:r>
              <a:rPr lang="it-IT" sz="1600" dirty="0" smtClean="0">
                <a:solidFill>
                  <a:schemeClr val="tx1"/>
                </a:solidFill>
                <a:ea typeface="Calibri"/>
                <a:cs typeface="Times New Roman"/>
              </a:rPr>
              <a:t>le sue parti elettro-meccaniche, </a:t>
            </a:r>
            <a:r>
              <a:rPr lang="it-IT" sz="1600" dirty="0">
                <a:solidFill>
                  <a:schemeClr val="tx1"/>
                </a:solidFill>
                <a:ea typeface="Calibri"/>
                <a:cs typeface="Times New Roman"/>
              </a:rPr>
              <a:t>di depositare </a:t>
            </a:r>
            <a:r>
              <a:rPr lang="it-IT" sz="1600" dirty="0" smtClean="0">
                <a:solidFill>
                  <a:schemeClr val="tx1"/>
                </a:solidFill>
                <a:ea typeface="Calibri"/>
                <a:cs typeface="Times New Roman"/>
              </a:rPr>
              <a:t>un filamento fuso, strato </a:t>
            </a:r>
            <a:r>
              <a:rPr lang="it-IT" sz="1600" dirty="0">
                <a:solidFill>
                  <a:schemeClr val="tx1"/>
                </a:solidFill>
                <a:ea typeface="Calibri"/>
                <a:cs typeface="Times New Roman"/>
              </a:rPr>
              <a:t>dopo </a:t>
            </a:r>
            <a:r>
              <a:rPr lang="it-IT" sz="1600" dirty="0" smtClean="0">
                <a:solidFill>
                  <a:schemeClr val="tx1"/>
                </a:solidFill>
                <a:ea typeface="Calibri"/>
                <a:cs typeface="Times New Roman"/>
              </a:rPr>
              <a:t>strato, fino </a:t>
            </a:r>
            <a:r>
              <a:rPr lang="it-IT" sz="1600" dirty="0">
                <a:solidFill>
                  <a:schemeClr val="tx1"/>
                </a:solidFill>
                <a:ea typeface="Calibri"/>
                <a:cs typeface="Times New Roman"/>
              </a:rPr>
              <a:t>a creare dal nulla un solido reale. </a:t>
            </a:r>
          </a:p>
          <a:p>
            <a:pPr marL="0" indent="0" algn="just">
              <a:buNone/>
            </a:pPr>
            <a:r>
              <a:rPr lang="it-IT" sz="1600" dirty="0">
                <a:solidFill>
                  <a:schemeClr val="tx1"/>
                </a:solidFill>
                <a:ea typeface="Calibri"/>
                <a:cs typeface="Times New Roman"/>
              </a:rPr>
              <a:t>Nel software sono presenti numerosi algoritmi matematici che lavorano sulla geometria del </a:t>
            </a:r>
            <a:r>
              <a:rPr lang="it-IT" sz="1600" dirty="0" smtClean="0">
                <a:solidFill>
                  <a:schemeClr val="tx1"/>
                </a:solidFill>
                <a:ea typeface="Calibri"/>
                <a:cs typeface="Times New Roman"/>
              </a:rPr>
              <a:t>modello calcolando i </a:t>
            </a:r>
            <a:r>
              <a:rPr lang="it-IT" sz="1600" dirty="0">
                <a:solidFill>
                  <a:schemeClr val="tx1"/>
                </a:solidFill>
                <a:ea typeface="Calibri"/>
                <a:cs typeface="Times New Roman"/>
              </a:rPr>
              <a:t>percorsi ottimali </a:t>
            </a:r>
            <a:r>
              <a:rPr lang="it-IT" sz="1600" dirty="0" smtClean="0">
                <a:solidFill>
                  <a:schemeClr val="tx1"/>
                </a:solidFill>
                <a:ea typeface="Calibri"/>
                <a:cs typeface="Times New Roman"/>
              </a:rPr>
              <a:t>del materiale fuso </a:t>
            </a:r>
            <a:r>
              <a:rPr lang="it-IT" sz="1600" dirty="0">
                <a:solidFill>
                  <a:schemeClr val="tx1"/>
                </a:solidFill>
                <a:ea typeface="Calibri"/>
                <a:cs typeface="Times New Roman"/>
              </a:rPr>
              <a:t>che andrà a comporre i singoli </a:t>
            </a:r>
            <a:r>
              <a:rPr lang="it-IT" sz="1600" dirty="0" smtClean="0">
                <a:solidFill>
                  <a:schemeClr val="tx1"/>
                </a:solidFill>
                <a:ea typeface="Calibri"/>
                <a:cs typeface="Times New Roman"/>
              </a:rPr>
              <a:t>strati. Slic3r calcola, i perimetri</a:t>
            </a:r>
            <a:r>
              <a:rPr lang="it-IT" sz="1600" dirty="0">
                <a:solidFill>
                  <a:schemeClr val="tx1"/>
                </a:solidFill>
                <a:ea typeface="Calibri"/>
                <a:cs typeface="Times New Roman"/>
              </a:rPr>
              <a:t>, </a:t>
            </a:r>
            <a:r>
              <a:rPr lang="it-IT" sz="1600" dirty="0" smtClean="0">
                <a:solidFill>
                  <a:schemeClr val="tx1"/>
                </a:solidFill>
                <a:ea typeface="Calibri"/>
                <a:cs typeface="Times New Roman"/>
              </a:rPr>
              <a:t>il riempimento alveolare (al fine di risparmiare </a:t>
            </a:r>
            <a:r>
              <a:rPr lang="it-IT" sz="1600" dirty="0">
                <a:solidFill>
                  <a:schemeClr val="tx1"/>
                </a:solidFill>
                <a:ea typeface="Calibri"/>
                <a:cs typeface="Times New Roman"/>
              </a:rPr>
              <a:t>materiale a parità di resistenza </a:t>
            </a:r>
            <a:r>
              <a:rPr lang="it-IT" sz="1600" dirty="0" smtClean="0">
                <a:solidFill>
                  <a:schemeClr val="tx1"/>
                </a:solidFill>
                <a:ea typeface="Calibri"/>
                <a:cs typeface="Times New Roman"/>
              </a:rPr>
              <a:t>strutturale), </a:t>
            </a:r>
            <a:r>
              <a:rPr lang="it-IT" sz="1600" dirty="0">
                <a:solidFill>
                  <a:schemeClr val="tx1"/>
                </a:solidFill>
                <a:ea typeface="Calibri"/>
                <a:cs typeface="Times New Roman"/>
              </a:rPr>
              <a:t>ponti, pareti oblique, “impalcature” provvisorie per sostenere le parti sottosquadro. </a:t>
            </a:r>
          </a:p>
          <a:p>
            <a:pPr marL="0" indent="0" algn="just">
              <a:buNone/>
            </a:pPr>
            <a:r>
              <a:rPr lang="it-IT" sz="1600" dirty="0" smtClean="0">
                <a:solidFill>
                  <a:schemeClr val="tx1"/>
                </a:solidFill>
                <a:ea typeface="Calibri"/>
                <a:cs typeface="Times New Roman"/>
              </a:rPr>
              <a:t>Slic3r decide, inoltre, la </a:t>
            </a:r>
            <a:r>
              <a:rPr lang="it-IT" sz="1600" dirty="0">
                <a:solidFill>
                  <a:schemeClr val="tx1"/>
                </a:solidFill>
                <a:ea typeface="Calibri"/>
                <a:cs typeface="Times New Roman"/>
              </a:rPr>
              <a:t>quantità di materiale da estrudere, controlla le temperature, le ventole e i tempi di </a:t>
            </a:r>
            <a:r>
              <a:rPr lang="it-IT" sz="1600" dirty="0" smtClean="0">
                <a:solidFill>
                  <a:schemeClr val="tx1"/>
                </a:solidFill>
                <a:ea typeface="Calibri"/>
                <a:cs typeface="Times New Roman"/>
              </a:rPr>
              <a:t>raffreddamento, generando il codice di controllo per la creazione del solido.</a:t>
            </a:r>
          </a:p>
          <a:p>
            <a:pPr marL="0" indent="0" algn="just">
              <a:buNone/>
            </a:pPr>
            <a:endParaRPr lang="it-IT" sz="1600" dirty="0">
              <a:solidFill>
                <a:schemeClr val="tx1"/>
              </a:solidFill>
              <a:ea typeface="Calibri"/>
              <a:cs typeface="Times New Roman"/>
            </a:endParaRPr>
          </a:p>
          <a:p>
            <a:pPr marL="0" indent="0" algn="ctr">
              <a:buNone/>
            </a:pPr>
            <a:r>
              <a:rPr lang="it-IT" sz="1800" dirty="0">
                <a:solidFill>
                  <a:schemeClr val="tx1"/>
                </a:solidFill>
                <a:ea typeface="Calibri"/>
                <a:cs typeface="Times New Roman"/>
              </a:rPr>
              <a:t>Slic3r </a:t>
            </a:r>
            <a:r>
              <a:rPr lang="it-IT" sz="1800" dirty="0" smtClean="0">
                <a:solidFill>
                  <a:schemeClr val="tx1"/>
                </a:solidFill>
                <a:ea typeface="Calibri"/>
                <a:cs typeface="Times New Roman"/>
              </a:rPr>
              <a:t>è </a:t>
            </a:r>
            <a:r>
              <a:rPr lang="it-IT" sz="1800" dirty="0">
                <a:solidFill>
                  <a:schemeClr val="tx1"/>
                </a:solidFill>
                <a:ea typeface="Calibri"/>
                <a:cs typeface="Times New Roman"/>
              </a:rPr>
              <a:t>il “cuore software” della stampa 3D ed </a:t>
            </a:r>
            <a:r>
              <a:rPr lang="it-IT" sz="1800" dirty="0" smtClean="0">
                <a:solidFill>
                  <a:schemeClr val="tx1"/>
                </a:solidFill>
                <a:ea typeface="Calibri"/>
                <a:cs typeface="Times New Roman"/>
              </a:rPr>
              <a:t>è un prodotto </a:t>
            </a:r>
            <a:r>
              <a:rPr lang="it-IT" sz="1800" b="1" u="sng" dirty="0">
                <a:solidFill>
                  <a:schemeClr val="tx1"/>
                </a:solidFill>
                <a:ea typeface="Calibri"/>
                <a:cs typeface="Times New Roman"/>
              </a:rPr>
              <a:t>Made in </a:t>
            </a:r>
            <a:r>
              <a:rPr lang="it-IT" sz="1800" b="1" u="sng" dirty="0" err="1">
                <a:solidFill>
                  <a:schemeClr val="tx1"/>
                </a:solidFill>
                <a:ea typeface="Calibri"/>
                <a:cs typeface="Times New Roman"/>
              </a:rPr>
              <a:t>Italy</a:t>
            </a:r>
            <a:r>
              <a:rPr lang="it-IT" sz="1800" dirty="0">
                <a:solidFill>
                  <a:schemeClr val="tx1"/>
                </a:solidFill>
                <a:ea typeface="Calibri"/>
                <a:cs typeface="Times New Roman"/>
              </a:rPr>
              <a:t>.</a:t>
            </a: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3</a:t>
            </a:fld>
            <a:endParaRPr lang="en-US"/>
          </a:p>
        </p:txBody>
      </p:sp>
    </p:spTree>
    <p:extLst>
      <p:ext uri="{BB962C8B-B14F-4D97-AF65-F5344CB8AC3E}">
        <p14:creationId xmlns:p14="http://schemas.microsoft.com/office/powerpoint/2010/main" val="15657644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30</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b="1" kern="1200" dirty="0">
                <a:solidFill>
                  <a:srgbClr val="6C6352"/>
                </a:solidFill>
                <a:ea typeface="Calibri"/>
                <a:cs typeface="Times New Roman"/>
              </a:rPr>
              <a:t>Lo </a:t>
            </a:r>
            <a:r>
              <a:rPr lang="it-IT" b="1" kern="1200" dirty="0" err="1">
                <a:solidFill>
                  <a:srgbClr val="6C6352"/>
                </a:solidFill>
                <a:ea typeface="Calibri"/>
                <a:cs typeface="Times New Roman"/>
              </a:rPr>
              <a:t>slicing</a:t>
            </a:r>
            <a:r>
              <a:rPr lang="it-IT" b="1" kern="1200" dirty="0">
                <a:solidFill>
                  <a:srgbClr val="6C6352"/>
                </a:solidFill>
                <a:ea typeface="Calibri"/>
                <a:cs typeface="Times New Roman"/>
              </a:rPr>
              <a:t> e la generazione del GCODE con Slic3r – </a:t>
            </a:r>
            <a:r>
              <a:rPr lang="it-IT" sz="1400" b="1" kern="1200" dirty="0" err="1" smtClean="0">
                <a:solidFill>
                  <a:srgbClr val="6C6352"/>
                </a:solidFill>
                <a:ea typeface="Calibri"/>
                <a:cs typeface="Times New Roman"/>
              </a:rPr>
              <a:t>Print</a:t>
            </a:r>
            <a:r>
              <a:rPr lang="it-IT" sz="1400" b="1" kern="1200" dirty="0" smtClean="0">
                <a:solidFill>
                  <a:srgbClr val="6C6352"/>
                </a:solidFill>
                <a:ea typeface="Calibri"/>
                <a:cs typeface="Times New Roman"/>
              </a:rPr>
              <a:t> </a:t>
            </a:r>
            <a:r>
              <a:rPr lang="it-IT" sz="1400" b="1" kern="1200" dirty="0" err="1" smtClean="0">
                <a:solidFill>
                  <a:srgbClr val="6C6352"/>
                </a:solidFill>
                <a:ea typeface="Calibri"/>
                <a:cs typeface="Times New Roman"/>
              </a:rPr>
              <a:t>Settings</a:t>
            </a:r>
            <a:r>
              <a:rPr lang="it-IT" sz="1400" b="1" kern="1200" dirty="0" smtClean="0">
                <a:solidFill>
                  <a:srgbClr val="6C6352"/>
                </a:solidFill>
                <a:ea typeface="Calibri"/>
                <a:cs typeface="Times New Roman"/>
              </a:rPr>
              <a:t> - </a:t>
            </a:r>
            <a:r>
              <a:rPr lang="it-IT" sz="1400" b="1" kern="1200" dirty="0" err="1" smtClean="0">
                <a:solidFill>
                  <a:srgbClr val="6C6352"/>
                </a:solidFill>
                <a:ea typeface="Calibri"/>
                <a:cs typeface="Times New Roman"/>
              </a:rPr>
              <a:t>Infill</a:t>
            </a:r>
            <a:endParaRPr lang="it-IT" sz="14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627534"/>
            <a:ext cx="5040560" cy="4104456"/>
          </a:xfrm>
        </p:spPr>
        <p:txBody>
          <a:bodyPr>
            <a:noAutofit/>
          </a:bodyPr>
          <a:lstStyle/>
          <a:p>
            <a:pPr marL="0" indent="0" algn="just">
              <a:buNone/>
            </a:pPr>
            <a:r>
              <a:rPr lang="it-IT" sz="1600" b="1" dirty="0" err="1" smtClean="0">
                <a:solidFill>
                  <a:schemeClr val="tx1"/>
                </a:solidFill>
                <a:ea typeface="Calibri"/>
                <a:cs typeface="Times New Roman"/>
              </a:rPr>
              <a:t>Reducing</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Print</a:t>
            </a:r>
            <a:r>
              <a:rPr lang="it-IT" sz="1600" b="1" dirty="0" smtClean="0">
                <a:solidFill>
                  <a:schemeClr val="tx1"/>
                </a:solidFill>
                <a:ea typeface="Calibri"/>
                <a:cs typeface="Times New Roman"/>
              </a:rPr>
              <a:t> time</a:t>
            </a:r>
            <a:r>
              <a:rPr lang="it-IT" sz="1600" dirty="0" smtClean="0">
                <a:solidFill>
                  <a:schemeClr val="tx1"/>
                </a:solidFill>
                <a:ea typeface="Calibri"/>
                <a:cs typeface="Times New Roman"/>
              </a:rPr>
              <a:t>: i parametri inclusi in questa sezione  servono a ridurre i tempi di stampa. Infatti, se stiamo stampando con un </a:t>
            </a:r>
            <a:r>
              <a:rPr lang="it-IT" sz="1600" dirty="0" err="1" smtClean="0">
                <a:solidFill>
                  <a:schemeClr val="tx1"/>
                </a:solidFill>
                <a:ea typeface="Calibri"/>
                <a:cs typeface="Times New Roman"/>
              </a:rPr>
              <a:t>nozzle</a:t>
            </a:r>
            <a:r>
              <a:rPr lang="it-IT" sz="1600" dirty="0" smtClean="0">
                <a:solidFill>
                  <a:schemeClr val="tx1"/>
                </a:solidFill>
                <a:ea typeface="Calibri"/>
                <a:cs typeface="Times New Roman"/>
              </a:rPr>
              <a:t> da 0.5 ad una risoluzione di 0.2, potremmo mettere il valore 2 nel primo dei due parametri. In questo caso l’</a:t>
            </a:r>
            <a:r>
              <a:rPr lang="it-IT" sz="1600" dirty="0" err="1" smtClean="0">
                <a:solidFill>
                  <a:schemeClr val="tx1"/>
                </a:solidFill>
                <a:ea typeface="Calibri"/>
                <a:cs typeface="Times New Roman"/>
              </a:rPr>
              <a:t>infill</a:t>
            </a:r>
            <a:r>
              <a:rPr lang="it-IT" sz="1600" dirty="0" smtClean="0">
                <a:solidFill>
                  <a:schemeClr val="tx1"/>
                </a:solidFill>
                <a:ea typeface="Calibri"/>
                <a:cs typeface="Times New Roman"/>
              </a:rPr>
              <a:t> avverrà uno strato si ed uno no ed il flusso dell’</a:t>
            </a:r>
            <a:r>
              <a:rPr lang="it-IT" sz="1600" dirty="0" err="1" smtClean="0">
                <a:solidFill>
                  <a:schemeClr val="tx1"/>
                </a:solidFill>
                <a:ea typeface="Calibri"/>
                <a:cs typeface="Times New Roman"/>
              </a:rPr>
              <a:t>infill</a:t>
            </a:r>
            <a:r>
              <a:rPr lang="it-IT" sz="1600" dirty="0" smtClean="0">
                <a:solidFill>
                  <a:schemeClr val="tx1"/>
                </a:solidFill>
                <a:ea typeface="Calibri"/>
                <a:cs typeface="Times New Roman"/>
              </a:rPr>
              <a:t> sarà del 200% (ossia di 0.4 di </a:t>
            </a:r>
            <a:r>
              <a:rPr lang="it-IT" sz="1600" dirty="0" err="1" smtClean="0">
                <a:solidFill>
                  <a:schemeClr val="tx1"/>
                </a:solidFill>
                <a:ea typeface="Calibri"/>
                <a:cs typeface="Times New Roman"/>
              </a:rPr>
              <a:t>layer</a:t>
            </a:r>
            <a:r>
              <a:rPr lang="it-IT" sz="1600" dirty="0" smtClean="0">
                <a:solidFill>
                  <a:schemeClr val="tx1"/>
                </a:solidFill>
                <a:ea typeface="Calibri"/>
                <a:cs typeface="Times New Roman"/>
              </a:rPr>
              <a:t>)</a:t>
            </a:r>
          </a:p>
          <a:p>
            <a:pPr marL="0" indent="0" algn="just">
              <a:buNone/>
            </a:pPr>
            <a:endParaRPr lang="it-IT" sz="1600" dirty="0">
              <a:solidFill>
                <a:schemeClr val="tx1"/>
              </a:solidFill>
              <a:ea typeface="Calibri"/>
              <a:cs typeface="Times New Roman"/>
            </a:endParaRPr>
          </a:p>
          <a:p>
            <a:pPr marL="0" indent="0" algn="just">
              <a:buNone/>
            </a:pPr>
            <a:r>
              <a:rPr lang="it-IT" sz="1600" dirty="0" smtClean="0">
                <a:solidFill>
                  <a:schemeClr val="tx1"/>
                </a:solidFill>
                <a:ea typeface="Calibri"/>
                <a:cs typeface="Times New Roman"/>
              </a:rPr>
              <a:t>A </a:t>
            </a:r>
            <a:r>
              <a:rPr lang="it-IT" sz="1600" dirty="0">
                <a:solidFill>
                  <a:schemeClr val="tx1"/>
                </a:solidFill>
                <a:ea typeface="Calibri"/>
                <a:cs typeface="Times New Roman"/>
              </a:rPr>
              <a:t>meno di particolari </a:t>
            </a:r>
            <a:r>
              <a:rPr lang="it-IT" sz="1600" dirty="0" smtClean="0">
                <a:solidFill>
                  <a:schemeClr val="tx1"/>
                </a:solidFill>
                <a:ea typeface="Calibri"/>
                <a:cs typeface="Times New Roman"/>
              </a:rPr>
              <a:t>necessità, si consiglia di lasciare invariati I parametri dell’area Advanced.</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131590"/>
            <a:ext cx="3409650" cy="3200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4221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31</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b="1" kern="1200" dirty="0">
                <a:solidFill>
                  <a:srgbClr val="6C6352"/>
                </a:solidFill>
                <a:ea typeface="Calibri"/>
                <a:cs typeface="Times New Roman"/>
              </a:rPr>
              <a:t>Lo </a:t>
            </a:r>
            <a:r>
              <a:rPr lang="it-IT" b="1" kern="1200" dirty="0" err="1">
                <a:solidFill>
                  <a:srgbClr val="6C6352"/>
                </a:solidFill>
                <a:ea typeface="Calibri"/>
                <a:cs typeface="Times New Roman"/>
              </a:rPr>
              <a:t>slicing</a:t>
            </a:r>
            <a:r>
              <a:rPr lang="it-IT" b="1" kern="1200" dirty="0">
                <a:solidFill>
                  <a:srgbClr val="6C6352"/>
                </a:solidFill>
                <a:ea typeface="Calibri"/>
                <a:cs typeface="Times New Roman"/>
              </a:rPr>
              <a:t> e la generazione del GCODE con Slic3r – </a:t>
            </a:r>
            <a:r>
              <a:rPr lang="it-IT" sz="1400" b="1" kern="1200" dirty="0" err="1" smtClean="0">
                <a:solidFill>
                  <a:srgbClr val="6C6352"/>
                </a:solidFill>
                <a:ea typeface="Calibri"/>
                <a:cs typeface="Times New Roman"/>
              </a:rPr>
              <a:t>Print</a:t>
            </a:r>
            <a:r>
              <a:rPr lang="it-IT" sz="1400" b="1" kern="1200" dirty="0" smtClean="0">
                <a:solidFill>
                  <a:srgbClr val="6C6352"/>
                </a:solidFill>
                <a:ea typeface="Calibri"/>
                <a:cs typeface="Times New Roman"/>
              </a:rPr>
              <a:t> </a:t>
            </a:r>
            <a:r>
              <a:rPr lang="it-IT" sz="1400" b="1" kern="1200" dirty="0" err="1" smtClean="0">
                <a:solidFill>
                  <a:srgbClr val="6C6352"/>
                </a:solidFill>
                <a:ea typeface="Calibri"/>
                <a:cs typeface="Times New Roman"/>
              </a:rPr>
              <a:t>Settings</a:t>
            </a:r>
            <a:r>
              <a:rPr lang="it-IT" sz="1400" b="1" kern="1200" dirty="0" smtClean="0">
                <a:solidFill>
                  <a:srgbClr val="6C6352"/>
                </a:solidFill>
                <a:ea typeface="Calibri"/>
                <a:cs typeface="Times New Roman"/>
              </a:rPr>
              <a:t> - </a:t>
            </a:r>
            <a:r>
              <a:rPr lang="it-IT" sz="1400" b="1" kern="1200" dirty="0" err="1" smtClean="0">
                <a:solidFill>
                  <a:srgbClr val="6C6352"/>
                </a:solidFill>
                <a:ea typeface="Calibri"/>
                <a:cs typeface="Times New Roman"/>
              </a:rPr>
              <a:t>Speed</a:t>
            </a:r>
            <a:endParaRPr lang="it-IT" sz="14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987574"/>
            <a:ext cx="5040560" cy="3960440"/>
          </a:xfrm>
        </p:spPr>
        <p:txBody>
          <a:bodyPr>
            <a:noAutofit/>
          </a:bodyPr>
          <a:lstStyle/>
          <a:p>
            <a:pPr marL="0" indent="0" algn="just">
              <a:buNone/>
            </a:pPr>
            <a:r>
              <a:rPr lang="it-IT" sz="1600" b="1" dirty="0" err="1">
                <a:solidFill>
                  <a:schemeClr val="tx1"/>
                </a:solidFill>
                <a:ea typeface="Calibri"/>
                <a:cs typeface="Times New Roman"/>
              </a:rPr>
              <a:t>Speed</a:t>
            </a:r>
            <a:r>
              <a:rPr lang="it-IT" sz="1600" b="1" dirty="0">
                <a:solidFill>
                  <a:schemeClr val="tx1"/>
                </a:solidFill>
                <a:ea typeface="Calibri"/>
                <a:cs typeface="Times New Roman"/>
              </a:rPr>
              <a:t> for </a:t>
            </a:r>
            <a:r>
              <a:rPr lang="it-IT" sz="1600" b="1" dirty="0" err="1">
                <a:solidFill>
                  <a:schemeClr val="tx1"/>
                </a:solidFill>
                <a:ea typeface="Calibri"/>
                <a:cs typeface="Times New Roman"/>
              </a:rPr>
              <a:t>print</a:t>
            </a:r>
            <a:r>
              <a:rPr lang="it-IT" sz="1600" b="1" dirty="0">
                <a:solidFill>
                  <a:schemeClr val="tx1"/>
                </a:solidFill>
                <a:ea typeface="Calibri"/>
                <a:cs typeface="Times New Roman"/>
              </a:rPr>
              <a:t> </a:t>
            </a:r>
            <a:r>
              <a:rPr lang="it-IT" sz="1600" b="1" dirty="0" err="1" smtClean="0">
                <a:solidFill>
                  <a:schemeClr val="tx1"/>
                </a:solidFill>
                <a:ea typeface="Calibri"/>
                <a:cs typeface="Times New Roman"/>
              </a:rPr>
              <a:t>moves</a:t>
            </a:r>
            <a:r>
              <a:rPr lang="it-IT" sz="1600" dirty="0" smtClean="0">
                <a:solidFill>
                  <a:schemeClr val="tx1"/>
                </a:solidFill>
                <a:ea typeface="Calibri"/>
                <a:cs typeface="Times New Roman"/>
              </a:rPr>
              <a:t> (velocità di stampa)</a:t>
            </a:r>
          </a:p>
          <a:p>
            <a:pPr marL="0" indent="0" algn="just">
              <a:buNone/>
            </a:pPr>
            <a:endParaRPr lang="it-IT" sz="800" b="1" dirty="0">
              <a:solidFill>
                <a:schemeClr val="tx1"/>
              </a:solidFill>
              <a:ea typeface="Calibri"/>
              <a:cs typeface="Times New Roman"/>
            </a:endParaRPr>
          </a:p>
          <a:p>
            <a:pPr marL="0" indent="0" algn="just">
              <a:buNone/>
            </a:pPr>
            <a:r>
              <a:rPr lang="it-IT" sz="1600" b="1" dirty="0" err="1">
                <a:solidFill>
                  <a:schemeClr val="tx1"/>
                </a:solidFill>
                <a:ea typeface="Calibri"/>
                <a:cs typeface="Times New Roman"/>
              </a:rPr>
              <a:t>Perimeters</a:t>
            </a:r>
            <a:r>
              <a:rPr lang="it-IT" sz="1600" dirty="0">
                <a:solidFill>
                  <a:schemeClr val="tx1"/>
                </a:solidFill>
                <a:ea typeface="Calibri"/>
                <a:cs typeface="Times New Roman"/>
              </a:rPr>
              <a:t>: </a:t>
            </a:r>
            <a:r>
              <a:rPr lang="it-IT" sz="1600" dirty="0" smtClean="0">
                <a:solidFill>
                  <a:schemeClr val="tx1"/>
                </a:solidFill>
                <a:ea typeface="Calibri"/>
                <a:cs typeface="Times New Roman"/>
              </a:rPr>
              <a:t>velocità </a:t>
            </a:r>
            <a:r>
              <a:rPr lang="it-IT" sz="1600" dirty="0">
                <a:solidFill>
                  <a:schemeClr val="tx1"/>
                </a:solidFill>
                <a:ea typeface="Calibri"/>
                <a:cs typeface="Times New Roman"/>
              </a:rPr>
              <a:t>con cui viene stampato il </a:t>
            </a:r>
            <a:r>
              <a:rPr lang="it-IT" sz="1600" dirty="0" smtClean="0">
                <a:solidFill>
                  <a:schemeClr val="tx1"/>
                </a:solidFill>
                <a:ea typeface="Calibri"/>
                <a:cs typeface="Times New Roman"/>
              </a:rPr>
              <a:t>perimetro dell'oggetto</a:t>
            </a:r>
            <a:r>
              <a:rPr lang="it-IT" sz="1600" dirty="0">
                <a:solidFill>
                  <a:schemeClr val="tx1"/>
                </a:solidFill>
                <a:ea typeface="Calibri"/>
                <a:cs typeface="Times New Roman"/>
              </a:rPr>
              <a:t>. </a:t>
            </a:r>
            <a:r>
              <a:rPr lang="it-IT" sz="1600" dirty="0" smtClean="0">
                <a:solidFill>
                  <a:schemeClr val="tx1"/>
                </a:solidFill>
                <a:ea typeface="Calibri"/>
                <a:cs typeface="Times New Roman"/>
              </a:rPr>
              <a:t>Più il valore è basso, maggiore è la qualità. </a:t>
            </a:r>
          </a:p>
          <a:p>
            <a:pPr marL="0" indent="0" algn="just">
              <a:buNone/>
            </a:pPr>
            <a:endParaRPr lang="it-IT" sz="1600" dirty="0">
              <a:solidFill>
                <a:schemeClr val="tx1"/>
              </a:solidFill>
              <a:ea typeface="Calibri"/>
              <a:cs typeface="Times New Roman"/>
            </a:endParaRPr>
          </a:p>
          <a:p>
            <a:pPr marL="0" indent="0" algn="just">
              <a:buNone/>
            </a:pPr>
            <a:r>
              <a:rPr lang="it-IT" sz="1600" b="1" dirty="0">
                <a:solidFill>
                  <a:schemeClr val="tx1"/>
                </a:solidFill>
                <a:ea typeface="Calibri"/>
                <a:cs typeface="Times New Roman"/>
              </a:rPr>
              <a:t>Small </a:t>
            </a:r>
            <a:r>
              <a:rPr lang="it-IT" sz="1600" b="1" dirty="0" err="1">
                <a:solidFill>
                  <a:schemeClr val="tx1"/>
                </a:solidFill>
                <a:ea typeface="Calibri"/>
                <a:cs typeface="Times New Roman"/>
              </a:rPr>
              <a:t>perimeters</a:t>
            </a:r>
            <a:r>
              <a:rPr lang="it-IT" sz="1600" dirty="0">
                <a:solidFill>
                  <a:schemeClr val="tx1"/>
                </a:solidFill>
                <a:ea typeface="Calibri"/>
                <a:cs typeface="Times New Roman"/>
              </a:rPr>
              <a:t>: </a:t>
            </a:r>
            <a:r>
              <a:rPr lang="it-IT" sz="1600" dirty="0" smtClean="0">
                <a:solidFill>
                  <a:schemeClr val="tx1"/>
                </a:solidFill>
                <a:ea typeface="Calibri"/>
                <a:cs typeface="Times New Roman"/>
              </a:rPr>
              <a:t>velocità </a:t>
            </a:r>
            <a:r>
              <a:rPr lang="it-IT" sz="1600" dirty="0">
                <a:solidFill>
                  <a:schemeClr val="tx1"/>
                </a:solidFill>
                <a:ea typeface="Calibri"/>
                <a:cs typeface="Times New Roman"/>
              </a:rPr>
              <a:t>con cui vengono stampati i perimetri di piccole dimensioni. Conviene tenerlo ad una velocità molto bassa </a:t>
            </a:r>
            <a:r>
              <a:rPr lang="it-IT" sz="1600" dirty="0" smtClean="0">
                <a:solidFill>
                  <a:schemeClr val="tx1"/>
                </a:solidFill>
                <a:ea typeface="Calibri"/>
                <a:cs typeface="Times New Roman"/>
              </a:rPr>
              <a:t>in modo da evitare problemi causati </a:t>
            </a:r>
            <a:r>
              <a:rPr lang="it-IT" sz="1600" dirty="0">
                <a:solidFill>
                  <a:schemeClr val="tx1"/>
                </a:solidFill>
                <a:ea typeface="Calibri"/>
                <a:cs typeface="Times New Roman"/>
              </a:rPr>
              <a:t>dal passaggio in breve tempo </a:t>
            </a:r>
            <a:r>
              <a:rPr lang="it-IT" sz="1600" dirty="0" smtClean="0">
                <a:solidFill>
                  <a:schemeClr val="tx1"/>
                </a:solidFill>
                <a:ea typeface="Calibri"/>
                <a:cs typeface="Times New Roman"/>
              </a:rPr>
              <a:t>dell‘</a:t>
            </a:r>
            <a:r>
              <a:rPr lang="it-IT" sz="1600" dirty="0" err="1" smtClean="0">
                <a:solidFill>
                  <a:schemeClr val="tx1"/>
                </a:solidFill>
                <a:ea typeface="Calibri"/>
                <a:cs typeface="Times New Roman"/>
              </a:rPr>
              <a:t>hotend</a:t>
            </a:r>
            <a:r>
              <a:rPr lang="it-IT" sz="1600" dirty="0" smtClean="0">
                <a:solidFill>
                  <a:schemeClr val="tx1"/>
                </a:solidFill>
                <a:ea typeface="Calibri"/>
                <a:cs typeface="Times New Roman"/>
              </a:rPr>
              <a:t> </a:t>
            </a:r>
            <a:r>
              <a:rPr lang="it-IT" sz="1600" dirty="0">
                <a:solidFill>
                  <a:schemeClr val="tx1"/>
                </a:solidFill>
                <a:ea typeface="Calibri"/>
                <a:cs typeface="Times New Roman"/>
              </a:rPr>
              <a:t>su uno stesso punto</a:t>
            </a:r>
            <a:r>
              <a:rPr lang="it-IT" sz="1600" dirty="0" smtClean="0">
                <a:solidFill>
                  <a:schemeClr val="tx1"/>
                </a:solidFill>
                <a:ea typeface="Calibri"/>
                <a:cs typeface="Times New Roman"/>
              </a:rPr>
              <a:t>. Infatti, con piccoli perimetri la plastica non ha ancora avuto il tempo di solidificarsi completamente. Impostando questo valore a velocità elevate, fa sì che l’</a:t>
            </a:r>
            <a:r>
              <a:rPr lang="it-IT" sz="1600" dirty="0" err="1" smtClean="0">
                <a:solidFill>
                  <a:schemeClr val="tx1"/>
                </a:solidFill>
                <a:ea typeface="Calibri"/>
                <a:cs typeface="Times New Roman"/>
              </a:rPr>
              <a:t>hotend</a:t>
            </a:r>
            <a:r>
              <a:rPr lang="it-IT" sz="1600" dirty="0" smtClean="0">
                <a:solidFill>
                  <a:schemeClr val="tx1"/>
                </a:solidFill>
                <a:ea typeface="Calibri"/>
                <a:cs typeface="Times New Roman"/>
              </a:rPr>
              <a:t> ripassi sopra lo stesso punto prima che la plastica si sia solidificata completamente causando deformazioni del perimetro.</a:t>
            </a:r>
            <a:endParaRPr lang="it-IT" sz="1600" dirty="0">
              <a:solidFill>
                <a:schemeClr val="tx1"/>
              </a:solidFill>
              <a:ea typeface="Calibri"/>
              <a:cs typeface="Times New Roman"/>
            </a:endParaRP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4088" y="1007702"/>
            <a:ext cx="3548318" cy="3796295"/>
          </a:xfrm>
          <a:prstGeom prst="rect">
            <a:avLst/>
          </a:prstGeom>
        </p:spPr>
      </p:pic>
      <p:sp>
        <p:nvSpPr>
          <p:cNvPr id="7" name="Content Placeholder 2"/>
          <p:cNvSpPr txBox="1">
            <a:spLocks/>
          </p:cNvSpPr>
          <p:nvPr/>
        </p:nvSpPr>
        <p:spPr>
          <a:xfrm>
            <a:off x="395535" y="550806"/>
            <a:ext cx="8487779" cy="4344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it-IT" sz="2000" b="1" dirty="0" err="1" smtClean="0">
                <a:solidFill>
                  <a:schemeClr val="tx1"/>
                </a:solidFill>
                <a:ea typeface="Calibri"/>
                <a:cs typeface="Times New Roman"/>
              </a:rPr>
              <a:t>Speed</a:t>
            </a:r>
            <a:endParaRPr lang="it-IT" sz="1600" dirty="0">
              <a:solidFill>
                <a:schemeClr val="tx1"/>
              </a:solidFill>
              <a:ea typeface="Calibri"/>
              <a:cs typeface="Times New Roman"/>
            </a:endParaRPr>
          </a:p>
        </p:txBody>
      </p:sp>
    </p:spTree>
    <p:extLst>
      <p:ext uri="{BB962C8B-B14F-4D97-AF65-F5344CB8AC3E}">
        <p14:creationId xmlns:p14="http://schemas.microsoft.com/office/powerpoint/2010/main" val="19356392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32</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b="1" kern="1200" dirty="0">
                <a:solidFill>
                  <a:srgbClr val="6C6352"/>
                </a:solidFill>
                <a:ea typeface="Calibri"/>
                <a:cs typeface="Times New Roman"/>
              </a:rPr>
              <a:t>Lo </a:t>
            </a:r>
            <a:r>
              <a:rPr lang="it-IT" b="1" kern="1200" dirty="0" err="1">
                <a:solidFill>
                  <a:srgbClr val="6C6352"/>
                </a:solidFill>
                <a:ea typeface="Calibri"/>
                <a:cs typeface="Times New Roman"/>
              </a:rPr>
              <a:t>slicing</a:t>
            </a:r>
            <a:r>
              <a:rPr lang="it-IT" b="1" kern="1200" dirty="0">
                <a:solidFill>
                  <a:srgbClr val="6C6352"/>
                </a:solidFill>
                <a:ea typeface="Calibri"/>
                <a:cs typeface="Times New Roman"/>
              </a:rPr>
              <a:t> e la generazione del GCODE con Slic3r – </a:t>
            </a:r>
            <a:r>
              <a:rPr lang="it-IT" sz="1400" b="1" kern="1200" dirty="0" err="1" smtClean="0">
                <a:solidFill>
                  <a:srgbClr val="6C6352"/>
                </a:solidFill>
                <a:ea typeface="Calibri"/>
                <a:cs typeface="Times New Roman"/>
              </a:rPr>
              <a:t>Print</a:t>
            </a:r>
            <a:r>
              <a:rPr lang="it-IT" sz="1400" b="1" kern="1200" dirty="0" smtClean="0">
                <a:solidFill>
                  <a:srgbClr val="6C6352"/>
                </a:solidFill>
                <a:ea typeface="Calibri"/>
                <a:cs typeface="Times New Roman"/>
              </a:rPr>
              <a:t> </a:t>
            </a:r>
            <a:r>
              <a:rPr lang="it-IT" sz="1400" b="1" kern="1200" dirty="0" err="1" smtClean="0">
                <a:solidFill>
                  <a:srgbClr val="6C6352"/>
                </a:solidFill>
                <a:ea typeface="Calibri"/>
                <a:cs typeface="Times New Roman"/>
              </a:rPr>
              <a:t>Settings</a:t>
            </a:r>
            <a:r>
              <a:rPr lang="it-IT" sz="1400" b="1" kern="1200" dirty="0" smtClean="0">
                <a:solidFill>
                  <a:srgbClr val="6C6352"/>
                </a:solidFill>
                <a:ea typeface="Calibri"/>
                <a:cs typeface="Times New Roman"/>
              </a:rPr>
              <a:t> - </a:t>
            </a:r>
            <a:r>
              <a:rPr lang="it-IT" sz="1400" b="1" kern="1200" dirty="0" err="1" smtClean="0">
                <a:solidFill>
                  <a:srgbClr val="6C6352"/>
                </a:solidFill>
                <a:ea typeface="Calibri"/>
                <a:cs typeface="Times New Roman"/>
              </a:rPr>
              <a:t>Speed</a:t>
            </a:r>
            <a:endParaRPr lang="it-IT" sz="14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771550"/>
            <a:ext cx="8424936" cy="3816424"/>
          </a:xfrm>
        </p:spPr>
        <p:txBody>
          <a:bodyPr>
            <a:noAutofit/>
          </a:bodyPr>
          <a:lstStyle/>
          <a:p>
            <a:pPr marL="0" indent="0" algn="just">
              <a:buNone/>
            </a:pPr>
            <a:r>
              <a:rPr lang="it-IT" sz="1600" b="1" dirty="0" err="1">
                <a:solidFill>
                  <a:schemeClr val="tx1"/>
                </a:solidFill>
                <a:ea typeface="Calibri"/>
                <a:cs typeface="Times New Roman"/>
              </a:rPr>
              <a:t>External</a:t>
            </a:r>
            <a:r>
              <a:rPr lang="it-IT" sz="1600" b="1" dirty="0">
                <a:solidFill>
                  <a:schemeClr val="tx1"/>
                </a:solidFill>
                <a:ea typeface="Calibri"/>
                <a:cs typeface="Times New Roman"/>
              </a:rPr>
              <a:t> </a:t>
            </a:r>
            <a:r>
              <a:rPr lang="it-IT" sz="1600" b="1" dirty="0" err="1">
                <a:solidFill>
                  <a:schemeClr val="tx1"/>
                </a:solidFill>
                <a:ea typeface="Calibri"/>
                <a:cs typeface="Times New Roman"/>
              </a:rPr>
              <a:t>perimeters</a:t>
            </a:r>
            <a:r>
              <a:rPr lang="it-IT" sz="1600" dirty="0">
                <a:solidFill>
                  <a:schemeClr val="tx1"/>
                </a:solidFill>
                <a:ea typeface="Calibri"/>
                <a:cs typeface="Times New Roman"/>
              </a:rPr>
              <a:t>: velocità con cui viene realizzato il perimetro più esterno. Conviene lasciarlo alla velocità </a:t>
            </a:r>
            <a:r>
              <a:rPr lang="it-IT" sz="1600" dirty="0" smtClean="0">
                <a:solidFill>
                  <a:schemeClr val="tx1"/>
                </a:solidFill>
                <a:ea typeface="Calibri"/>
                <a:cs typeface="Times New Roman"/>
              </a:rPr>
              <a:t>impostata </a:t>
            </a:r>
            <a:r>
              <a:rPr lang="it-IT" sz="1600" dirty="0">
                <a:solidFill>
                  <a:schemeClr val="tx1"/>
                </a:solidFill>
                <a:ea typeface="Calibri"/>
                <a:cs typeface="Times New Roman"/>
              </a:rPr>
              <a:t>per «</a:t>
            </a:r>
            <a:r>
              <a:rPr lang="it-IT" sz="1600" dirty="0" err="1">
                <a:solidFill>
                  <a:schemeClr val="tx1"/>
                </a:solidFill>
                <a:ea typeface="Calibri"/>
                <a:cs typeface="Times New Roman"/>
              </a:rPr>
              <a:t>Perimeters</a:t>
            </a:r>
            <a:r>
              <a:rPr lang="it-IT" sz="1600" dirty="0">
                <a:solidFill>
                  <a:schemeClr val="tx1"/>
                </a:solidFill>
                <a:ea typeface="Calibri"/>
                <a:cs typeface="Times New Roman"/>
              </a:rPr>
              <a:t>» se non addirittura inferiore per avere , anche in questo </a:t>
            </a:r>
            <a:r>
              <a:rPr lang="it-IT" sz="1600" dirty="0" smtClean="0">
                <a:solidFill>
                  <a:schemeClr val="tx1"/>
                </a:solidFill>
                <a:ea typeface="Calibri"/>
                <a:cs typeface="Times New Roman"/>
              </a:rPr>
              <a:t>caso, </a:t>
            </a:r>
            <a:r>
              <a:rPr lang="it-IT" sz="1600" dirty="0">
                <a:solidFill>
                  <a:schemeClr val="tx1"/>
                </a:solidFill>
                <a:ea typeface="Calibri"/>
                <a:cs typeface="Times New Roman"/>
              </a:rPr>
              <a:t>un maggiore qualità nella costruzione della superfice visibile.</a:t>
            </a:r>
          </a:p>
          <a:p>
            <a:pPr marL="0" indent="0" algn="just">
              <a:buNone/>
            </a:pPr>
            <a:r>
              <a:rPr lang="it-IT" sz="1600" b="1" dirty="0" err="1" smtClean="0">
                <a:solidFill>
                  <a:schemeClr val="tx1"/>
                </a:solidFill>
                <a:ea typeface="Calibri"/>
                <a:cs typeface="Times New Roman"/>
              </a:rPr>
              <a:t>Ifill</a:t>
            </a:r>
            <a:r>
              <a:rPr lang="it-IT" sz="1600" dirty="0" smtClean="0">
                <a:solidFill>
                  <a:schemeClr val="tx1"/>
                </a:solidFill>
                <a:ea typeface="Calibri"/>
                <a:cs typeface="Times New Roman"/>
              </a:rPr>
              <a:t>: velocità </a:t>
            </a:r>
            <a:r>
              <a:rPr lang="it-IT" sz="1600" dirty="0">
                <a:solidFill>
                  <a:schemeClr val="tx1"/>
                </a:solidFill>
                <a:ea typeface="Calibri"/>
                <a:cs typeface="Times New Roman"/>
              </a:rPr>
              <a:t>con cui viene fatto il riempimento.</a:t>
            </a:r>
          </a:p>
          <a:p>
            <a:pPr marL="0" indent="0" algn="just">
              <a:buNone/>
            </a:pPr>
            <a:r>
              <a:rPr lang="it-IT" sz="1600" b="1" dirty="0">
                <a:solidFill>
                  <a:schemeClr val="tx1"/>
                </a:solidFill>
                <a:ea typeface="Calibri"/>
                <a:cs typeface="Times New Roman"/>
              </a:rPr>
              <a:t>Solid </a:t>
            </a:r>
            <a:r>
              <a:rPr lang="it-IT" sz="1600" b="1" dirty="0" err="1">
                <a:solidFill>
                  <a:schemeClr val="tx1"/>
                </a:solidFill>
                <a:ea typeface="Calibri"/>
                <a:cs typeface="Times New Roman"/>
              </a:rPr>
              <a:t>infill</a:t>
            </a:r>
            <a:r>
              <a:rPr lang="it-IT" sz="1600" dirty="0">
                <a:solidFill>
                  <a:schemeClr val="tx1"/>
                </a:solidFill>
                <a:ea typeface="Calibri"/>
                <a:cs typeface="Times New Roman"/>
              </a:rPr>
              <a:t>: </a:t>
            </a:r>
            <a:r>
              <a:rPr lang="it-IT" sz="1600" dirty="0" smtClean="0">
                <a:solidFill>
                  <a:schemeClr val="tx1"/>
                </a:solidFill>
                <a:ea typeface="Calibri"/>
                <a:cs typeface="Times New Roman"/>
              </a:rPr>
              <a:t>velocità </a:t>
            </a:r>
            <a:r>
              <a:rPr lang="it-IT" sz="1600" dirty="0">
                <a:solidFill>
                  <a:schemeClr val="tx1"/>
                </a:solidFill>
                <a:ea typeface="Calibri"/>
                <a:cs typeface="Times New Roman"/>
              </a:rPr>
              <a:t>con cui vengono realizzati i </a:t>
            </a:r>
            <a:r>
              <a:rPr lang="it-IT" sz="1600" dirty="0" smtClean="0">
                <a:solidFill>
                  <a:schemeClr val="tx1"/>
                </a:solidFill>
                <a:ea typeface="Calibri"/>
                <a:cs typeface="Times New Roman"/>
              </a:rPr>
              <a:t>riempimenti «solidi», </a:t>
            </a:r>
            <a:r>
              <a:rPr lang="it-IT" sz="1600" dirty="0">
                <a:solidFill>
                  <a:schemeClr val="tx1"/>
                </a:solidFill>
                <a:ea typeface="Calibri"/>
                <a:cs typeface="Times New Roman"/>
              </a:rPr>
              <a:t>come ad esempio quelli prima dell'ultimo </a:t>
            </a:r>
            <a:r>
              <a:rPr lang="it-IT" sz="1600" dirty="0" smtClean="0">
                <a:solidFill>
                  <a:schemeClr val="tx1"/>
                </a:solidFill>
                <a:ea typeface="Calibri"/>
                <a:cs typeface="Times New Roman"/>
              </a:rPr>
              <a:t>strato.</a:t>
            </a:r>
            <a:endParaRPr lang="it-IT" sz="1600" dirty="0">
              <a:solidFill>
                <a:schemeClr val="tx1"/>
              </a:solidFill>
              <a:ea typeface="Calibri"/>
              <a:cs typeface="Times New Roman"/>
            </a:endParaRPr>
          </a:p>
          <a:p>
            <a:pPr marL="0" indent="0" algn="just">
              <a:buNone/>
            </a:pPr>
            <a:r>
              <a:rPr lang="it-IT" sz="1600" b="1" dirty="0">
                <a:solidFill>
                  <a:schemeClr val="tx1"/>
                </a:solidFill>
                <a:ea typeface="Calibri"/>
                <a:cs typeface="Times New Roman"/>
              </a:rPr>
              <a:t>Top </a:t>
            </a:r>
            <a:r>
              <a:rPr lang="it-IT" sz="1600" b="1" dirty="0" err="1">
                <a:solidFill>
                  <a:schemeClr val="tx1"/>
                </a:solidFill>
                <a:ea typeface="Calibri"/>
                <a:cs typeface="Times New Roman"/>
              </a:rPr>
              <a:t>solid</a:t>
            </a:r>
            <a:r>
              <a:rPr lang="it-IT" sz="1600" b="1" dirty="0">
                <a:solidFill>
                  <a:schemeClr val="tx1"/>
                </a:solidFill>
                <a:ea typeface="Calibri"/>
                <a:cs typeface="Times New Roman"/>
              </a:rPr>
              <a:t> </a:t>
            </a:r>
            <a:r>
              <a:rPr lang="it-IT" sz="1600" b="1" dirty="0" err="1">
                <a:solidFill>
                  <a:schemeClr val="tx1"/>
                </a:solidFill>
                <a:ea typeface="Calibri"/>
                <a:cs typeface="Times New Roman"/>
              </a:rPr>
              <a:t>infill</a:t>
            </a:r>
            <a:r>
              <a:rPr lang="it-IT" sz="1600" dirty="0">
                <a:solidFill>
                  <a:schemeClr val="tx1"/>
                </a:solidFill>
                <a:ea typeface="Calibri"/>
                <a:cs typeface="Times New Roman"/>
              </a:rPr>
              <a:t>: velocità con cui viene realizzato il riempimento </a:t>
            </a:r>
            <a:r>
              <a:rPr lang="it-IT" sz="1600" dirty="0" smtClean="0">
                <a:solidFill>
                  <a:schemeClr val="tx1"/>
                </a:solidFill>
                <a:ea typeface="Calibri"/>
                <a:cs typeface="Times New Roman"/>
              </a:rPr>
              <a:t>«solido» </a:t>
            </a:r>
            <a:r>
              <a:rPr lang="it-IT" sz="1600" dirty="0">
                <a:solidFill>
                  <a:schemeClr val="tx1"/>
                </a:solidFill>
                <a:ea typeface="Calibri"/>
                <a:cs typeface="Times New Roman"/>
              </a:rPr>
              <a:t>dell'ultimo </a:t>
            </a:r>
            <a:r>
              <a:rPr lang="it-IT" sz="1600" dirty="0" smtClean="0">
                <a:solidFill>
                  <a:schemeClr val="tx1"/>
                </a:solidFill>
                <a:ea typeface="Calibri"/>
                <a:cs typeface="Times New Roman"/>
              </a:rPr>
              <a:t>strato.</a:t>
            </a:r>
            <a:endParaRPr lang="it-IT" sz="1600" dirty="0">
              <a:solidFill>
                <a:schemeClr val="tx1"/>
              </a:solidFill>
              <a:ea typeface="Calibri"/>
              <a:cs typeface="Times New Roman"/>
            </a:endParaRPr>
          </a:p>
          <a:p>
            <a:pPr marL="0" indent="0" algn="just">
              <a:buNone/>
            </a:pPr>
            <a:r>
              <a:rPr lang="it-IT" sz="1600" b="1" dirty="0" err="1">
                <a:solidFill>
                  <a:schemeClr val="tx1"/>
                </a:solidFill>
                <a:ea typeface="Calibri"/>
                <a:cs typeface="Times New Roman"/>
              </a:rPr>
              <a:t>Bridges</a:t>
            </a:r>
            <a:r>
              <a:rPr lang="it-IT" sz="1600" dirty="0">
                <a:solidFill>
                  <a:schemeClr val="tx1"/>
                </a:solidFill>
                <a:ea typeface="Calibri"/>
                <a:cs typeface="Times New Roman"/>
              </a:rPr>
              <a:t>: velocità con cui vengono realizzati i </a:t>
            </a:r>
            <a:r>
              <a:rPr lang="it-IT" sz="1600" dirty="0" smtClean="0">
                <a:solidFill>
                  <a:schemeClr val="tx1"/>
                </a:solidFill>
                <a:ea typeface="Calibri"/>
                <a:cs typeface="Times New Roman"/>
              </a:rPr>
              <a:t>«</a:t>
            </a:r>
            <a:r>
              <a:rPr lang="it-IT" sz="1600" dirty="0" err="1" smtClean="0">
                <a:solidFill>
                  <a:schemeClr val="tx1"/>
                </a:solidFill>
                <a:ea typeface="Calibri"/>
                <a:cs typeface="Times New Roman"/>
              </a:rPr>
              <a:t>Bridges</a:t>
            </a:r>
            <a:r>
              <a:rPr lang="it-IT" sz="1600" dirty="0" smtClean="0">
                <a:solidFill>
                  <a:schemeClr val="tx1"/>
                </a:solidFill>
                <a:ea typeface="Calibri"/>
                <a:cs typeface="Times New Roman"/>
              </a:rPr>
              <a:t>» </a:t>
            </a:r>
            <a:r>
              <a:rPr lang="it-IT" sz="1600" dirty="0">
                <a:solidFill>
                  <a:schemeClr val="tx1"/>
                </a:solidFill>
                <a:ea typeface="Calibri"/>
                <a:cs typeface="Times New Roman"/>
              </a:rPr>
              <a:t>cioè le </a:t>
            </a:r>
            <a:r>
              <a:rPr lang="it-IT" sz="1600" dirty="0" smtClean="0">
                <a:solidFill>
                  <a:schemeClr val="tx1"/>
                </a:solidFill>
                <a:ea typeface="Calibri"/>
                <a:cs typeface="Times New Roman"/>
              </a:rPr>
              <a:t>parti di filamento estruse nel vuoto con </a:t>
            </a:r>
            <a:r>
              <a:rPr lang="it-IT" sz="1600" dirty="0">
                <a:solidFill>
                  <a:schemeClr val="tx1"/>
                </a:solidFill>
                <a:ea typeface="Calibri"/>
                <a:cs typeface="Times New Roman"/>
              </a:rPr>
              <a:t>o senza </a:t>
            </a:r>
            <a:r>
              <a:rPr lang="it-IT" sz="1600" dirty="0" smtClean="0">
                <a:solidFill>
                  <a:schemeClr val="tx1"/>
                </a:solidFill>
                <a:ea typeface="Calibri"/>
                <a:cs typeface="Times New Roman"/>
              </a:rPr>
              <a:t>la presenza di supporto.</a:t>
            </a:r>
          </a:p>
          <a:p>
            <a:pPr marL="0" indent="0" algn="just">
              <a:buNone/>
            </a:pPr>
            <a:endParaRPr lang="it-IT" sz="1600" dirty="0">
              <a:solidFill>
                <a:schemeClr val="tx1"/>
              </a:solidFill>
              <a:ea typeface="Calibri"/>
              <a:cs typeface="Times New Roman"/>
            </a:endParaRPr>
          </a:p>
          <a:p>
            <a:pPr marL="0" indent="0" algn="just">
              <a:buNone/>
            </a:pPr>
            <a:r>
              <a:rPr lang="it-IT" sz="1600" dirty="0" smtClean="0">
                <a:solidFill>
                  <a:schemeClr val="tx1"/>
                </a:solidFill>
                <a:ea typeface="Calibri"/>
                <a:cs typeface="Times New Roman"/>
              </a:rPr>
              <a:t>Per tali parametri, Slic3r propone una serie di valori di default che è poi possibile modificare in base alle necessità o alle caratteristiche della macchina di stampa. Per le prime prove di stampa è opportuno lasciare invariati tali valori di base.</a:t>
            </a:r>
          </a:p>
        </p:txBody>
      </p:sp>
    </p:spTree>
    <p:extLst>
      <p:ext uri="{BB962C8B-B14F-4D97-AF65-F5344CB8AC3E}">
        <p14:creationId xmlns:p14="http://schemas.microsoft.com/office/powerpoint/2010/main" val="31383651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33</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b="1" kern="1200" dirty="0">
                <a:solidFill>
                  <a:srgbClr val="6C6352"/>
                </a:solidFill>
                <a:ea typeface="Calibri"/>
                <a:cs typeface="Times New Roman"/>
              </a:rPr>
              <a:t>Lo </a:t>
            </a:r>
            <a:r>
              <a:rPr lang="it-IT" b="1" kern="1200" dirty="0" err="1">
                <a:solidFill>
                  <a:srgbClr val="6C6352"/>
                </a:solidFill>
                <a:ea typeface="Calibri"/>
                <a:cs typeface="Times New Roman"/>
              </a:rPr>
              <a:t>slicing</a:t>
            </a:r>
            <a:r>
              <a:rPr lang="it-IT" b="1" kern="1200" dirty="0">
                <a:solidFill>
                  <a:srgbClr val="6C6352"/>
                </a:solidFill>
                <a:ea typeface="Calibri"/>
                <a:cs typeface="Times New Roman"/>
              </a:rPr>
              <a:t> e la generazione del GCODE con Slic3r – </a:t>
            </a:r>
            <a:r>
              <a:rPr lang="it-IT" sz="1400" b="1" kern="1200" dirty="0" err="1" smtClean="0">
                <a:solidFill>
                  <a:srgbClr val="6C6352"/>
                </a:solidFill>
                <a:ea typeface="Calibri"/>
                <a:cs typeface="Times New Roman"/>
              </a:rPr>
              <a:t>Print</a:t>
            </a:r>
            <a:r>
              <a:rPr lang="it-IT" sz="1400" b="1" kern="1200" dirty="0" smtClean="0">
                <a:solidFill>
                  <a:srgbClr val="6C6352"/>
                </a:solidFill>
                <a:ea typeface="Calibri"/>
                <a:cs typeface="Times New Roman"/>
              </a:rPr>
              <a:t> </a:t>
            </a:r>
            <a:r>
              <a:rPr lang="it-IT" sz="1400" b="1" kern="1200" dirty="0" err="1" smtClean="0">
                <a:solidFill>
                  <a:srgbClr val="6C6352"/>
                </a:solidFill>
                <a:ea typeface="Calibri"/>
                <a:cs typeface="Times New Roman"/>
              </a:rPr>
              <a:t>Settings</a:t>
            </a:r>
            <a:r>
              <a:rPr lang="it-IT" sz="1400" b="1" kern="1200" dirty="0" smtClean="0">
                <a:solidFill>
                  <a:srgbClr val="6C6352"/>
                </a:solidFill>
                <a:ea typeface="Calibri"/>
                <a:cs typeface="Times New Roman"/>
              </a:rPr>
              <a:t> - </a:t>
            </a:r>
            <a:r>
              <a:rPr lang="it-IT" sz="1400" b="1" kern="1200" dirty="0" err="1" smtClean="0">
                <a:solidFill>
                  <a:srgbClr val="6C6352"/>
                </a:solidFill>
                <a:ea typeface="Calibri"/>
                <a:cs typeface="Times New Roman"/>
              </a:rPr>
              <a:t>Speed</a:t>
            </a:r>
            <a:endParaRPr lang="it-IT" sz="14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771550"/>
            <a:ext cx="4752528" cy="3888432"/>
          </a:xfrm>
        </p:spPr>
        <p:txBody>
          <a:bodyPr>
            <a:noAutofit/>
          </a:bodyPr>
          <a:lstStyle/>
          <a:p>
            <a:pPr marL="0" indent="0" algn="just">
              <a:buNone/>
            </a:pPr>
            <a:r>
              <a:rPr lang="it-IT" sz="1600" dirty="0" smtClean="0">
                <a:solidFill>
                  <a:schemeClr val="tx1"/>
                </a:solidFill>
                <a:ea typeface="Calibri"/>
                <a:cs typeface="Times New Roman"/>
              </a:rPr>
              <a:t>Per i parametri delle sezioni di fianco, l’unico degno di attenzione è: </a:t>
            </a:r>
            <a:r>
              <a:rPr lang="it-IT" sz="1600" b="1" dirty="0" smtClean="0">
                <a:solidFill>
                  <a:schemeClr val="tx1"/>
                </a:solidFill>
                <a:ea typeface="Calibri"/>
                <a:cs typeface="Times New Roman"/>
              </a:rPr>
              <a:t>First </a:t>
            </a:r>
            <a:r>
              <a:rPr lang="it-IT" sz="1600" b="1" dirty="0" err="1" smtClean="0">
                <a:solidFill>
                  <a:schemeClr val="tx1"/>
                </a:solidFill>
                <a:ea typeface="Calibri"/>
                <a:cs typeface="Times New Roman"/>
              </a:rPr>
              <a:t>layer</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speed</a:t>
            </a:r>
            <a:r>
              <a:rPr lang="it-IT" sz="1600" dirty="0" smtClean="0">
                <a:solidFill>
                  <a:schemeClr val="tx1"/>
                </a:solidFill>
                <a:ea typeface="Calibri"/>
                <a:cs typeface="Times New Roman"/>
              </a:rPr>
              <a:t>.</a:t>
            </a:r>
          </a:p>
          <a:p>
            <a:pPr marL="0" indent="0" algn="just">
              <a:buNone/>
            </a:pPr>
            <a:r>
              <a:rPr lang="it-IT" sz="1600" dirty="0" smtClean="0">
                <a:solidFill>
                  <a:schemeClr val="tx1"/>
                </a:solidFill>
                <a:ea typeface="Calibri"/>
                <a:cs typeface="Times New Roman"/>
              </a:rPr>
              <a:t>Questo parametro serve ad impostare la velocità di stampa del primo strato, che vedremo essere uno dei problemi principali da affrontare quando andremo a stampare per la prima </a:t>
            </a:r>
            <a:r>
              <a:rPr lang="it-IT" sz="1600" dirty="0">
                <a:solidFill>
                  <a:schemeClr val="tx1"/>
                </a:solidFill>
                <a:ea typeface="Calibri"/>
                <a:cs typeface="Times New Roman"/>
              </a:rPr>
              <a:t>volta. Per un ottimale adesione della plastica al letto di stampa, conviene mantenere velocita molto </a:t>
            </a:r>
            <a:r>
              <a:rPr lang="it-IT" sz="1600" dirty="0" smtClean="0">
                <a:solidFill>
                  <a:schemeClr val="tx1"/>
                </a:solidFill>
                <a:ea typeface="Calibri"/>
                <a:cs typeface="Times New Roman"/>
              </a:rPr>
              <a:t>basse.</a:t>
            </a:r>
            <a:endParaRPr lang="it-IT" sz="1600" dirty="0">
              <a:solidFill>
                <a:schemeClr val="tx1"/>
              </a:solidFill>
              <a:ea typeface="Calibri"/>
              <a:cs typeface="Times New Roman"/>
            </a:endParaRPr>
          </a:p>
          <a:p>
            <a:pPr marL="0" indent="0" algn="just">
              <a:buNone/>
            </a:pPr>
            <a:r>
              <a:rPr lang="it-IT" sz="1600" dirty="0" smtClean="0">
                <a:solidFill>
                  <a:schemeClr val="tx1"/>
                </a:solidFill>
                <a:ea typeface="Calibri"/>
                <a:cs typeface="Times New Roman"/>
              </a:rPr>
              <a:t>Può essere espresso in mm/s o </a:t>
            </a:r>
            <a:r>
              <a:rPr lang="it-IT" sz="1600" dirty="0">
                <a:solidFill>
                  <a:schemeClr val="tx1"/>
                </a:solidFill>
                <a:ea typeface="Calibri"/>
                <a:cs typeface="Times New Roman"/>
              </a:rPr>
              <a:t>in </a:t>
            </a:r>
            <a:r>
              <a:rPr lang="it-IT" sz="1600" dirty="0" smtClean="0">
                <a:solidFill>
                  <a:schemeClr val="tx1"/>
                </a:solidFill>
                <a:ea typeface="Calibri"/>
                <a:cs typeface="Times New Roman"/>
              </a:rPr>
              <a:t>percentuale. Se espresso in % si riferisce alla velocità di default che sarebbe quella impostata nel «Solid </a:t>
            </a:r>
            <a:r>
              <a:rPr lang="it-IT" sz="1600" dirty="0" err="1" smtClean="0">
                <a:solidFill>
                  <a:schemeClr val="tx1"/>
                </a:solidFill>
                <a:ea typeface="Calibri"/>
                <a:cs typeface="Times New Roman"/>
              </a:rPr>
              <a:t>infill</a:t>
            </a:r>
            <a:r>
              <a:rPr lang="it-IT" sz="1600" dirty="0" smtClean="0">
                <a:solidFill>
                  <a:schemeClr val="tx1"/>
                </a:solidFill>
                <a:ea typeface="Calibri"/>
                <a:cs typeface="Times New Roman"/>
              </a:rPr>
              <a:t>»</a:t>
            </a:r>
          </a:p>
          <a:p>
            <a:pPr marL="0" indent="0" algn="just">
              <a:buNone/>
            </a:pPr>
            <a:r>
              <a:rPr lang="it-IT" sz="1600" dirty="0" smtClean="0">
                <a:solidFill>
                  <a:schemeClr val="tx1"/>
                </a:solidFill>
                <a:ea typeface="Calibri"/>
                <a:cs typeface="Times New Roman"/>
              </a:rPr>
              <a:t>Gli altri parametri è opportuno lasciarli con i valori di default.</a:t>
            </a:r>
            <a:endParaRPr lang="it-IT" sz="1600" dirty="0">
              <a:solidFill>
                <a:schemeClr val="tx1"/>
              </a:solidFill>
              <a:ea typeface="Calibri"/>
              <a:cs typeface="Times New Roman"/>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059582"/>
            <a:ext cx="3833986" cy="3320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92224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400" b="1" kern="1200" dirty="0" smtClean="0">
                <a:solidFill>
                  <a:srgbClr val="6C6352"/>
                </a:solidFill>
                <a:latin typeface="+mj-lt"/>
                <a:ea typeface="Calibri"/>
                <a:cs typeface="Times New Roman"/>
              </a:rPr>
              <a:t>Lo </a:t>
            </a:r>
            <a:r>
              <a:rPr lang="it-IT" sz="2400" b="1" kern="1200" dirty="0" err="1">
                <a:solidFill>
                  <a:srgbClr val="6C6352"/>
                </a:solidFill>
                <a:latin typeface="+mj-lt"/>
                <a:ea typeface="Calibri"/>
                <a:cs typeface="Times New Roman"/>
              </a:rPr>
              <a:t>slicing</a:t>
            </a:r>
            <a:r>
              <a:rPr lang="it-IT" sz="2400" b="1" kern="1200" dirty="0">
                <a:solidFill>
                  <a:srgbClr val="6C6352"/>
                </a:solidFill>
                <a:latin typeface="+mj-lt"/>
                <a:ea typeface="Calibri"/>
                <a:cs typeface="Times New Roman"/>
              </a:rPr>
              <a:t> e la generazione del GCODE con </a:t>
            </a:r>
            <a:r>
              <a:rPr lang="it-IT" sz="2400" b="1" kern="1200" dirty="0" smtClean="0">
                <a:solidFill>
                  <a:srgbClr val="6C6352"/>
                </a:solidFill>
                <a:latin typeface="+mj-lt"/>
                <a:ea typeface="Calibri"/>
                <a:cs typeface="Times New Roman"/>
              </a:rPr>
              <a:t>Slic3r </a:t>
            </a:r>
            <a:r>
              <a:rPr lang="it-IT" sz="2000" b="1" kern="1200" dirty="0">
                <a:solidFill>
                  <a:srgbClr val="6C6352"/>
                </a:solidFill>
                <a:ea typeface="Calibri"/>
                <a:cs typeface="Times New Roman"/>
              </a:rPr>
              <a:t>– </a:t>
            </a:r>
            <a:r>
              <a:rPr lang="it-IT" sz="1600" b="1" kern="1200" dirty="0" err="1">
                <a:solidFill>
                  <a:srgbClr val="6C6352"/>
                </a:solidFill>
                <a:ea typeface="Calibri"/>
                <a:cs typeface="Times New Roman"/>
              </a:rPr>
              <a:t>Print</a:t>
            </a:r>
            <a:r>
              <a:rPr lang="it-IT" sz="1600" b="1" kern="1200" dirty="0">
                <a:solidFill>
                  <a:srgbClr val="6C6352"/>
                </a:solidFill>
                <a:ea typeface="Calibri"/>
                <a:cs typeface="Times New Roman"/>
              </a:rPr>
              <a:t> </a:t>
            </a:r>
            <a:r>
              <a:rPr lang="it-IT" sz="1600" b="1" kern="1200" dirty="0" err="1">
                <a:solidFill>
                  <a:srgbClr val="6C6352"/>
                </a:solidFill>
                <a:ea typeface="Calibri"/>
                <a:cs typeface="Times New Roman"/>
              </a:rPr>
              <a:t>Settings</a:t>
            </a:r>
            <a:r>
              <a:rPr lang="it-IT" sz="1600" b="1" kern="1200" dirty="0">
                <a:solidFill>
                  <a:srgbClr val="6C6352"/>
                </a:solidFill>
                <a:ea typeface="Calibri"/>
                <a:cs typeface="Times New Roman"/>
              </a:rPr>
              <a:t> </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555526"/>
            <a:ext cx="8568952" cy="1296144"/>
          </a:xfrm>
        </p:spPr>
        <p:txBody>
          <a:bodyPr>
            <a:noAutofit/>
          </a:bodyPr>
          <a:lstStyle/>
          <a:p>
            <a:pPr marL="0" indent="0" algn="just">
              <a:buNone/>
            </a:pPr>
            <a:r>
              <a:rPr lang="it-IT" sz="1600" dirty="0" smtClean="0">
                <a:solidFill>
                  <a:schemeClr val="tx1"/>
                </a:solidFill>
                <a:ea typeface="Calibri"/>
                <a:cs typeface="Times New Roman"/>
              </a:rPr>
              <a:t>Nella prossima </a:t>
            </a:r>
            <a:r>
              <a:rPr lang="it-IT" sz="1600" smtClean="0">
                <a:solidFill>
                  <a:schemeClr val="tx1"/>
                </a:solidFill>
                <a:ea typeface="Calibri"/>
                <a:cs typeface="Times New Roman"/>
              </a:rPr>
              <a:t>lezione </a:t>
            </a:r>
            <a:r>
              <a:rPr lang="it-IT" sz="1600" smtClean="0">
                <a:solidFill>
                  <a:schemeClr val="tx1"/>
                </a:solidFill>
                <a:ea typeface="Calibri"/>
                <a:cs typeface="Times New Roman"/>
              </a:rPr>
              <a:t>completeremo le </a:t>
            </a:r>
            <a:r>
              <a:rPr lang="it-IT" sz="1600" dirty="0" smtClean="0">
                <a:solidFill>
                  <a:schemeClr val="tx1"/>
                </a:solidFill>
                <a:ea typeface="Calibri"/>
                <a:cs typeface="Times New Roman"/>
              </a:rPr>
              <a:t>sotto sezioni della scheda </a:t>
            </a:r>
            <a:r>
              <a:rPr lang="it-IT" sz="1600" i="1" dirty="0" err="1" smtClean="0">
                <a:solidFill>
                  <a:schemeClr val="tx1"/>
                </a:solidFill>
                <a:ea typeface="Calibri"/>
                <a:cs typeface="Times New Roman"/>
              </a:rPr>
              <a:t>Print</a:t>
            </a:r>
            <a:r>
              <a:rPr lang="it-IT" sz="1600" i="1" dirty="0" smtClean="0">
                <a:solidFill>
                  <a:schemeClr val="tx1"/>
                </a:solidFill>
                <a:ea typeface="Calibri"/>
                <a:cs typeface="Times New Roman"/>
              </a:rPr>
              <a:t> </a:t>
            </a:r>
            <a:r>
              <a:rPr lang="it-IT" sz="1600" i="1" dirty="0" err="1" smtClean="0">
                <a:solidFill>
                  <a:schemeClr val="tx1"/>
                </a:solidFill>
                <a:ea typeface="Calibri"/>
                <a:cs typeface="Times New Roman"/>
              </a:rPr>
              <a:t>Settings</a:t>
            </a:r>
            <a:r>
              <a:rPr lang="it-IT" sz="1600" dirty="0" smtClean="0">
                <a:solidFill>
                  <a:schemeClr val="tx1"/>
                </a:solidFill>
                <a:ea typeface="Calibri"/>
                <a:cs typeface="Times New Roman"/>
              </a:rPr>
              <a:t>  dedicata al controllo del flusso,  ci soffermeremo sull’importanza del primo strato e impareremo come generare il </a:t>
            </a:r>
            <a:r>
              <a:rPr lang="it-IT" sz="1600" dirty="0" err="1" smtClean="0">
                <a:solidFill>
                  <a:schemeClr val="tx1"/>
                </a:solidFill>
                <a:ea typeface="Calibri"/>
                <a:cs typeface="Times New Roman"/>
              </a:rPr>
              <a:t>GCode</a:t>
            </a:r>
            <a:r>
              <a:rPr lang="it-IT" sz="1600" dirty="0" smtClean="0">
                <a:solidFill>
                  <a:schemeClr val="tx1"/>
                </a:solidFill>
                <a:ea typeface="Calibri"/>
                <a:cs typeface="Times New Roman"/>
              </a:rPr>
              <a:t> una volta impostati i parametri. Faremo infine una veloce carrellata sugli stessi parametri visti in Slic3r con il software Cura della </a:t>
            </a:r>
            <a:r>
              <a:rPr lang="it-IT" sz="1600" dirty="0" err="1" smtClean="0">
                <a:solidFill>
                  <a:schemeClr val="tx1"/>
                </a:solidFill>
                <a:ea typeface="Calibri"/>
                <a:cs typeface="Times New Roman"/>
              </a:rPr>
              <a:t>Ultimaker</a:t>
            </a:r>
            <a:r>
              <a:rPr lang="it-IT" sz="1600" dirty="0" smtClean="0">
                <a:solidFill>
                  <a:schemeClr val="tx1"/>
                </a:solidFill>
                <a:ea typeface="Calibri"/>
                <a:cs typeface="Times New Roman"/>
              </a:rPr>
              <a:t>. Saremo, a questo punto in grado di iniziare a fare le prime prove di stampa.</a:t>
            </a:r>
            <a:endParaRPr lang="it-IT" sz="1600" dirty="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34</a:t>
            </a:fld>
            <a:endParaRPr lang="en-US"/>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19" y="1898689"/>
            <a:ext cx="3744417" cy="2793318"/>
          </a:xfrm>
          <a:prstGeom prst="rect">
            <a:avLst/>
          </a:prstGeom>
        </p:spPr>
      </p:pic>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7984" y="2211710"/>
            <a:ext cx="4384194" cy="2268388"/>
          </a:xfrm>
          <a:prstGeom prst="rect">
            <a:avLst/>
          </a:prstGeom>
        </p:spPr>
      </p:pic>
    </p:spTree>
    <p:extLst>
      <p:ext uri="{BB962C8B-B14F-4D97-AF65-F5344CB8AC3E}">
        <p14:creationId xmlns:p14="http://schemas.microsoft.com/office/powerpoint/2010/main" val="7606421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424936" cy="432048"/>
          </a:xfrm>
        </p:spPr>
        <p:txBody>
          <a:bodyPr>
            <a:noAutofit/>
          </a:bodyPr>
          <a:lstStyle/>
          <a:p>
            <a:pPr lvl="0" algn="l">
              <a:lnSpc>
                <a:spcPct val="115000"/>
              </a:lnSpc>
            </a:pPr>
            <a:r>
              <a:rPr lang="it-IT" sz="2000" b="1" dirty="0">
                <a:ea typeface="Calibri"/>
                <a:cs typeface="Times New Roman"/>
              </a:rPr>
              <a:t>Lo </a:t>
            </a:r>
            <a:r>
              <a:rPr lang="it-IT" sz="2000" b="1" dirty="0" err="1">
                <a:ea typeface="Calibri"/>
                <a:cs typeface="Times New Roman"/>
              </a:rPr>
              <a:t>slicing</a:t>
            </a:r>
            <a:r>
              <a:rPr lang="it-IT" sz="2000" b="1" dirty="0">
                <a:ea typeface="Calibri"/>
                <a:cs typeface="Times New Roman"/>
              </a:rPr>
              <a:t> e la generazione del GCODE con Slic3r</a:t>
            </a:r>
            <a:r>
              <a:rPr lang="it-IT" sz="2000" b="1" dirty="0" smtClean="0"/>
              <a:t> – Q&amp;A</a:t>
            </a:r>
            <a:endParaRPr lang="it-IT" sz="1600" dirty="0" smtClean="0">
              <a:ea typeface="Calibri"/>
              <a:cs typeface="Times New Roman"/>
            </a:endParaRPr>
          </a:p>
        </p:txBody>
      </p:sp>
      <p:sp>
        <p:nvSpPr>
          <p:cNvPr id="7" name="Content Placeholder 2"/>
          <p:cNvSpPr>
            <a:spLocks noGrp="1"/>
          </p:cNvSpPr>
          <p:nvPr>
            <p:ph idx="1"/>
          </p:nvPr>
        </p:nvSpPr>
        <p:spPr>
          <a:xfrm>
            <a:off x="467544" y="699542"/>
            <a:ext cx="8280920" cy="4032448"/>
          </a:xfrm>
        </p:spPr>
        <p:txBody>
          <a:bodyPr>
            <a:noAutofit/>
          </a:bodyPr>
          <a:lstStyle/>
          <a:p>
            <a:pPr marL="0" indent="0">
              <a:buNone/>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35</a:t>
            </a:fld>
            <a:endParaRPr lang="en-US"/>
          </a:p>
        </p:txBody>
      </p:sp>
      <p:sp>
        <p:nvSpPr>
          <p:cNvPr id="5" name="Content Placeholder 2"/>
          <p:cNvSpPr txBox="1">
            <a:spLocks/>
          </p:cNvSpPr>
          <p:nvPr/>
        </p:nvSpPr>
        <p:spPr>
          <a:xfrm>
            <a:off x="179511" y="627534"/>
            <a:ext cx="8856985" cy="4176464"/>
          </a:xfrm>
          <a:prstGeom prst="rect">
            <a:avLst/>
          </a:prstGeom>
        </p:spPr>
        <p:txBody>
          <a:bodyPr vert="horz" lIns="91440" tIns="45720" rIns="91440" bIns="45720" rtlCol="0">
            <a:noAutofit/>
          </a:bodyPr>
          <a:lstStyle/>
          <a:p>
            <a:endParaRPr lang="it-IT" sz="1600" dirty="0" smtClean="0"/>
          </a:p>
          <a:p>
            <a:endParaRPr lang="it-IT" sz="1600" dirty="0"/>
          </a:p>
          <a:p>
            <a:endParaRPr lang="it-IT" sz="1600" dirty="0" smtClean="0"/>
          </a:p>
          <a:p>
            <a:endParaRPr lang="it-IT" sz="1600" dirty="0"/>
          </a:p>
          <a:p>
            <a:endParaRPr lang="it-IT" sz="1600" dirty="0" smtClean="0"/>
          </a:p>
          <a:p>
            <a:endParaRPr lang="it-IT" sz="1600" dirty="0"/>
          </a:p>
          <a:p>
            <a:endParaRPr lang="it-IT" sz="1600" dirty="0" smtClean="0"/>
          </a:p>
          <a:p>
            <a:pPr algn="ctr"/>
            <a:r>
              <a:rPr lang="it-IT" sz="4400" b="1" dirty="0" smtClean="0"/>
              <a:t>Domande?</a:t>
            </a:r>
            <a:endParaRPr lang="it-IT" sz="4400" b="1" dirty="0" smtClean="0">
              <a:solidFill>
                <a:schemeClr val="tx2">
                  <a:lumMod val="75000"/>
                </a:schemeClr>
              </a:solidFill>
            </a:endParaRPr>
          </a:p>
        </p:txBody>
      </p:sp>
    </p:spTree>
    <p:extLst>
      <p:ext uri="{BB962C8B-B14F-4D97-AF65-F5344CB8AC3E}">
        <p14:creationId xmlns:p14="http://schemas.microsoft.com/office/powerpoint/2010/main" val="40002062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424936" cy="432048"/>
          </a:xfrm>
        </p:spPr>
        <p:txBody>
          <a:bodyPr>
            <a:noAutofit/>
          </a:bodyPr>
          <a:lstStyle/>
          <a:p>
            <a:pPr lvl="0" algn="l">
              <a:lnSpc>
                <a:spcPct val="115000"/>
              </a:lnSpc>
            </a:pPr>
            <a:r>
              <a:rPr lang="it-IT" sz="2400" b="1" dirty="0">
                <a:ea typeface="Calibri"/>
                <a:cs typeface="Times New Roman"/>
              </a:rPr>
              <a:t>Lo </a:t>
            </a:r>
            <a:r>
              <a:rPr lang="it-IT" sz="2400" b="1" dirty="0" err="1">
                <a:ea typeface="Calibri"/>
                <a:cs typeface="Times New Roman"/>
              </a:rPr>
              <a:t>slicing</a:t>
            </a:r>
            <a:r>
              <a:rPr lang="it-IT" sz="2400" b="1" dirty="0">
                <a:ea typeface="Calibri"/>
                <a:cs typeface="Times New Roman"/>
              </a:rPr>
              <a:t> e la generazione del GCODE </a:t>
            </a:r>
            <a:r>
              <a:rPr lang="it-IT" sz="2400" b="1">
                <a:ea typeface="Calibri"/>
                <a:cs typeface="Times New Roman"/>
              </a:rPr>
              <a:t>con </a:t>
            </a:r>
            <a:r>
              <a:rPr lang="it-IT" sz="2400" b="1" smtClean="0">
                <a:ea typeface="Calibri"/>
                <a:cs typeface="Times New Roman"/>
              </a:rPr>
              <a:t>Slic3r </a:t>
            </a:r>
            <a:r>
              <a:rPr lang="it-IT" sz="1400" b="1" smtClean="0">
                <a:ea typeface="Calibri"/>
                <a:cs typeface="Times New Roman"/>
              </a:rPr>
              <a:t>– </a:t>
            </a:r>
            <a:r>
              <a:rPr lang="it-IT" sz="1800" b="1" dirty="0" err="1" smtClean="0">
                <a:ea typeface="Calibri"/>
                <a:cs typeface="Times New Roman"/>
              </a:rPr>
              <a:t>Bliografia</a:t>
            </a:r>
            <a:endParaRPr lang="it-IT" sz="1800" dirty="0" smtClean="0">
              <a:ea typeface="Calibri"/>
              <a:cs typeface="Times New Roman"/>
            </a:endParaRPr>
          </a:p>
        </p:txBody>
      </p:sp>
      <p:sp>
        <p:nvSpPr>
          <p:cNvPr id="7" name="Content Placeholder 2"/>
          <p:cNvSpPr>
            <a:spLocks noGrp="1"/>
          </p:cNvSpPr>
          <p:nvPr>
            <p:ph idx="1"/>
          </p:nvPr>
        </p:nvSpPr>
        <p:spPr>
          <a:xfrm>
            <a:off x="467544" y="699542"/>
            <a:ext cx="8280920" cy="4032448"/>
          </a:xfrm>
        </p:spPr>
        <p:txBody>
          <a:bodyPr>
            <a:noAutofit/>
          </a:bodyPr>
          <a:lstStyle/>
          <a:p>
            <a:pPr>
              <a:buFont typeface="+mj-lt"/>
              <a:buAutoNum type="arabicPeriod"/>
            </a:pPr>
            <a:r>
              <a:rPr lang="it-IT" sz="1200" dirty="0">
                <a:ea typeface="Calibri"/>
                <a:cs typeface="Times New Roman"/>
                <a:hlinkClick r:id="rId2"/>
              </a:rPr>
              <a:t>http://www.3dprintingcreative.it/alla-scoperta-degli-slicer/</a:t>
            </a:r>
          </a:p>
          <a:p>
            <a:pPr>
              <a:buFont typeface="+mj-lt"/>
              <a:buAutoNum type="arabicPeriod"/>
            </a:pPr>
            <a:r>
              <a:rPr lang="it-IT" sz="1200" dirty="0" smtClean="0">
                <a:ea typeface="Calibri"/>
                <a:cs typeface="Times New Roman"/>
                <a:hlinkClick r:id="rId2"/>
              </a:rPr>
              <a:t>http</a:t>
            </a:r>
            <a:r>
              <a:rPr lang="it-IT" sz="1200" dirty="0">
                <a:ea typeface="Calibri"/>
                <a:cs typeface="Times New Roman"/>
                <a:hlinkClick r:id="rId2"/>
              </a:rPr>
              <a:t>://slic3r.org</a:t>
            </a:r>
            <a:r>
              <a:rPr lang="it-IT" sz="1200" dirty="0" smtClean="0">
                <a:ea typeface="Calibri"/>
                <a:cs typeface="Times New Roman"/>
                <a:hlinkClick r:id="rId2"/>
              </a:rPr>
              <a:t>/</a:t>
            </a:r>
            <a:endParaRPr lang="it-IT" sz="1200" dirty="0" smtClean="0">
              <a:ea typeface="Calibri"/>
              <a:cs typeface="Times New Roman"/>
            </a:endParaRPr>
          </a:p>
          <a:p>
            <a:pPr>
              <a:buFont typeface="+mj-lt"/>
              <a:buAutoNum type="arabicPeriod"/>
            </a:pPr>
            <a:r>
              <a:rPr lang="it-IT" sz="1200" dirty="0">
                <a:ea typeface="Calibri"/>
                <a:cs typeface="Times New Roman"/>
                <a:hlinkClick r:id="rId3"/>
              </a:rPr>
              <a:t>http://manual.slic3r.org</a:t>
            </a:r>
            <a:r>
              <a:rPr lang="it-IT" sz="1200" dirty="0" smtClean="0">
                <a:ea typeface="Calibri"/>
                <a:cs typeface="Times New Roman"/>
                <a:hlinkClick r:id="rId3"/>
              </a:rPr>
              <a:t>/</a:t>
            </a:r>
            <a:endParaRPr lang="it-IT" sz="1200" dirty="0">
              <a:ea typeface="Calibri"/>
              <a:cs typeface="Times New Roman"/>
            </a:endParaRPr>
          </a:p>
          <a:p>
            <a:pPr>
              <a:buFont typeface="+mj-lt"/>
              <a:buAutoNum type="arabicPeriod"/>
            </a:pPr>
            <a:r>
              <a:rPr lang="it-IT" sz="1200" dirty="0">
                <a:ea typeface="Calibri"/>
                <a:cs typeface="Times New Roman"/>
                <a:hlinkClick r:id="rId4"/>
              </a:rPr>
              <a:t>https://</a:t>
            </a:r>
            <a:r>
              <a:rPr lang="it-IT" sz="1200" dirty="0" smtClean="0">
                <a:ea typeface="Calibri"/>
                <a:cs typeface="Times New Roman"/>
                <a:hlinkClick r:id="rId4"/>
              </a:rPr>
              <a:t>github.com/alexrj/Slic3r</a:t>
            </a:r>
            <a:endParaRPr lang="it-IT" sz="1200" dirty="0" smtClean="0">
              <a:ea typeface="Calibri"/>
              <a:cs typeface="Times New Roman"/>
            </a:endParaRPr>
          </a:p>
          <a:p>
            <a:pPr>
              <a:buFont typeface="+mj-lt"/>
              <a:buAutoNum type="arabicPeriod"/>
            </a:pPr>
            <a:r>
              <a:rPr lang="it-IT" sz="1200" dirty="0">
                <a:ea typeface="Calibri"/>
                <a:cs typeface="Times New Roman"/>
                <a:hlinkClick r:id="rId5"/>
              </a:rPr>
              <a:t>https://</a:t>
            </a:r>
            <a:r>
              <a:rPr lang="it-IT" sz="1200" dirty="0" smtClean="0">
                <a:ea typeface="Calibri"/>
                <a:cs typeface="Times New Roman"/>
                <a:hlinkClick r:id="rId5"/>
              </a:rPr>
              <a:t>github.com/alexrj/Slic3r/wiki/Documentation</a:t>
            </a:r>
            <a:endParaRPr lang="it-IT" sz="1200" dirty="0" smtClean="0">
              <a:ea typeface="Calibri"/>
              <a:cs typeface="Times New Roman"/>
            </a:endParaRPr>
          </a:p>
          <a:p>
            <a:pPr>
              <a:buFont typeface="+mj-lt"/>
              <a:buAutoNum type="arabicPeriod"/>
            </a:pPr>
            <a:r>
              <a:rPr lang="it-IT" sz="1200" dirty="0">
                <a:ea typeface="Calibri"/>
                <a:cs typeface="Times New Roman"/>
                <a:hlinkClick r:id="rId6"/>
              </a:rPr>
              <a:t>http://www.3dppvd.org/wp/2013/02/soluble-support-material</a:t>
            </a:r>
            <a:r>
              <a:rPr lang="it-IT" sz="1200" dirty="0" smtClean="0">
                <a:ea typeface="Calibri"/>
                <a:cs typeface="Times New Roman"/>
                <a:hlinkClick r:id="rId6"/>
              </a:rPr>
              <a:t>/</a:t>
            </a: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36</a:t>
            </a:fld>
            <a:endParaRPr lang="en-US"/>
          </a:p>
        </p:txBody>
      </p:sp>
    </p:spTree>
    <p:extLst>
      <p:ext uri="{BB962C8B-B14F-4D97-AF65-F5344CB8AC3E}">
        <p14:creationId xmlns:p14="http://schemas.microsoft.com/office/powerpoint/2010/main" val="11878971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400" b="1" kern="1200" dirty="0" smtClean="0">
                <a:solidFill>
                  <a:srgbClr val="6C6352"/>
                </a:solidFill>
                <a:latin typeface="+mj-lt"/>
                <a:ea typeface="Calibri"/>
                <a:cs typeface="Times New Roman"/>
              </a:rPr>
              <a:t>Lo </a:t>
            </a:r>
            <a:r>
              <a:rPr lang="it-IT" sz="2400" b="1" kern="1200" dirty="0" err="1">
                <a:solidFill>
                  <a:srgbClr val="6C6352"/>
                </a:solidFill>
                <a:latin typeface="+mj-lt"/>
                <a:ea typeface="Calibri"/>
                <a:cs typeface="Times New Roman"/>
              </a:rPr>
              <a:t>slicing</a:t>
            </a:r>
            <a:r>
              <a:rPr lang="it-IT" sz="2400" b="1" kern="1200" dirty="0">
                <a:solidFill>
                  <a:srgbClr val="6C6352"/>
                </a:solidFill>
                <a:latin typeface="+mj-lt"/>
                <a:ea typeface="Calibri"/>
                <a:cs typeface="Times New Roman"/>
              </a:rPr>
              <a:t> e la generazione del GCODE con Slic3r</a:t>
            </a:r>
            <a:r>
              <a:rPr lang="it-IT" sz="2800" b="1" kern="1200" dirty="0">
                <a:solidFill>
                  <a:srgbClr val="6C6352"/>
                </a:solidFill>
                <a:latin typeface="+mj-lt"/>
                <a:ea typeface="Calibri"/>
                <a:cs typeface="Times New Roman"/>
              </a:rPr>
              <a:t> </a:t>
            </a:r>
            <a:r>
              <a:rPr lang="it-IT" sz="2000" b="1" kern="1200" dirty="0" smtClean="0">
                <a:solidFill>
                  <a:srgbClr val="6C6352"/>
                </a:solidFill>
                <a:latin typeface="+mj-lt"/>
                <a:ea typeface="Calibri"/>
                <a:cs typeface="Times New Roman"/>
              </a:rPr>
              <a:t>– </a:t>
            </a:r>
            <a:r>
              <a:rPr lang="it-IT" sz="1600" b="1" kern="1200" dirty="0" smtClean="0">
                <a:solidFill>
                  <a:srgbClr val="6C6352"/>
                </a:solidFill>
                <a:ea typeface="Calibri"/>
                <a:cs typeface="Times New Roman"/>
              </a:rPr>
              <a:t>Introduzione</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4"/>
            <a:ext cx="8640960" cy="1584176"/>
          </a:xfrm>
        </p:spPr>
        <p:txBody>
          <a:bodyPr>
            <a:noAutofit/>
          </a:bodyPr>
          <a:lstStyle/>
          <a:p>
            <a:pPr marL="0" indent="0" algn="just">
              <a:buNone/>
            </a:pPr>
            <a:r>
              <a:rPr lang="it-IT" sz="1600" dirty="0" smtClean="0">
                <a:solidFill>
                  <a:schemeClr val="tx1"/>
                </a:solidFill>
                <a:ea typeface="Calibri"/>
                <a:cs typeface="Times New Roman"/>
              </a:rPr>
              <a:t>Uno </a:t>
            </a:r>
            <a:r>
              <a:rPr lang="it-IT" sz="1600" dirty="0">
                <a:solidFill>
                  <a:schemeClr val="tx1"/>
                </a:solidFill>
                <a:ea typeface="Calibri"/>
                <a:cs typeface="Times New Roman"/>
              </a:rPr>
              <a:t>dei </a:t>
            </a:r>
            <a:r>
              <a:rPr lang="it-IT" sz="1600" dirty="0" smtClean="0">
                <a:solidFill>
                  <a:schemeClr val="tx1"/>
                </a:solidFill>
                <a:ea typeface="Calibri"/>
                <a:cs typeface="Times New Roman"/>
              </a:rPr>
              <a:t>passaggi </a:t>
            </a:r>
            <a:r>
              <a:rPr lang="it-IT" sz="1600" dirty="0">
                <a:solidFill>
                  <a:schemeClr val="tx1"/>
                </a:solidFill>
                <a:ea typeface="Calibri"/>
                <a:cs typeface="Times New Roman"/>
              </a:rPr>
              <a:t>fondamentali </a:t>
            </a:r>
            <a:r>
              <a:rPr lang="it-IT" sz="1600" dirty="0" smtClean="0">
                <a:solidFill>
                  <a:schemeClr val="tx1"/>
                </a:solidFill>
                <a:ea typeface="Calibri"/>
                <a:cs typeface="Times New Roman"/>
              </a:rPr>
              <a:t>nella catena di produzione di un oggetto 3D stampato, è </a:t>
            </a:r>
            <a:r>
              <a:rPr lang="it-IT" sz="1600" dirty="0">
                <a:solidFill>
                  <a:schemeClr val="tx1"/>
                </a:solidFill>
                <a:ea typeface="Calibri"/>
                <a:cs typeface="Times New Roman"/>
              </a:rPr>
              <a:t>la generazione delle sequenze di istruzioni necessarie per far muovere la stampante. </a:t>
            </a:r>
            <a:endParaRPr lang="it-IT" sz="1600" dirty="0" smtClean="0">
              <a:solidFill>
                <a:schemeClr val="tx1"/>
              </a:solidFill>
              <a:ea typeface="Calibri"/>
              <a:cs typeface="Times New Roman"/>
            </a:endParaRPr>
          </a:p>
          <a:p>
            <a:pPr marL="0" indent="0" algn="just">
              <a:buNone/>
            </a:pPr>
            <a:r>
              <a:rPr lang="it-IT" sz="1600" dirty="0" smtClean="0">
                <a:solidFill>
                  <a:schemeClr val="tx1"/>
                </a:solidFill>
                <a:ea typeface="Calibri"/>
                <a:cs typeface="Times New Roman"/>
              </a:rPr>
              <a:t>Queste </a:t>
            </a:r>
            <a:r>
              <a:rPr lang="it-IT" sz="1600" dirty="0">
                <a:solidFill>
                  <a:schemeClr val="tx1"/>
                </a:solidFill>
                <a:ea typeface="Calibri"/>
                <a:cs typeface="Times New Roman"/>
              </a:rPr>
              <a:t>istruzioni sono i </a:t>
            </a:r>
            <a:r>
              <a:rPr lang="it-IT" sz="1600" dirty="0" err="1">
                <a:solidFill>
                  <a:schemeClr val="tx1"/>
                </a:solidFill>
                <a:ea typeface="Calibri"/>
                <a:cs typeface="Times New Roman"/>
              </a:rPr>
              <a:t>GCode</a:t>
            </a:r>
            <a:r>
              <a:rPr lang="it-IT" sz="1600" dirty="0">
                <a:solidFill>
                  <a:schemeClr val="tx1"/>
                </a:solidFill>
                <a:ea typeface="Calibri"/>
                <a:cs typeface="Times New Roman"/>
              </a:rPr>
              <a:t> e </a:t>
            </a:r>
            <a:r>
              <a:rPr lang="it-IT" sz="1600" b="1" u="sng" dirty="0">
                <a:solidFill>
                  <a:schemeClr val="tx1"/>
                </a:solidFill>
                <a:ea typeface="Calibri"/>
                <a:cs typeface="Times New Roman"/>
              </a:rPr>
              <a:t>dipendono dal tipo di macchina</a:t>
            </a:r>
            <a:r>
              <a:rPr lang="it-IT" sz="1600" dirty="0">
                <a:solidFill>
                  <a:schemeClr val="tx1"/>
                </a:solidFill>
                <a:ea typeface="Calibri"/>
                <a:cs typeface="Times New Roman"/>
              </a:rPr>
              <a:t>. I programmi che generano i </a:t>
            </a:r>
            <a:r>
              <a:rPr lang="it-IT" sz="1600" dirty="0" err="1">
                <a:solidFill>
                  <a:schemeClr val="tx1"/>
                </a:solidFill>
                <a:ea typeface="Calibri"/>
                <a:cs typeface="Times New Roman"/>
              </a:rPr>
              <a:t>GCode</a:t>
            </a:r>
            <a:r>
              <a:rPr lang="it-IT" sz="1600" dirty="0">
                <a:solidFill>
                  <a:schemeClr val="tx1"/>
                </a:solidFill>
                <a:ea typeface="Calibri"/>
                <a:cs typeface="Times New Roman"/>
              </a:rPr>
              <a:t> sono dei </a:t>
            </a:r>
            <a:r>
              <a:rPr lang="it-IT" sz="1600" dirty="0" smtClean="0">
                <a:solidFill>
                  <a:schemeClr val="tx1"/>
                </a:solidFill>
                <a:ea typeface="Calibri"/>
                <a:cs typeface="Times New Roman"/>
              </a:rPr>
              <a:t>software CAM chiamati </a:t>
            </a:r>
            <a:r>
              <a:rPr lang="it-IT" sz="1600" dirty="0" err="1" smtClean="0">
                <a:solidFill>
                  <a:schemeClr val="tx1"/>
                </a:solidFill>
                <a:ea typeface="Calibri"/>
                <a:cs typeface="Times New Roman"/>
              </a:rPr>
              <a:t>slicer</a:t>
            </a:r>
            <a:r>
              <a:rPr lang="it-IT" sz="1600" dirty="0" smtClean="0">
                <a:solidFill>
                  <a:schemeClr val="tx1"/>
                </a:solidFill>
                <a:ea typeface="Calibri"/>
                <a:cs typeface="Times New Roman"/>
              </a:rPr>
              <a:t>, letteralmente affettatori. </a:t>
            </a:r>
            <a:r>
              <a:rPr lang="it-IT" sz="1600" dirty="0">
                <a:solidFill>
                  <a:schemeClr val="tx1"/>
                </a:solidFill>
                <a:ea typeface="Calibri"/>
                <a:cs typeface="Times New Roman"/>
              </a:rPr>
              <a:t>Gli </a:t>
            </a:r>
            <a:r>
              <a:rPr lang="it-IT" sz="1600" dirty="0" err="1">
                <a:solidFill>
                  <a:schemeClr val="tx1"/>
                </a:solidFill>
                <a:ea typeface="Calibri"/>
                <a:cs typeface="Times New Roman"/>
              </a:rPr>
              <a:t>slicer</a:t>
            </a:r>
            <a:r>
              <a:rPr lang="it-IT" sz="1600" dirty="0">
                <a:solidFill>
                  <a:schemeClr val="tx1"/>
                </a:solidFill>
                <a:ea typeface="Calibri"/>
                <a:cs typeface="Times New Roman"/>
              </a:rPr>
              <a:t> per le stampanti 3D leggono un modello in formato </a:t>
            </a:r>
            <a:r>
              <a:rPr lang="it-IT" sz="1600" dirty="0" err="1" smtClean="0">
                <a:solidFill>
                  <a:schemeClr val="tx1"/>
                </a:solidFill>
                <a:ea typeface="Calibri"/>
                <a:cs typeface="Times New Roman"/>
              </a:rPr>
              <a:t>STereoLitografico</a:t>
            </a:r>
            <a:r>
              <a:rPr lang="it-IT" sz="1600" dirty="0" smtClean="0">
                <a:solidFill>
                  <a:schemeClr val="tx1"/>
                </a:solidFill>
                <a:ea typeface="Calibri"/>
                <a:cs typeface="Times New Roman"/>
              </a:rPr>
              <a:t> </a:t>
            </a:r>
            <a:r>
              <a:rPr lang="it-IT" sz="1600" dirty="0">
                <a:solidFill>
                  <a:schemeClr val="tx1"/>
                </a:solidFill>
                <a:ea typeface="Calibri"/>
                <a:cs typeface="Times New Roman"/>
              </a:rPr>
              <a:t>(.STL) e lo fanno </a:t>
            </a:r>
            <a:r>
              <a:rPr lang="it-IT" sz="1600" dirty="0" smtClean="0">
                <a:solidFill>
                  <a:schemeClr val="tx1"/>
                </a:solidFill>
                <a:ea typeface="Calibri"/>
                <a:cs typeface="Times New Roman"/>
              </a:rPr>
              <a:t>virtualmente a </a:t>
            </a:r>
            <a:r>
              <a:rPr lang="it-IT" sz="1600" dirty="0">
                <a:solidFill>
                  <a:schemeClr val="tx1"/>
                </a:solidFill>
                <a:ea typeface="Calibri"/>
                <a:cs typeface="Times New Roman"/>
              </a:rPr>
              <a:t>fette, generando i livelli che la macchina dovrà realizzare</a:t>
            </a:r>
            <a:r>
              <a:rPr lang="it-IT" sz="1600" dirty="0" smtClean="0">
                <a:solidFill>
                  <a:schemeClr val="tx1"/>
                </a:solidFill>
                <a:ea typeface="Calibri"/>
                <a:cs typeface="Times New Roman"/>
              </a:rPr>
              <a:t>.</a:t>
            </a: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4</a:t>
            </a:fld>
            <a:endParaRPr lang="en-US"/>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8966" y="2310582"/>
            <a:ext cx="4021415" cy="2133376"/>
          </a:xfrm>
          <a:prstGeom prst="rect">
            <a:avLst/>
          </a:prstGeom>
        </p:spPr>
      </p:pic>
      <p:sp>
        <p:nvSpPr>
          <p:cNvPr id="9" name="Content Placeholder 2"/>
          <p:cNvSpPr txBox="1">
            <a:spLocks/>
          </p:cNvSpPr>
          <p:nvPr/>
        </p:nvSpPr>
        <p:spPr>
          <a:xfrm>
            <a:off x="251520" y="2211710"/>
            <a:ext cx="4320480" cy="25202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it-IT" sz="1600" dirty="0" smtClean="0">
                <a:solidFill>
                  <a:schemeClr val="tx1"/>
                </a:solidFill>
                <a:ea typeface="Calibri"/>
                <a:cs typeface="Times New Roman"/>
              </a:rPr>
              <a:t>Poiché dipendono dal tipo di macchina, prima di essere utilizzati, tali software hanno bisogno di essere «</a:t>
            </a:r>
            <a:r>
              <a:rPr lang="it-IT" sz="1600" i="1" dirty="0" smtClean="0">
                <a:solidFill>
                  <a:schemeClr val="tx1"/>
                </a:solidFill>
                <a:ea typeface="Calibri"/>
                <a:cs typeface="Times New Roman"/>
              </a:rPr>
              <a:t>settati</a:t>
            </a:r>
            <a:r>
              <a:rPr lang="it-IT" sz="1600" dirty="0" smtClean="0">
                <a:solidFill>
                  <a:schemeClr val="tx1"/>
                </a:solidFill>
                <a:ea typeface="Calibri"/>
                <a:cs typeface="Times New Roman"/>
              </a:rPr>
              <a:t>», ossia è indispensabile impostare i parametri caratteristici e specifici della </a:t>
            </a:r>
            <a:r>
              <a:rPr lang="it-IT" sz="1600" b="1" dirty="0" smtClean="0">
                <a:solidFill>
                  <a:schemeClr val="tx1"/>
                </a:solidFill>
                <a:ea typeface="Calibri"/>
                <a:cs typeface="Times New Roman"/>
              </a:rPr>
              <a:t>stampante che andremo ad utilizzare</a:t>
            </a:r>
            <a:r>
              <a:rPr lang="it-IT" sz="1600" dirty="0" smtClean="0">
                <a:solidFill>
                  <a:schemeClr val="tx1"/>
                </a:solidFill>
                <a:ea typeface="Calibri"/>
                <a:cs typeface="Times New Roman"/>
              </a:rPr>
              <a:t>. Tra i parametri essenziali da impostare ci sono:  il tipo di firmware utilizzato, il volume di stampa, il diametro del «</a:t>
            </a:r>
            <a:r>
              <a:rPr lang="it-IT" sz="1600" i="1" dirty="0" err="1" smtClean="0">
                <a:solidFill>
                  <a:schemeClr val="tx1"/>
                </a:solidFill>
                <a:ea typeface="Calibri"/>
                <a:cs typeface="Times New Roman"/>
              </a:rPr>
              <a:t>nozzle</a:t>
            </a:r>
            <a:r>
              <a:rPr lang="it-IT" sz="1600" dirty="0" smtClean="0">
                <a:solidFill>
                  <a:schemeClr val="tx1"/>
                </a:solidFill>
                <a:ea typeface="Calibri"/>
                <a:cs typeface="Times New Roman"/>
              </a:rPr>
              <a:t>», il diametro del filamento, la temperatura di estrusione, temperatura del piatto, etc.</a:t>
            </a:r>
          </a:p>
        </p:txBody>
      </p:sp>
    </p:spTree>
    <p:extLst>
      <p:ext uri="{BB962C8B-B14F-4D97-AF65-F5344CB8AC3E}">
        <p14:creationId xmlns:p14="http://schemas.microsoft.com/office/powerpoint/2010/main" val="23055111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smtClean="0">
                <a:solidFill>
                  <a:srgbClr val="6C6352"/>
                </a:solidFill>
                <a:latin typeface="+mj-lt"/>
                <a:ea typeface="Calibri"/>
                <a:cs typeface="Times New Roman"/>
              </a:rPr>
              <a:t>Lo </a:t>
            </a:r>
            <a:r>
              <a:rPr lang="it-IT" sz="2000" b="1" kern="1200" dirty="0" err="1">
                <a:solidFill>
                  <a:srgbClr val="6C6352"/>
                </a:solidFill>
                <a:latin typeface="+mj-lt"/>
                <a:ea typeface="Calibri"/>
                <a:cs typeface="Times New Roman"/>
              </a:rPr>
              <a:t>slicing</a:t>
            </a:r>
            <a:r>
              <a:rPr lang="it-IT" sz="2000" b="1" kern="1200" dirty="0">
                <a:solidFill>
                  <a:srgbClr val="6C6352"/>
                </a:solidFill>
                <a:latin typeface="+mj-lt"/>
                <a:ea typeface="Calibri"/>
                <a:cs typeface="Times New Roman"/>
              </a:rPr>
              <a:t> e la generazione del GCODE con Slic3r </a:t>
            </a:r>
            <a:r>
              <a:rPr lang="it-IT" sz="2000" b="1" kern="1200" dirty="0" smtClean="0">
                <a:solidFill>
                  <a:srgbClr val="6C6352"/>
                </a:solidFill>
                <a:latin typeface="+mj-lt"/>
                <a:ea typeface="Calibri"/>
                <a:cs typeface="Times New Roman"/>
              </a:rPr>
              <a:t>– </a:t>
            </a:r>
            <a:r>
              <a:rPr lang="it-IT" sz="1400" b="1" kern="1200" dirty="0" smtClean="0">
                <a:solidFill>
                  <a:srgbClr val="6C6352"/>
                </a:solidFill>
                <a:ea typeface="Calibri"/>
                <a:cs typeface="Times New Roman"/>
              </a:rPr>
              <a:t>I principali parametri</a:t>
            </a:r>
            <a:endParaRPr lang="it-IT" sz="14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4"/>
            <a:ext cx="8640960" cy="4392488"/>
          </a:xfrm>
        </p:spPr>
        <p:txBody>
          <a:bodyPr>
            <a:noAutofit/>
          </a:bodyPr>
          <a:lstStyle/>
          <a:p>
            <a:pPr marL="0" indent="0" algn="just" fontAlgn="base">
              <a:buNone/>
            </a:pPr>
            <a:r>
              <a:rPr lang="it-IT" sz="1600" dirty="0" smtClean="0">
                <a:solidFill>
                  <a:schemeClr val="tx1"/>
                </a:solidFill>
                <a:ea typeface="Calibri"/>
                <a:cs typeface="Times New Roman"/>
              </a:rPr>
              <a:t>A </a:t>
            </a:r>
            <a:r>
              <a:rPr lang="it-IT" sz="1600" dirty="0">
                <a:solidFill>
                  <a:schemeClr val="tx1"/>
                </a:solidFill>
                <a:ea typeface="Calibri"/>
                <a:cs typeface="Times New Roman"/>
              </a:rPr>
              <a:t>prescindere </a:t>
            </a:r>
            <a:r>
              <a:rPr lang="it-IT" sz="1600" dirty="0" smtClean="0">
                <a:solidFill>
                  <a:schemeClr val="tx1"/>
                </a:solidFill>
                <a:ea typeface="Calibri"/>
                <a:cs typeface="Times New Roman"/>
              </a:rPr>
              <a:t>da quello che utilizzeremo (Slic3r, Cura, etc.), tutti i software di </a:t>
            </a:r>
            <a:r>
              <a:rPr lang="it-IT" sz="1600" dirty="0" err="1" smtClean="0">
                <a:solidFill>
                  <a:schemeClr val="tx1"/>
                </a:solidFill>
                <a:ea typeface="Calibri"/>
                <a:cs typeface="Times New Roman"/>
              </a:rPr>
              <a:t>slicing</a:t>
            </a:r>
            <a:r>
              <a:rPr lang="it-IT" sz="1600" dirty="0" smtClean="0">
                <a:solidFill>
                  <a:schemeClr val="tx1"/>
                </a:solidFill>
                <a:ea typeface="Calibri"/>
                <a:cs typeface="Times New Roman"/>
              </a:rPr>
              <a:t> ci permetteranno </a:t>
            </a:r>
            <a:r>
              <a:rPr lang="it-IT" sz="1600" dirty="0">
                <a:solidFill>
                  <a:schemeClr val="tx1"/>
                </a:solidFill>
                <a:ea typeface="Calibri"/>
                <a:cs typeface="Times New Roman"/>
              </a:rPr>
              <a:t>di impostare una serie di parametri fondamentali per ottenere stampe di qualità. </a:t>
            </a:r>
            <a:r>
              <a:rPr lang="it-IT" sz="1600" dirty="0" smtClean="0">
                <a:solidFill>
                  <a:schemeClr val="tx1"/>
                </a:solidFill>
                <a:ea typeface="Calibri"/>
                <a:cs typeface="Times New Roman"/>
              </a:rPr>
              <a:t> Alcuni </a:t>
            </a:r>
            <a:r>
              <a:rPr lang="it-IT" sz="1600" dirty="0">
                <a:solidFill>
                  <a:schemeClr val="tx1"/>
                </a:solidFill>
                <a:ea typeface="Calibri"/>
                <a:cs typeface="Times New Roman"/>
              </a:rPr>
              <a:t>dei parametri più importanti sono</a:t>
            </a:r>
            <a:r>
              <a:rPr lang="it-IT" sz="1600" dirty="0" smtClean="0">
                <a:solidFill>
                  <a:schemeClr val="tx1"/>
                </a:solidFill>
                <a:ea typeface="Calibri"/>
                <a:cs typeface="Times New Roman"/>
              </a:rPr>
              <a:t>:</a:t>
            </a:r>
          </a:p>
          <a:p>
            <a:pPr marL="0" indent="0" algn="just" fontAlgn="base">
              <a:buNone/>
            </a:pPr>
            <a:endParaRPr lang="it-IT" sz="1600" dirty="0">
              <a:solidFill>
                <a:schemeClr val="tx1"/>
              </a:solidFill>
              <a:ea typeface="Calibri"/>
              <a:cs typeface="Times New Roman"/>
            </a:endParaRPr>
          </a:p>
          <a:p>
            <a:pPr lvl="1" algn="just" fontAlgn="base">
              <a:buFont typeface="Arial" pitchFamily="34" charset="0"/>
              <a:buChar char="•"/>
            </a:pPr>
            <a:r>
              <a:rPr lang="it-IT" sz="1600" b="1" dirty="0" err="1">
                <a:solidFill>
                  <a:schemeClr val="tx1"/>
                </a:solidFill>
                <a:ea typeface="Calibri"/>
                <a:cs typeface="Times New Roman"/>
              </a:rPr>
              <a:t>infill</a:t>
            </a:r>
            <a:r>
              <a:rPr lang="it-IT" sz="1600" dirty="0">
                <a:solidFill>
                  <a:schemeClr val="tx1"/>
                </a:solidFill>
                <a:ea typeface="Calibri"/>
                <a:cs typeface="Times New Roman"/>
              </a:rPr>
              <a:t> – è la percentuale di riempimento dell’oggetto. Se è al 100% l’oggetto sarà completamente riempito di materiale. Un valore pari al 15/20% garantisce modelli robusti facendo risparmiare materiale e tempo. A volte è possibile anche scegliere il pattern di </a:t>
            </a:r>
            <a:r>
              <a:rPr lang="it-IT" sz="1600" dirty="0" smtClean="0">
                <a:solidFill>
                  <a:schemeClr val="tx1"/>
                </a:solidFill>
                <a:ea typeface="Calibri"/>
                <a:cs typeface="Times New Roman"/>
              </a:rPr>
              <a:t>riempimento;</a:t>
            </a:r>
            <a:endParaRPr lang="it-IT" sz="1600" dirty="0">
              <a:solidFill>
                <a:schemeClr val="tx1"/>
              </a:solidFill>
              <a:ea typeface="Calibri"/>
              <a:cs typeface="Times New Roman"/>
            </a:endParaRPr>
          </a:p>
          <a:p>
            <a:pPr lvl="1" algn="just" fontAlgn="base">
              <a:buFont typeface="Arial" pitchFamily="34" charset="0"/>
              <a:buChar char="•"/>
            </a:pPr>
            <a:r>
              <a:rPr lang="it-IT" sz="1600" b="1" dirty="0" err="1">
                <a:solidFill>
                  <a:schemeClr val="tx1"/>
                </a:solidFill>
                <a:ea typeface="Calibri"/>
                <a:cs typeface="Times New Roman"/>
              </a:rPr>
              <a:t>shell</a:t>
            </a:r>
            <a:r>
              <a:rPr lang="it-IT" sz="1600" dirty="0">
                <a:solidFill>
                  <a:schemeClr val="tx1"/>
                </a:solidFill>
                <a:ea typeface="Calibri"/>
                <a:cs typeface="Times New Roman"/>
              </a:rPr>
              <a:t> – indica il numero di strati concentrici con cui verrà realizzato l’oggetto</a:t>
            </a:r>
            <a:r>
              <a:rPr lang="it-IT" sz="1600" dirty="0" smtClean="0">
                <a:solidFill>
                  <a:schemeClr val="tx1"/>
                </a:solidFill>
                <a:ea typeface="Calibri"/>
                <a:cs typeface="Times New Roman"/>
              </a:rPr>
              <a:t>. In pratica è lo spessore del perimetro esterno del solido da stampare;</a:t>
            </a:r>
          </a:p>
          <a:p>
            <a:pPr lvl="1" algn="just" fontAlgn="base">
              <a:buFont typeface="Arial" pitchFamily="34" charset="0"/>
              <a:buChar char="•"/>
            </a:pPr>
            <a:r>
              <a:rPr lang="it-IT" sz="1600" b="1" dirty="0">
                <a:solidFill>
                  <a:schemeClr val="tx1"/>
                </a:solidFill>
                <a:ea typeface="Calibri"/>
                <a:cs typeface="Times New Roman"/>
              </a:rPr>
              <a:t>altezza del </a:t>
            </a:r>
            <a:r>
              <a:rPr lang="it-IT" sz="1600" b="1" dirty="0" err="1">
                <a:solidFill>
                  <a:schemeClr val="tx1"/>
                </a:solidFill>
                <a:ea typeface="Calibri"/>
                <a:cs typeface="Times New Roman"/>
              </a:rPr>
              <a:t>layer</a:t>
            </a:r>
            <a:r>
              <a:rPr lang="it-IT" sz="1600" dirty="0">
                <a:solidFill>
                  <a:schemeClr val="tx1"/>
                </a:solidFill>
                <a:ea typeface="Calibri"/>
                <a:cs typeface="Times New Roman"/>
              </a:rPr>
              <a:t> – lo spessore di ogni livello nella direzione dell’asse z (da 100 a 300 micron). Per realizzare modelli ben definiti il valore deve essere basso, compatibilmente con le caratteristiche della </a:t>
            </a:r>
            <a:r>
              <a:rPr lang="it-IT" sz="1600" dirty="0" smtClean="0">
                <a:solidFill>
                  <a:schemeClr val="tx1"/>
                </a:solidFill>
                <a:ea typeface="Calibri"/>
                <a:cs typeface="Times New Roman"/>
              </a:rPr>
              <a:t>macchina;</a:t>
            </a:r>
            <a:endParaRPr lang="it-IT" sz="1600" dirty="0">
              <a:solidFill>
                <a:schemeClr val="tx1"/>
              </a:solidFill>
              <a:ea typeface="Calibri"/>
              <a:cs typeface="Times New Roman"/>
            </a:endParaRPr>
          </a:p>
          <a:p>
            <a:pPr lvl="1" algn="just" fontAlgn="base">
              <a:buFont typeface="Arial" pitchFamily="34" charset="0"/>
              <a:buChar char="•"/>
            </a:pPr>
            <a:r>
              <a:rPr lang="it-IT" sz="1600" b="1" dirty="0">
                <a:solidFill>
                  <a:schemeClr val="tx1"/>
                </a:solidFill>
                <a:ea typeface="Calibri"/>
                <a:cs typeface="Times New Roman"/>
              </a:rPr>
              <a:t>velocità di stampa</a:t>
            </a:r>
            <a:r>
              <a:rPr lang="it-IT" sz="1600" dirty="0">
                <a:solidFill>
                  <a:schemeClr val="tx1"/>
                </a:solidFill>
                <a:ea typeface="Calibri"/>
                <a:cs typeface="Times New Roman"/>
              </a:rPr>
              <a:t> – esprime la velocità di movimento mentre la macchina è in </a:t>
            </a:r>
            <a:r>
              <a:rPr lang="it-IT" sz="1600" dirty="0" smtClean="0">
                <a:solidFill>
                  <a:schemeClr val="tx1"/>
                </a:solidFill>
                <a:ea typeface="Calibri"/>
                <a:cs typeface="Times New Roman"/>
              </a:rPr>
              <a:t>stampa (mm/sec);</a:t>
            </a:r>
            <a:endParaRPr lang="it-IT" sz="1600" dirty="0">
              <a:solidFill>
                <a:schemeClr val="tx1"/>
              </a:solidFill>
              <a:ea typeface="Calibri"/>
              <a:cs typeface="Times New Roman"/>
            </a:endParaRPr>
          </a:p>
          <a:p>
            <a:pPr marL="0" indent="0" fontAlgn="base">
              <a:buNone/>
            </a:pPr>
            <a:endParaRPr lang="it-IT" sz="1600" dirty="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5</a:t>
            </a:fld>
            <a:endParaRPr lang="en-US" dirty="0"/>
          </a:p>
        </p:txBody>
      </p:sp>
    </p:spTree>
    <p:extLst>
      <p:ext uri="{BB962C8B-B14F-4D97-AF65-F5344CB8AC3E}">
        <p14:creationId xmlns:p14="http://schemas.microsoft.com/office/powerpoint/2010/main" val="1972246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kumimoji="0" lang="it-IT" sz="2000" b="1" i="0" u="none" strike="noStrike" kern="1200" cap="none" spc="0" normalizeH="0" baseline="0" noProof="0" dirty="0" smtClean="0">
                <a:ln>
                  <a:noFill/>
                </a:ln>
                <a:solidFill>
                  <a:srgbClr val="6C6352"/>
                </a:solidFill>
                <a:effectLst/>
                <a:uLnTx/>
                <a:uFillTx/>
                <a:latin typeface="Calibri"/>
                <a:ea typeface="Calibri"/>
                <a:cs typeface="Times New Roman"/>
              </a:rPr>
              <a:t>Lo </a:t>
            </a:r>
            <a:r>
              <a:rPr kumimoji="0" lang="it-IT" sz="2000" b="1" i="0" u="none" strike="noStrike" kern="1200" cap="none" spc="0" normalizeH="0" baseline="0" noProof="0" dirty="0" err="1" smtClean="0">
                <a:ln>
                  <a:noFill/>
                </a:ln>
                <a:solidFill>
                  <a:srgbClr val="6C6352"/>
                </a:solidFill>
                <a:effectLst/>
                <a:uLnTx/>
                <a:uFillTx/>
                <a:latin typeface="Calibri"/>
                <a:ea typeface="Calibri"/>
                <a:cs typeface="Times New Roman"/>
              </a:rPr>
              <a:t>slicing</a:t>
            </a:r>
            <a:r>
              <a:rPr kumimoji="0" lang="it-IT" sz="2000" b="1" i="0" u="none" strike="noStrike" kern="1200" cap="none" spc="0" normalizeH="0" baseline="0" noProof="0" dirty="0" smtClean="0">
                <a:ln>
                  <a:noFill/>
                </a:ln>
                <a:solidFill>
                  <a:srgbClr val="6C6352"/>
                </a:solidFill>
                <a:effectLst/>
                <a:uLnTx/>
                <a:uFillTx/>
                <a:latin typeface="Calibri"/>
                <a:ea typeface="Calibri"/>
                <a:cs typeface="Times New Roman"/>
              </a:rPr>
              <a:t> e la generazione del GCODE con Slic3r – </a:t>
            </a:r>
            <a:r>
              <a:rPr kumimoji="0" lang="it-IT" sz="1400" b="1" i="0" u="none" strike="noStrike" kern="1200" cap="none" spc="0" normalizeH="0" baseline="0" noProof="0" dirty="0" smtClean="0">
                <a:ln>
                  <a:noFill/>
                </a:ln>
                <a:solidFill>
                  <a:srgbClr val="6C6352"/>
                </a:solidFill>
                <a:effectLst/>
                <a:uLnTx/>
                <a:uFillTx/>
                <a:ea typeface="Calibri"/>
                <a:cs typeface="Times New Roman"/>
              </a:rPr>
              <a:t>I principali parametri</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843558"/>
            <a:ext cx="8640960" cy="4176464"/>
          </a:xfrm>
        </p:spPr>
        <p:txBody>
          <a:bodyPr>
            <a:noAutofit/>
          </a:bodyPr>
          <a:lstStyle/>
          <a:p>
            <a:pPr marL="742950" lvl="2" indent="-342900" algn="just" fontAlgn="base"/>
            <a:r>
              <a:rPr lang="it-IT" sz="1600" b="1" dirty="0">
                <a:solidFill>
                  <a:schemeClr val="tx1"/>
                </a:solidFill>
                <a:ea typeface="Calibri"/>
                <a:cs typeface="Times New Roman"/>
              </a:rPr>
              <a:t>temperatura di </a:t>
            </a:r>
            <a:r>
              <a:rPr lang="it-IT" sz="1600" b="1" dirty="0" err="1">
                <a:solidFill>
                  <a:schemeClr val="tx1"/>
                </a:solidFill>
                <a:ea typeface="Calibri"/>
                <a:cs typeface="Times New Roman"/>
              </a:rPr>
              <a:t>estruzione</a:t>
            </a:r>
            <a:r>
              <a:rPr lang="it-IT" sz="1600" dirty="0">
                <a:solidFill>
                  <a:schemeClr val="tx1"/>
                </a:solidFill>
                <a:ea typeface="Calibri"/>
                <a:cs typeface="Times New Roman"/>
              </a:rPr>
              <a:t> – è la temperatura di fusione della plastica e dipende dal tipo di materiale utilizzato;</a:t>
            </a:r>
          </a:p>
          <a:p>
            <a:pPr marL="742950" lvl="2" indent="-342900" algn="just" fontAlgn="base"/>
            <a:r>
              <a:rPr lang="it-IT" sz="1600" b="1" dirty="0" smtClean="0">
                <a:solidFill>
                  <a:schemeClr val="tx1"/>
                </a:solidFill>
                <a:ea typeface="Calibri"/>
                <a:cs typeface="Times New Roman"/>
              </a:rPr>
              <a:t>temperatura </a:t>
            </a:r>
            <a:r>
              <a:rPr lang="it-IT" sz="1600" b="1" dirty="0">
                <a:solidFill>
                  <a:schemeClr val="tx1"/>
                </a:solidFill>
                <a:ea typeface="Calibri"/>
                <a:cs typeface="Times New Roman"/>
              </a:rPr>
              <a:t>del piano di lavoro</a:t>
            </a:r>
            <a:r>
              <a:rPr lang="it-IT" sz="1600" dirty="0">
                <a:solidFill>
                  <a:schemeClr val="tx1"/>
                </a:solidFill>
                <a:ea typeface="Calibri"/>
                <a:cs typeface="Times New Roman"/>
              </a:rPr>
              <a:t> – è la temperatura del piano di </a:t>
            </a:r>
            <a:r>
              <a:rPr lang="it-IT" sz="1600" dirty="0" smtClean="0">
                <a:solidFill>
                  <a:schemeClr val="tx1"/>
                </a:solidFill>
                <a:ea typeface="Calibri"/>
                <a:cs typeface="Times New Roman"/>
              </a:rPr>
              <a:t>lavoro;</a:t>
            </a:r>
          </a:p>
          <a:p>
            <a:pPr marL="742950" lvl="2" indent="-342900" algn="just" fontAlgn="base"/>
            <a:r>
              <a:rPr lang="it-IT" sz="1600" b="1" dirty="0" smtClean="0">
                <a:solidFill>
                  <a:schemeClr val="tx1"/>
                </a:solidFill>
                <a:ea typeface="Calibri"/>
                <a:cs typeface="Times New Roman"/>
              </a:rPr>
              <a:t>generazione </a:t>
            </a:r>
            <a:r>
              <a:rPr lang="it-IT" sz="1600" b="1" dirty="0">
                <a:solidFill>
                  <a:schemeClr val="tx1"/>
                </a:solidFill>
                <a:ea typeface="Calibri"/>
                <a:cs typeface="Times New Roman"/>
              </a:rPr>
              <a:t>del </a:t>
            </a:r>
            <a:r>
              <a:rPr lang="it-IT" sz="1600" b="1" dirty="0" err="1">
                <a:solidFill>
                  <a:schemeClr val="tx1"/>
                </a:solidFill>
                <a:ea typeface="Calibri"/>
                <a:cs typeface="Times New Roman"/>
              </a:rPr>
              <a:t>raft</a:t>
            </a:r>
            <a:r>
              <a:rPr lang="it-IT" sz="1600" dirty="0">
                <a:solidFill>
                  <a:schemeClr val="tx1"/>
                </a:solidFill>
                <a:ea typeface="Calibri"/>
                <a:cs typeface="Times New Roman"/>
              </a:rPr>
              <a:t> – si usa per creare un supporto orizzontale su cui appoggia </a:t>
            </a:r>
            <a:r>
              <a:rPr lang="it-IT" sz="1600" dirty="0" smtClean="0">
                <a:solidFill>
                  <a:schemeClr val="tx1"/>
                </a:solidFill>
                <a:ea typeface="Calibri"/>
                <a:cs typeface="Times New Roman"/>
              </a:rPr>
              <a:t>l’oggetto per </a:t>
            </a:r>
            <a:r>
              <a:rPr lang="it-IT" sz="1600" dirty="0">
                <a:solidFill>
                  <a:schemeClr val="tx1"/>
                </a:solidFill>
                <a:ea typeface="Calibri"/>
                <a:cs typeface="Times New Roman"/>
              </a:rPr>
              <a:t>facilitare l’attecchimento della plastica e per ridurre le </a:t>
            </a:r>
            <a:r>
              <a:rPr lang="it-IT" sz="1600" dirty="0" smtClean="0">
                <a:solidFill>
                  <a:schemeClr val="tx1"/>
                </a:solidFill>
                <a:ea typeface="Calibri"/>
                <a:cs typeface="Times New Roman"/>
              </a:rPr>
              <a:t>deformazioni;</a:t>
            </a:r>
          </a:p>
          <a:p>
            <a:pPr marL="742950" lvl="2" indent="-342900" algn="just" fontAlgn="base"/>
            <a:r>
              <a:rPr lang="it-IT" sz="1600" b="1" dirty="0" smtClean="0">
                <a:solidFill>
                  <a:schemeClr val="tx1"/>
                </a:solidFill>
                <a:ea typeface="Calibri"/>
                <a:cs typeface="Times New Roman"/>
              </a:rPr>
              <a:t>supporti</a:t>
            </a:r>
            <a:r>
              <a:rPr lang="it-IT" sz="1600" dirty="0">
                <a:solidFill>
                  <a:schemeClr val="tx1"/>
                </a:solidFill>
                <a:ea typeface="Calibri"/>
                <a:cs typeface="Times New Roman"/>
              </a:rPr>
              <a:t> – </a:t>
            </a:r>
            <a:r>
              <a:rPr lang="it-IT" sz="1600" dirty="0" smtClean="0">
                <a:solidFill>
                  <a:schemeClr val="tx1"/>
                </a:solidFill>
                <a:ea typeface="Calibri"/>
                <a:cs typeface="Times New Roman"/>
              </a:rPr>
              <a:t>sono delle strutture </a:t>
            </a:r>
            <a:r>
              <a:rPr lang="it-IT" sz="1600" dirty="0">
                <a:solidFill>
                  <a:schemeClr val="tx1"/>
                </a:solidFill>
                <a:ea typeface="Calibri"/>
                <a:cs typeface="Times New Roman"/>
              </a:rPr>
              <a:t>di supporto con cui stampare anche parti sporgenti o a </a:t>
            </a:r>
            <a:r>
              <a:rPr lang="it-IT" sz="1600" dirty="0" smtClean="0">
                <a:solidFill>
                  <a:schemeClr val="tx1"/>
                </a:solidFill>
                <a:ea typeface="Calibri"/>
                <a:cs typeface="Times New Roman"/>
              </a:rPr>
              <a:t>sbalzo (sottosquadro);</a:t>
            </a:r>
          </a:p>
          <a:p>
            <a:pPr marL="742950" lvl="2" indent="-342900" algn="just" fontAlgn="base"/>
            <a:r>
              <a:rPr lang="it-IT" sz="1600" b="1" dirty="0" err="1" smtClean="0">
                <a:solidFill>
                  <a:schemeClr val="tx1"/>
                </a:solidFill>
                <a:ea typeface="Calibri"/>
                <a:cs typeface="Times New Roman"/>
              </a:rPr>
              <a:t>skirt</a:t>
            </a:r>
            <a:r>
              <a:rPr lang="it-IT" sz="1600" dirty="0">
                <a:solidFill>
                  <a:schemeClr val="tx1"/>
                </a:solidFill>
                <a:ea typeface="Calibri"/>
                <a:cs typeface="Times New Roman"/>
              </a:rPr>
              <a:t> – traccia un percorso attorno all’oggetto che serve per capire dove sarà posto e per portare a regime </a:t>
            </a:r>
            <a:r>
              <a:rPr lang="it-IT" sz="1600" dirty="0" smtClean="0">
                <a:solidFill>
                  <a:schemeClr val="tx1"/>
                </a:solidFill>
                <a:ea typeface="Calibri"/>
                <a:cs typeface="Times New Roman"/>
              </a:rPr>
              <a:t>l’estrusore che ad inizio stampa potrebbe non essere completamente pieno.</a:t>
            </a:r>
            <a:endParaRPr lang="it-IT" sz="1600" dirty="0">
              <a:solidFill>
                <a:schemeClr val="tx1"/>
              </a:solidFill>
              <a:ea typeface="Calibri"/>
              <a:cs typeface="Times New Roman"/>
            </a:endParaRPr>
          </a:p>
          <a:p>
            <a:pPr marL="0" indent="0" algn="just" fontAlgn="base">
              <a:buNone/>
            </a:pPr>
            <a:endParaRPr lang="it-IT" sz="1600" dirty="0" smtClean="0">
              <a:solidFill>
                <a:schemeClr val="tx1"/>
              </a:solidFill>
              <a:ea typeface="Calibri"/>
              <a:cs typeface="Times New Roman"/>
            </a:endParaRPr>
          </a:p>
          <a:p>
            <a:pPr marL="0" indent="0" algn="just" fontAlgn="base">
              <a:buNone/>
            </a:pPr>
            <a:r>
              <a:rPr lang="it-IT" sz="1600" dirty="0" smtClean="0">
                <a:solidFill>
                  <a:schemeClr val="tx1"/>
                </a:solidFill>
                <a:ea typeface="Calibri"/>
                <a:cs typeface="Times New Roman"/>
              </a:rPr>
              <a:t>In questa lezione analizzeremo uno ad uno i parametri più importanti e capiremo quando e come dovranno essere impostati ed utilizzati. Lo faremo navigando tra le interfacce del software più utilizzato in assoluto: </a:t>
            </a:r>
            <a:r>
              <a:rPr lang="it-IT" sz="1600" b="1" dirty="0" smtClean="0">
                <a:solidFill>
                  <a:schemeClr val="tx1"/>
                </a:solidFill>
                <a:ea typeface="Calibri"/>
                <a:cs typeface="Times New Roman"/>
              </a:rPr>
              <a:t>Slic3r</a:t>
            </a:r>
            <a:endParaRPr lang="it-IT" sz="1600" b="1" dirty="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6</a:t>
            </a:fld>
            <a:endParaRPr lang="en-US"/>
          </a:p>
        </p:txBody>
      </p:sp>
    </p:spTree>
    <p:extLst>
      <p:ext uri="{BB962C8B-B14F-4D97-AF65-F5344CB8AC3E}">
        <p14:creationId xmlns:p14="http://schemas.microsoft.com/office/powerpoint/2010/main" val="18856136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400" b="1" kern="1200" dirty="0" smtClean="0">
                <a:solidFill>
                  <a:srgbClr val="6C6352"/>
                </a:solidFill>
                <a:latin typeface="+mj-lt"/>
                <a:ea typeface="Calibri"/>
                <a:cs typeface="Times New Roman"/>
              </a:rPr>
              <a:t>Lo </a:t>
            </a:r>
            <a:r>
              <a:rPr lang="it-IT" sz="2400" b="1" kern="1200" dirty="0" err="1">
                <a:solidFill>
                  <a:srgbClr val="6C6352"/>
                </a:solidFill>
                <a:latin typeface="+mj-lt"/>
                <a:ea typeface="Calibri"/>
                <a:cs typeface="Times New Roman"/>
              </a:rPr>
              <a:t>slicing</a:t>
            </a:r>
            <a:r>
              <a:rPr lang="it-IT" sz="2400" b="1" kern="1200" dirty="0">
                <a:solidFill>
                  <a:srgbClr val="6C6352"/>
                </a:solidFill>
                <a:latin typeface="+mj-lt"/>
                <a:ea typeface="Calibri"/>
                <a:cs typeface="Times New Roman"/>
              </a:rPr>
              <a:t> e la generazione del GCODE con Slic3r</a:t>
            </a:r>
            <a:r>
              <a:rPr lang="it-IT" sz="2800" b="1" kern="1200" dirty="0">
                <a:solidFill>
                  <a:srgbClr val="6C6352"/>
                </a:solidFill>
                <a:latin typeface="+mj-lt"/>
                <a:ea typeface="Calibri"/>
                <a:cs typeface="Times New Roman"/>
              </a:rPr>
              <a:t> </a:t>
            </a:r>
            <a:r>
              <a:rPr lang="it-IT" sz="2000" b="1" kern="1200" dirty="0" smtClean="0">
                <a:solidFill>
                  <a:srgbClr val="6C6352"/>
                </a:solidFill>
                <a:latin typeface="+mj-lt"/>
                <a:ea typeface="Calibri"/>
                <a:cs typeface="Times New Roman"/>
              </a:rPr>
              <a:t>– </a:t>
            </a:r>
            <a:r>
              <a:rPr lang="it-IT" sz="1600" b="1" kern="1200" dirty="0" smtClean="0">
                <a:solidFill>
                  <a:srgbClr val="6C6352"/>
                </a:solidFill>
                <a:ea typeface="Calibri"/>
                <a:cs typeface="Times New Roman"/>
              </a:rPr>
              <a:t>L’interfaccia</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4"/>
            <a:ext cx="8640960" cy="576064"/>
          </a:xfrm>
        </p:spPr>
        <p:txBody>
          <a:bodyPr>
            <a:noAutofit/>
          </a:bodyPr>
          <a:lstStyle/>
          <a:p>
            <a:pPr marL="0" indent="0" algn="just">
              <a:buNone/>
            </a:pPr>
            <a:r>
              <a:rPr lang="it-IT" sz="1600" dirty="0" smtClean="0">
                <a:solidFill>
                  <a:schemeClr val="tx1"/>
                </a:solidFill>
                <a:ea typeface="Calibri"/>
                <a:cs typeface="Times New Roman"/>
              </a:rPr>
              <a:t>Alla prima installazione parte un </a:t>
            </a:r>
            <a:r>
              <a:rPr lang="it-IT" sz="1600" dirty="0" err="1" smtClean="0">
                <a:solidFill>
                  <a:schemeClr val="tx1"/>
                </a:solidFill>
                <a:ea typeface="Calibri"/>
                <a:cs typeface="Times New Roman"/>
              </a:rPr>
              <a:t>wizard</a:t>
            </a:r>
            <a:r>
              <a:rPr lang="it-IT" sz="1600" dirty="0" smtClean="0">
                <a:solidFill>
                  <a:schemeClr val="tx1"/>
                </a:solidFill>
                <a:ea typeface="Calibri"/>
                <a:cs typeface="Times New Roman"/>
              </a:rPr>
              <a:t> di configurazione per l’impostazione dei parametri </a:t>
            </a:r>
            <a:r>
              <a:rPr lang="it-IT" sz="1600" b="1" dirty="0" smtClean="0">
                <a:solidFill>
                  <a:schemeClr val="tx1"/>
                </a:solidFill>
                <a:ea typeface="Calibri"/>
                <a:cs typeface="Times New Roman"/>
              </a:rPr>
              <a:t>specifici della macchina</a:t>
            </a:r>
            <a:r>
              <a:rPr lang="it-IT" sz="1600" dirty="0" smtClean="0">
                <a:solidFill>
                  <a:schemeClr val="tx1"/>
                </a:solidFill>
                <a:ea typeface="Calibri"/>
                <a:cs typeface="Times New Roman"/>
              </a:rPr>
              <a:t>. I parametri da impostare sono:</a:t>
            </a: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7</a:t>
            </a:fld>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1754" y="1491630"/>
            <a:ext cx="4675146"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ontent Placeholder 2"/>
          <p:cNvSpPr txBox="1">
            <a:spLocks/>
          </p:cNvSpPr>
          <p:nvPr/>
        </p:nvSpPr>
        <p:spPr>
          <a:xfrm>
            <a:off x="251520" y="1203598"/>
            <a:ext cx="3744416"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it-IT" sz="1600" b="1" dirty="0" smtClean="0">
                <a:solidFill>
                  <a:schemeClr val="tx1"/>
                </a:solidFill>
                <a:ea typeface="Calibri"/>
                <a:cs typeface="Times New Roman"/>
              </a:rPr>
              <a:t>Firmware </a:t>
            </a:r>
            <a:r>
              <a:rPr lang="it-IT" sz="1600" b="1" dirty="0" err="1" smtClean="0">
                <a:solidFill>
                  <a:schemeClr val="tx1"/>
                </a:solidFill>
                <a:ea typeface="Calibri"/>
                <a:cs typeface="Times New Roman"/>
              </a:rPr>
              <a:t>Type</a:t>
            </a:r>
            <a:r>
              <a:rPr lang="it-IT" sz="1600" dirty="0" smtClean="0">
                <a:solidFill>
                  <a:schemeClr val="tx1"/>
                </a:solidFill>
                <a:ea typeface="Calibri"/>
                <a:cs typeface="Times New Roman"/>
              </a:rPr>
              <a:t>: il software presente sulla scheda di controllo che leggerà ed eseguirà il </a:t>
            </a:r>
            <a:r>
              <a:rPr lang="it-IT" sz="1600" dirty="0" err="1" smtClean="0">
                <a:solidFill>
                  <a:schemeClr val="tx1"/>
                </a:solidFill>
                <a:ea typeface="Calibri"/>
                <a:cs typeface="Times New Roman"/>
              </a:rPr>
              <a:t>Gcode</a:t>
            </a:r>
            <a:r>
              <a:rPr lang="it-IT" sz="1600" dirty="0" smtClean="0">
                <a:solidFill>
                  <a:schemeClr val="tx1"/>
                </a:solidFill>
                <a:ea typeface="Calibri"/>
                <a:cs typeface="Times New Roman"/>
              </a:rPr>
              <a:t>.</a:t>
            </a:r>
          </a:p>
          <a:p>
            <a:pPr marL="0" indent="0" algn="just">
              <a:buFont typeface="Arial" pitchFamily="34" charset="0"/>
              <a:buNone/>
            </a:pPr>
            <a:r>
              <a:rPr lang="it-IT" sz="1600" b="1" dirty="0" smtClean="0">
                <a:solidFill>
                  <a:schemeClr val="tx1"/>
                </a:solidFill>
                <a:ea typeface="Calibri"/>
                <a:cs typeface="Times New Roman"/>
              </a:rPr>
              <a:t>Bed </a:t>
            </a:r>
            <a:r>
              <a:rPr lang="it-IT" sz="1600" b="1" dirty="0" err="1" smtClean="0">
                <a:solidFill>
                  <a:schemeClr val="tx1"/>
                </a:solidFill>
                <a:ea typeface="Calibri"/>
                <a:cs typeface="Times New Roman"/>
              </a:rPr>
              <a:t>Size</a:t>
            </a:r>
            <a:r>
              <a:rPr lang="it-IT" sz="1600" dirty="0" smtClean="0">
                <a:solidFill>
                  <a:schemeClr val="tx1"/>
                </a:solidFill>
                <a:ea typeface="Calibri"/>
                <a:cs typeface="Times New Roman"/>
              </a:rPr>
              <a:t>: La dimensione del letto di stampa</a:t>
            </a:r>
          </a:p>
          <a:p>
            <a:pPr marL="0" indent="0" algn="just">
              <a:buFont typeface="Arial" pitchFamily="34" charset="0"/>
              <a:buNone/>
            </a:pPr>
            <a:r>
              <a:rPr lang="it-IT" sz="1600" b="1" dirty="0" err="1" smtClean="0">
                <a:solidFill>
                  <a:schemeClr val="tx1"/>
                </a:solidFill>
                <a:ea typeface="Calibri"/>
                <a:cs typeface="Times New Roman"/>
              </a:rPr>
              <a:t>Nozzle</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Diameter</a:t>
            </a:r>
            <a:r>
              <a:rPr lang="it-IT" sz="1600" dirty="0" smtClean="0">
                <a:solidFill>
                  <a:schemeClr val="tx1"/>
                </a:solidFill>
                <a:ea typeface="Calibri"/>
                <a:cs typeface="Times New Roman"/>
              </a:rPr>
              <a:t>: il diametro dell’ugello</a:t>
            </a:r>
          </a:p>
          <a:p>
            <a:pPr marL="0" indent="0" algn="just">
              <a:buFont typeface="Arial" pitchFamily="34" charset="0"/>
              <a:buNone/>
            </a:pPr>
            <a:r>
              <a:rPr lang="it-IT" sz="1600" b="1" dirty="0" err="1" smtClean="0">
                <a:solidFill>
                  <a:schemeClr val="tx1"/>
                </a:solidFill>
                <a:ea typeface="Calibri"/>
                <a:cs typeface="Times New Roman"/>
              </a:rPr>
              <a:t>Filament</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Diameter</a:t>
            </a:r>
            <a:r>
              <a:rPr lang="it-IT" sz="1600" dirty="0" smtClean="0">
                <a:solidFill>
                  <a:schemeClr val="tx1"/>
                </a:solidFill>
                <a:ea typeface="Calibri"/>
                <a:cs typeface="Times New Roman"/>
              </a:rPr>
              <a:t>: il diametro del filamento utilizzato (solitamente 3mm o 1,75mm)</a:t>
            </a:r>
          </a:p>
          <a:p>
            <a:pPr marL="0" indent="0" algn="just">
              <a:buFont typeface="Arial" pitchFamily="34" charset="0"/>
              <a:buNone/>
            </a:pPr>
            <a:r>
              <a:rPr lang="it-IT" sz="1600" b="1" dirty="0" err="1" smtClean="0">
                <a:solidFill>
                  <a:schemeClr val="tx1"/>
                </a:solidFill>
                <a:ea typeface="Calibri"/>
                <a:cs typeface="Times New Roman"/>
              </a:rPr>
              <a:t>Extrusion</a:t>
            </a:r>
            <a:r>
              <a:rPr lang="it-IT" sz="1600" b="1" dirty="0" smtClean="0">
                <a:solidFill>
                  <a:schemeClr val="tx1"/>
                </a:solidFill>
                <a:ea typeface="Calibri"/>
                <a:cs typeface="Times New Roman"/>
              </a:rPr>
              <a:t> Temperature</a:t>
            </a:r>
            <a:r>
              <a:rPr lang="it-IT" sz="1600" dirty="0" smtClean="0">
                <a:solidFill>
                  <a:schemeClr val="tx1"/>
                </a:solidFill>
                <a:ea typeface="Calibri"/>
                <a:cs typeface="Times New Roman"/>
              </a:rPr>
              <a:t>: La temperatura di estrusione del filamento</a:t>
            </a:r>
          </a:p>
          <a:p>
            <a:pPr marL="0" indent="0" algn="just">
              <a:buFont typeface="Arial" pitchFamily="34" charset="0"/>
              <a:buNone/>
            </a:pPr>
            <a:r>
              <a:rPr lang="it-IT" sz="1600" b="1" dirty="0" smtClean="0">
                <a:solidFill>
                  <a:schemeClr val="tx1"/>
                </a:solidFill>
                <a:ea typeface="Calibri"/>
                <a:cs typeface="Times New Roman"/>
              </a:rPr>
              <a:t>Bed Temperature</a:t>
            </a:r>
            <a:r>
              <a:rPr lang="it-IT" sz="1600" dirty="0" smtClean="0">
                <a:solidFill>
                  <a:schemeClr val="tx1"/>
                </a:solidFill>
                <a:ea typeface="Calibri"/>
                <a:cs typeface="Times New Roman"/>
              </a:rPr>
              <a:t>: la temperatura del letto riscaldato, se presente.</a:t>
            </a:r>
          </a:p>
        </p:txBody>
      </p:sp>
    </p:spTree>
    <p:extLst>
      <p:ext uri="{BB962C8B-B14F-4D97-AF65-F5344CB8AC3E}">
        <p14:creationId xmlns:p14="http://schemas.microsoft.com/office/powerpoint/2010/main" val="8902120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400" b="1" kern="1200" dirty="0" smtClean="0">
                <a:solidFill>
                  <a:srgbClr val="6C6352"/>
                </a:solidFill>
                <a:latin typeface="+mj-lt"/>
                <a:ea typeface="Calibri"/>
                <a:cs typeface="Times New Roman"/>
              </a:rPr>
              <a:t>Lo </a:t>
            </a:r>
            <a:r>
              <a:rPr lang="it-IT" sz="2400" b="1" kern="1200" dirty="0" err="1">
                <a:solidFill>
                  <a:srgbClr val="6C6352"/>
                </a:solidFill>
                <a:latin typeface="+mj-lt"/>
                <a:ea typeface="Calibri"/>
                <a:cs typeface="Times New Roman"/>
              </a:rPr>
              <a:t>slicing</a:t>
            </a:r>
            <a:r>
              <a:rPr lang="it-IT" sz="2400" b="1" kern="1200" dirty="0">
                <a:solidFill>
                  <a:srgbClr val="6C6352"/>
                </a:solidFill>
                <a:latin typeface="+mj-lt"/>
                <a:ea typeface="Calibri"/>
                <a:cs typeface="Times New Roman"/>
              </a:rPr>
              <a:t> e la generazione del GCODE con Slic3r</a:t>
            </a:r>
            <a:r>
              <a:rPr lang="it-IT" sz="2800" b="1" kern="1200" dirty="0">
                <a:solidFill>
                  <a:srgbClr val="6C6352"/>
                </a:solidFill>
                <a:latin typeface="+mj-lt"/>
                <a:ea typeface="Calibri"/>
                <a:cs typeface="Times New Roman"/>
              </a:rPr>
              <a:t> </a:t>
            </a:r>
            <a:r>
              <a:rPr lang="it-IT" sz="2000" b="1" kern="1200" dirty="0" smtClean="0">
                <a:solidFill>
                  <a:srgbClr val="6C6352"/>
                </a:solidFill>
                <a:latin typeface="+mj-lt"/>
                <a:ea typeface="Calibri"/>
                <a:cs typeface="Times New Roman"/>
              </a:rPr>
              <a:t>– </a:t>
            </a:r>
            <a:r>
              <a:rPr lang="it-IT" sz="1600" b="1" kern="1200" dirty="0" smtClean="0">
                <a:solidFill>
                  <a:srgbClr val="6C6352"/>
                </a:solidFill>
                <a:ea typeface="Calibri"/>
                <a:cs typeface="Times New Roman"/>
              </a:rPr>
              <a:t>L’interfaccia</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4"/>
            <a:ext cx="8640960" cy="2520280"/>
          </a:xfrm>
        </p:spPr>
        <p:txBody>
          <a:bodyPr>
            <a:noAutofit/>
          </a:bodyPr>
          <a:lstStyle/>
          <a:p>
            <a:pPr marL="0" indent="0" algn="just">
              <a:buNone/>
            </a:pPr>
            <a:r>
              <a:rPr lang="it-IT" sz="1600" dirty="0" smtClean="0">
                <a:solidFill>
                  <a:schemeClr val="tx1"/>
                </a:solidFill>
                <a:ea typeface="Calibri"/>
                <a:cs typeface="Times New Roman"/>
              </a:rPr>
              <a:t>I parametri appena settati possono poi essere cambiati in qualunque momento. All’avvio, Slic3r </a:t>
            </a:r>
            <a:r>
              <a:rPr lang="it-IT" sz="1600" dirty="0">
                <a:solidFill>
                  <a:schemeClr val="tx1"/>
                </a:solidFill>
                <a:ea typeface="Calibri"/>
                <a:cs typeface="Times New Roman"/>
              </a:rPr>
              <a:t>si presenta con una schermata </a:t>
            </a:r>
            <a:r>
              <a:rPr lang="it-IT" sz="1600" dirty="0" smtClean="0">
                <a:solidFill>
                  <a:schemeClr val="tx1"/>
                </a:solidFill>
                <a:ea typeface="Calibri"/>
                <a:cs typeface="Times New Roman"/>
              </a:rPr>
              <a:t>composta </a:t>
            </a:r>
            <a:r>
              <a:rPr lang="it-IT" sz="1600" dirty="0">
                <a:solidFill>
                  <a:schemeClr val="tx1"/>
                </a:solidFill>
                <a:ea typeface="Calibri"/>
                <a:cs typeface="Times New Roman"/>
              </a:rPr>
              <a:t>da 4 sezioni (</a:t>
            </a:r>
            <a:r>
              <a:rPr lang="it-IT" sz="1600" dirty="0" err="1">
                <a:solidFill>
                  <a:schemeClr val="tx1"/>
                </a:solidFill>
                <a:ea typeface="Calibri"/>
                <a:cs typeface="Times New Roman"/>
              </a:rPr>
              <a:t>Tab</a:t>
            </a:r>
            <a:r>
              <a:rPr lang="it-IT" sz="1600" dirty="0">
                <a:solidFill>
                  <a:schemeClr val="tx1"/>
                </a:solidFill>
                <a:ea typeface="Calibri"/>
                <a:cs typeface="Times New Roman"/>
              </a:rPr>
              <a:t>) principali:</a:t>
            </a:r>
          </a:p>
          <a:p>
            <a:pPr algn="just"/>
            <a:r>
              <a:rPr lang="it-IT" sz="1600" b="1" dirty="0" err="1">
                <a:solidFill>
                  <a:schemeClr val="tx1"/>
                </a:solidFill>
                <a:ea typeface="Calibri"/>
                <a:cs typeface="Times New Roman"/>
              </a:rPr>
              <a:t>Plater</a:t>
            </a:r>
            <a:r>
              <a:rPr lang="it-IT" sz="1600" dirty="0">
                <a:solidFill>
                  <a:schemeClr val="tx1"/>
                </a:solidFill>
                <a:ea typeface="Calibri"/>
                <a:cs typeface="Times New Roman"/>
              </a:rPr>
              <a:t>: Schermata </a:t>
            </a:r>
            <a:r>
              <a:rPr lang="it-IT" sz="1600" dirty="0" smtClean="0">
                <a:solidFill>
                  <a:schemeClr val="tx1"/>
                </a:solidFill>
                <a:ea typeface="Calibri"/>
                <a:cs typeface="Times New Roman"/>
              </a:rPr>
              <a:t>principale dalla quale si può caricare il solido e si può generare il </a:t>
            </a:r>
            <a:r>
              <a:rPr lang="it-IT" sz="1600" dirty="0" err="1" smtClean="0">
                <a:solidFill>
                  <a:schemeClr val="tx1"/>
                </a:solidFill>
                <a:ea typeface="Calibri"/>
                <a:cs typeface="Times New Roman"/>
              </a:rPr>
              <a:t>GCode</a:t>
            </a:r>
            <a:r>
              <a:rPr lang="it-IT" sz="1600" dirty="0" smtClean="0">
                <a:solidFill>
                  <a:schemeClr val="tx1"/>
                </a:solidFill>
                <a:ea typeface="Calibri"/>
                <a:cs typeface="Times New Roman"/>
              </a:rPr>
              <a:t>.</a:t>
            </a:r>
            <a:endParaRPr lang="it-IT" sz="1600" dirty="0">
              <a:solidFill>
                <a:schemeClr val="tx1"/>
              </a:solidFill>
              <a:ea typeface="Calibri"/>
              <a:cs typeface="Times New Roman"/>
            </a:endParaRPr>
          </a:p>
          <a:p>
            <a:pPr algn="just"/>
            <a:r>
              <a:rPr lang="it-IT" sz="1600" b="1" dirty="0" err="1">
                <a:solidFill>
                  <a:schemeClr val="tx1"/>
                </a:solidFill>
                <a:ea typeface="Calibri"/>
                <a:cs typeface="Times New Roman"/>
              </a:rPr>
              <a:t>Print</a:t>
            </a:r>
            <a:r>
              <a:rPr lang="it-IT" sz="1600" b="1" dirty="0">
                <a:solidFill>
                  <a:schemeClr val="tx1"/>
                </a:solidFill>
                <a:ea typeface="Calibri"/>
                <a:cs typeface="Times New Roman"/>
              </a:rPr>
              <a:t> </a:t>
            </a:r>
            <a:r>
              <a:rPr lang="it-IT" sz="1600" b="1" dirty="0" err="1">
                <a:solidFill>
                  <a:schemeClr val="tx1"/>
                </a:solidFill>
                <a:ea typeface="Calibri"/>
                <a:cs typeface="Times New Roman"/>
              </a:rPr>
              <a:t>Settings</a:t>
            </a:r>
            <a:r>
              <a:rPr lang="it-IT" sz="1600" dirty="0">
                <a:solidFill>
                  <a:schemeClr val="tx1"/>
                </a:solidFill>
                <a:ea typeface="Calibri"/>
                <a:cs typeface="Times New Roman"/>
              </a:rPr>
              <a:t>: Qui ci sono i primi parametri di stampa, quali la gestione dei perimetri, distanza tra i </a:t>
            </a:r>
            <a:r>
              <a:rPr lang="it-IT" sz="1600" dirty="0" err="1">
                <a:solidFill>
                  <a:schemeClr val="tx1"/>
                </a:solidFill>
                <a:ea typeface="Calibri"/>
                <a:cs typeface="Times New Roman"/>
              </a:rPr>
              <a:t>layer</a:t>
            </a:r>
            <a:r>
              <a:rPr lang="it-IT" sz="1600" dirty="0">
                <a:solidFill>
                  <a:schemeClr val="tx1"/>
                </a:solidFill>
                <a:ea typeface="Calibri"/>
                <a:cs typeface="Times New Roman"/>
              </a:rPr>
              <a:t>, supporti, velocita dei motori, etc.</a:t>
            </a:r>
          </a:p>
          <a:p>
            <a:pPr algn="just"/>
            <a:r>
              <a:rPr lang="it-IT" sz="1600" b="1" dirty="0" err="1">
                <a:solidFill>
                  <a:schemeClr val="tx1"/>
                </a:solidFill>
                <a:ea typeface="Calibri"/>
                <a:cs typeface="Times New Roman"/>
              </a:rPr>
              <a:t>Filament</a:t>
            </a:r>
            <a:r>
              <a:rPr lang="it-IT" sz="1600" b="1" dirty="0">
                <a:solidFill>
                  <a:schemeClr val="tx1"/>
                </a:solidFill>
                <a:ea typeface="Calibri"/>
                <a:cs typeface="Times New Roman"/>
              </a:rPr>
              <a:t> </a:t>
            </a:r>
            <a:r>
              <a:rPr lang="it-IT" sz="1600" b="1" dirty="0" err="1">
                <a:solidFill>
                  <a:schemeClr val="tx1"/>
                </a:solidFill>
                <a:ea typeface="Calibri"/>
                <a:cs typeface="Times New Roman"/>
              </a:rPr>
              <a:t>Settings</a:t>
            </a:r>
            <a:r>
              <a:rPr lang="it-IT" sz="1600" dirty="0">
                <a:solidFill>
                  <a:schemeClr val="tx1"/>
                </a:solidFill>
                <a:ea typeface="Calibri"/>
                <a:cs typeface="Times New Roman"/>
              </a:rPr>
              <a:t>: Qui ci sono i parametri relativi </a:t>
            </a:r>
            <a:r>
              <a:rPr lang="it-IT" sz="1600" dirty="0" smtClean="0">
                <a:solidFill>
                  <a:schemeClr val="tx1"/>
                </a:solidFill>
                <a:ea typeface="Calibri"/>
                <a:cs typeface="Times New Roman"/>
              </a:rPr>
              <a:t>alla </a:t>
            </a:r>
            <a:r>
              <a:rPr lang="it-IT" sz="1600" dirty="0">
                <a:solidFill>
                  <a:schemeClr val="tx1"/>
                </a:solidFill>
                <a:ea typeface="Calibri"/>
                <a:cs typeface="Times New Roman"/>
              </a:rPr>
              <a:t>regolazione delle temperature di estrusione e del Heated Bed </a:t>
            </a:r>
            <a:r>
              <a:rPr lang="it-IT" sz="1600" dirty="0" smtClean="0">
                <a:solidFill>
                  <a:schemeClr val="tx1"/>
                </a:solidFill>
                <a:ea typeface="Calibri"/>
                <a:cs typeface="Times New Roman"/>
              </a:rPr>
              <a:t>nonché </a:t>
            </a:r>
            <a:r>
              <a:rPr lang="it-IT" sz="1600" dirty="0">
                <a:solidFill>
                  <a:schemeClr val="tx1"/>
                </a:solidFill>
                <a:ea typeface="Calibri"/>
                <a:cs typeface="Times New Roman"/>
              </a:rPr>
              <a:t>le impostazioni delle ventole di </a:t>
            </a:r>
            <a:r>
              <a:rPr lang="it-IT" sz="1600" dirty="0" smtClean="0">
                <a:solidFill>
                  <a:schemeClr val="tx1"/>
                </a:solidFill>
                <a:ea typeface="Calibri"/>
                <a:cs typeface="Times New Roman"/>
              </a:rPr>
              <a:t>raffreddamento</a:t>
            </a:r>
            <a:r>
              <a:rPr lang="it-IT" sz="1600" dirty="0">
                <a:solidFill>
                  <a:schemeClr val="tx1"/>
                </a:solidFill>
                <a:ea typeface="Calibri"/>
                <a:cs typeface="Times New Roman"/>
              </a:rPr>
              <a:t>.</a:t>
            </a:r>
          </a:p>
          <a:p>
            <a:pPr algn="just"/>
            <a:r>
              <a:rPr lang="it-IT" sz="1600" b="1" dirty="0" err="1">
                <a:solidFill>
                  <a:schemeClr val="tx1"/>
                </a:solidFill>
                <a:ea typeface="Calibri"/>
                <a:cs typeface="Times New Roman"/>
              </a:rPr>
              <a:t>Printer</a:t>
            </a:r>
            <a:r>
              <a:rPr lang="it-IT" sz="1600" b="1" dirty="0">
                <a:solidFill>
                  <a:schemeClr val="tx1"/>
                </a:solidFill>
                <a:ea typeface="Calibri"/>
                <a:cs typeface="Times New Roman"/>
              </a:rPr>
              <a:t> </a:t>
            </a:r>
            <a:r>
              <a:rPr lang="it-IT" sz="1600" b="1" dirty="0" err="1">
                <a:solidFill>
                  <a:schemeClr val="tx1"/>
                </a:solidFill>
                <a:ea typeface="Calibri"/>
                <a:cs typeface="Times New Roman"/>
              </a:rPr>
              <a:t>Settings</a:t>
            </a:r>
            <a:r>
              <a:rPr lang="it-IT" sz="1600" dirty="0">
                <a:solidFill>
                  <a:schemeClr val="tx1"/>
                </a:solidFill>
                <a:ea typeface="Calibri"/>
                <a:cs typeface="Times New Roman"/>
              </a:rPr>
              <a:t>: Qui troviamo le impostazioni relative alle dimensioni dell'area di stampa, del diametro dell'iniettore e la </a:t>
            </a:r>
            <a:r>
              <a:rPr lang="it-IT" sz="1600" dirty="0" smtClean="0">
                <a:solidFill>
                  <a:schemeClr val="tx1"/>
                </a:solidFill>
                <a:ea typeface="Calibri"/>
                <a:cs typeface="Times New Roman"/>
              </a:rPr>
              <a:t>possibilità </a:t>
            </a:r>
            <a:r>
              <a:rPr lang="it-IT" sz="1600" dirty="0">
                <a:solidFill>
                  <a:schemeClr val="tx1"/>
                </a:solidFill>
                <a:ea typeface="Calibri"/>
                <a:cs typeface="Times New Roman"/>
              </a:rPr>
              <a:t>di aggiungere personalizzazioni al G-Code.</a:t>
            </a: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8</a:t>
            </a:fld>
            <a:endParaRPr lang="en-US"/>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3728" y="3219822"/>
            <a:ext cx="4478714" cy="1512168"/>
          </a:xfrm>
          <a:prstGeom prst="rect">
            <a:avLst/>
          </a:prstGeom>
        </p:spPr>
      </p:pic>
    </p:spTree>
    <p:extLst>
      <p:ext uri="{BB962C8B-B14F-4D97-AF65-F5344CB8AC3E}">
        <p14:creationId xmlns:p14="http://schemas.microsoft.com/office/powerpoint/2010/main" val="32899328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400" b="1" kern="1200" dirty="0" smtClean="0">
                <a:solidFill>
                  <a:srgbClr val="6C6352"/>
                </a:solidFill>
                <a:latin typeface="+mj-lt"/>
                <a:ea typeface="Calibri"/>
                <a:cs typeface="Times New Roman"/>
              </a:rPr>
              <a:t>Lo </a:t>
            </a:r>
            <a:r>
              <a:rPr lang="it-IT" sz="2400" b="1" kern="1200" dirty="0" err="1">
                <a:solidFill>
                  <a:srgbClr val="6C6352"/>
                </a:solidFill>
                <a:latin typeface="+mj-lt"/>
                <a:ea typeface="Calibri"/>
                <a:cs typeface="Times New Roman"/>
              </a:rPr>
              <a:t>slicing</a:t>
            </a:r>
            <a:r>
              <a:rPr lang="it-IT" sz="2400" b="1" kern="1200" dirty="0">
                <a:solidFill>
                  <a:srgbClr val="6C6352"/>
                </a:solidFill>
                <a:latin typeface="+mj-lt"/>
                <a:ea typeface="Calibri"/>
                <a:cs typeface="Times New Roman"/>
              </a:rPr>
              <a:t> e la generazione del GCODE con Slic3r</a:t>
            </a:r>
            <a:r>
              <a:rPr lang="it-IT" sz="2800" b="1" kern="1200" dirty="0">
                <a:solidFill>
                  <a:srgbClr val="6C6352"/>
                </a:solidFill>
                <a:latin typeface="+mj-lt"/>
                <a:ea typeface="Calibri"/>
                <a:cs typeface="Times New Roman"/>
              </a:rPr>
              <a:t> </a:t>
            </a:r>
            <a:r>
              <a:rPr lang="it-IT" sz="2000" b="1" kern="1200" dirty="0" smtClean="0">
                <a:solidFill>
                  <a:srgbClr val="6C6352"/>
                </a:solidFill>
                <a:latin typeface="+mj-lt"/>
                <a:ea typeface="Calibri"/>
                <a:cs typeface="Times New Roman"/>
              </a:rPr>
              <a:t>– </a:t>
            </a:r>
            <a:r>
              <a:rPr lang="it-IT" sz="1600" b="1" kern="1200" dirty="0" err="1" smtClean="0">
                <a:solidFill>
                  <a:srgbClr val="6C6352"/>
                </a:solidFill>
                <a:ea typeface="Calibri"/>
                <a:cs typeface="Times New Roman"/>
              </a:rPr>
              <a:t>Printer</a:t>
            </a:r>
            <a:r>
              <a:rPr lang="it-IT" sz="1600" b="1" kern="1200" dirty="0" smtClean="0">
                <a:solidFill>
                  <a:srgbClr val="6C6352"/>
                </a:solidFill>
                <a:ea typeface="Calibri"/>
                <a:cs typeface="Times New Roman"/>
              </a:rPr>
              <a:t> </a:t>
            </a:r>
            <a:r>
              <a:rPr lang="it-IT" sz="1600" b="1" kern="1200" dirty="0" err="1" smtClean="0">
                <a:solidFill>
                  <a:srgbClr val="6C6352"/>
                </a:solidFill>
                <a:ea typeface="Calibri"/>
                <a:cs typeface="Times New Roman"/>
              </a:rPr>
              <a:t>Settings</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4"/>
            <a:ext cx="3240360" cy="4104456"/>
          </a:xfrm>
        </p:spPr>
        <p:txBody>
          <a:bodyPr>
            <a:noAutofit/>
          </a:bodyPr>
          <a:lstStyle/>
          <a:p>
            <a:pPr marL="0" indent="0" algn="just">
              <a:buNone/>
            </a:pPr>
            <a:r>
              <a:rPr lang="it-IT" sz="1600" b="1" dirty="0" err="1" smtClean="0">
                <a:solidFill>
                  <a:schemeClr val="tx1"/>
                </a:solidFill>
                <a:ea typeface="Calibri"/>
                <a:cs typeface="Times New Roman"/>
              </a:rPr>
              <a:t>Printer</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Settings</a:t>
            </a:r>
            <a:r>
              <a:rPr lang="it-IT" sz="1600" dirty="0" smtClean="0">
                <a:solidFill>
                  <a:schemeClr val="tx1"/>
                </a:solidFill>
                <a:ea typeface="Calibri"/>
                <a:cs typeface="Times New Roman"/>
              </a:rPr>
              <a:t>: in questa sezione troviamo i parametri specifici della stampante, alcuni dei quali già impostati durante il </a:t>
            </a:r>
            <a:r>
              <a:rPr lang="it-IT" sz="1600" dirty="0" err="1" smtClean="0">
                <a:solidFill>
                  <a:schemeClr val="tx1"/>
                </a:solidFill>
                <a:ea typeface="Calibri"/>
                <a:cs typeface="Times New Roman"/>
              </a:rPr>
              <a:t>wizard</a:t>
            </a:r>
            <a:r>
              <a:rPr lang="it-IT" sz="1600" dirty="0" smtClean="0">
                <a:solidFill>
                  <a:schemeClr val="tx1"/>
                </a:solidFill>
                <a:ea typeface="Calibri"/>
                <a:cs typeface="Times New Roman"/>
              </a:rPr>
              <a:t>.</a:t>
            </a:r>
          </a:p>
          <a:p>
            <a:pPr marL="0" indent="0" algn="just">
              <a:buNone/>
            </a:pPr>
            <a:endParaRPr lang="it-IT" sz="800" dirty="0" smtClean="0">
              <a:solidFill>
                <a:schemeClr val="tx1"/>
              </a:solidFill>
              <a:ea typeface="Calibri"/>
              <a:cs typeface="Times New Roman"/>
            </a:endParaRPr>
          </a:p>
          <a:p>
            <a:pPr marL="0" indent="0" algn="just">
              <a:buNone/>
            </a:pPr>
            <a:r>
              <a:rPr lang="it-IT" sz="1600" dirty="0" smtClean="0">
                <a:solidFill>
                  <a:schemeClr val="tx1"/>
                </a:solidFill>
                <a:ea typeface="Calibri"/>
                <a:cs typeface="Times New Roman"/>
              </a:rPr>
              <a:t>Nella sotto sezione </a:t>
            </a:r>
            <a:r>
              <a:rPr lang="it-IT" sz="1600" b="1" i="1" dirty="0" smtClean="0">
                <a:solidFill>
                  <a:schemeClr val="tx1"/>
                </a:solidFill>
                <a:ea typeface="Calibri"/>
                <a:cs typeface="Times New Roman"/>
              </a:rPr>
              <a:t>General</a:t>
            </a:r>
            <a:r>
              <a:rPr lang="it-IT" sz="1600" i="1" dirty="0" smtClean="0">
                <a:solidFill>
                  <a:schemeClr val="tx1"/>
                </a:solidFill>
                <a:ea typeface="Calibri"/>
                <a:cs typeface="Times New Roman"/>
              </a:rPr>
              <a:t> </a:t>
            </a:r>
            <a:r>
              <a:rPr lang="it-IT" sz="1600" dirty="0" smtClean="0">
                <a:solidFill>
                  <a:schemeClr val="tx1"/>
                </a:solidFill>
                <a:ea typeface="Calibri"/>
                <a:cs typeface="Times New Roman"/>
              </a:rPr>
              <a:t>possiamo impostare: </a:t>
            </a:r>
          </a:p>
          <a:p>
            <a:pPr algn="just"/>
            <a:r>
              <a:rPr lang="it-IT" sz="1600" dirty="0" smtClean="0">
                <a:solidFill>
                  <a:schemeClr val="tx1"/>
                </a:solidFill>
                <a:ea typeface="Calibri"/>
                <a:cs typeface="Times New Roman"/>
              </a:rPr>
              <a:t>le dimensioni del piatto di stampa;</a:t>
            </a:r>
          </a:p>
          <a:p>
            <a:pPr algn="just"/>
            <a:r>
              <a:rPr lang="it-IT" sz="1600" dirty="0" smtClean="0">
                <a:solidFill>
                  <a:schemeClr val="tx1"/>
                </a:solidFill>
                <a:ea typeface="Calibri"/>
                <a:cs typeface="Times New Roman"/>
              </a:rPr>
              <a:t>il punto centrale di stampa;</a:t>
            </a:r>
          </a:p>
          <a:p>
            <a:pPr algn="just"/>
            <a:r>
              <a:rPr lang="it-IT" sz="1600" dirty="0" smtClean="0">
                <a:solidFill>
                  <a:schemeClr val="tx1"/>
                </a:solidFill>
                <a:ea typeface="Calibri"/>
                <a:cs typeface="Times New Roman"/>
              </a:rPr>
              <a:t>l’offset per l’asse Z;</a:t>
            </a:r>
          </a:p>
          <a:p>
            <a:pPr algn="just"/>
            <a:r>
              <a:rPr lang="it-IT" sz="1600" dirty="0" smtClean="0">
                <a:solidFill>
                  <a:schemeClr val="tx1"/>
                </a:solidFill>
                <a:ea typeface="Calibri"/>
                <a:cs typeface="Times New Roman"/>
              </a:rPr>
              <a:t>il tipo di firmware utilizzato nella scheda di controllo della stampante;</a:t>
            </a:r>
          </a:p>
          <a:p>
            <a:pPr algn="just"/>
            <a:r>
              <a:rPr lang="it-IT" sz="1600" dirty="0" smtClean="0">
                <a:solidFill>
                  <a:schemeClr val="tx1"/>
                </a:solidFill>
                <a:ea typeface="Calibri"/>
                <a:cs typeface="Times New Roman"/>
              </a:rPr>
              <a:t>il numero di estrusori.</a:t>
            </a:r>
          </a:p>
          <a:p>
            <a:pPr marL="0" indent="0" algn="just">
              <a:buNone/>
            </a:pPr>
            <a:endParaRPr lang="it-IT" sz="1600" i="1" dirty="0" smtClean="0">
              <a:solidFill>
                <a:schemeClr val="tx1"/>
              </a:solidFill>
              <a:ea typeface="Calibri"/>
              <a:cs typeface="Times New Roman"/>
            </a:endParaRPr>
          </a:p>
          <a:p>
            <a:pPr marL="0" indent="0" algn="just">
              <a:buNone/>
            </a:pPr>
            <a:endParaRPr lang="it-IT" sz="1600" dirty="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9</a:t>
            </a:fld>
            <a:endParaRPr lang="en-US"/>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3888" y="915566"/>
            <a:ext cx="5078040" cy="3662344"/>
          </a:xfrm>
          <a:prstGeom prst="rect">
            <a:avLst/>
          </a:prstGeom>
        </p:spPr>
      </p:pic>
    </p:spTree>
    <p:extLst>
      <p:ext uri="{BB962C8B-B14F-4D97-AF65-F5344CB8AC3E}">
        <p14:creationId xmlns:p14="http://schemas.microsoft.com/office/powerpoint/2010/main" val="614376868"/>
      </p:ext>
    </p:extLst>
  </p:cSld>
  <p:clrMapOvr>
    <a:masterClrMapping/>
  </p:clrMapOvr>
  <p:timing>
    <p:tnLst>
      <p:par>
        <p:cTn id="1" dur="indefinite" restart="never" nodeType="tmRoot"/>
      </p:par>
    </p:tnLst>
  </p:timing>
</p:sld>
</file>

<file path=ppt/theme/theme1.xml><?xml version="1.0" encoding="utf-8"?>
<a:theme xmlns:a="http://schemas.openxmlformats.org/drawingml/2006/main" name="20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202</Template>
  <TotalTime>2993</TotalTime>
  <Words>3715</Words>
  <Application>Microsoft Office PowerPoint</Application>
  <PresentationFormat>Presentazione su schermo (16:9)</PresentationFormat>
  <Paragraphs>282</Paragraphs>
  <Slides>36</Slides>
  <Notes>17</Notes>
  <HiddenSlides>0</HiddenSlides>
  <MMClips>0</MMClips>
  <ScaleCrop>false</ScaleCrop>
  <HeadingPairs>
    <vt:vector size="4" baseType="variant">
      <vt:variant>
        <vt:lpstr>Tema</vt:lpstr>
      </vt:variant>
      <vt:variant>
        <vt:i4>1</vt:i4>
      </vt:variant>
      <vt:variant>
        <vt:lpstr>Titoli diapositive</vt:lpstr>
      </vt:variant>
      <vt:variant>
        <vt:i4>36</vt:i4>
      </vt:variant>
    </vt:vector>
  </HeadingPairs>
  <TitlesOfParts>
    <vt:vector size="37" baseType="lpstr">
      <vt:lpstr>202</vt:lpstr>
      <vt:lpstr>Progettazione e stampa 3D Lezione 3  Lo slicing e la generazione del GCODE con Slic3r.</vt:lpstr>
      <vt:lpstr>Lo slicing e la generazione del GCODE con Slic3r - Sommario</vt:lpstr>
      <vt:lpstr>Lo slicing e la generazione del GCODE con Slic3r – Introduzione</vt:lpstr>
      <vt:lpstr>Lo slicing e la generazione del GCODE con Slic3r – Introduzione</vt:lpstr>
      <vt:lpstr>Lo slicing e la generazione del GCODE con Slic3r – I principali parametri</vt:lpstr>
      <vt:lpstr>Lo slicing e la generazione del GCODE con Slic3r – I principali parametri</vt:lpstr>
      <vt:lpstr>Lo slicing e la generazione del GCODE con Slic3r – L’interfaccia</vt:lpstr>
      <vt:lpstr>Lo slicing e la generazione del GCODE con Slic3r – L’interfaccia</vt:lpstr>
      <vt:lpstr>Lo slicing e la generazione del GCODE con Slic3r – Printer Settings</vt:lpstr>
      <vt:lpstr>Lo slicing e la generazione del GCODE con Slic3r – Printer Settings</vt:lpstr>
      <vt:lpstr>Lo slicing e la generazione del GCODE con Slic3r – Printer Settings</vt:lpstr>
      <vt:lpstr>Lo slicing e la generazione del GCODE con Slic3r – Printer Settings</vt:lpstr>
      <vt:lpstr>Lo slicing e la generazione del GCODE con Slic3r – Printer Settings</vt:lpstr>
      <vt:lpstr>Lo slicing e la generazione del GCODE con Slic3r – Printer Settings</vt:lpstr>
      <vt:lpstr>Lo slicing e la generazione del GCODE con Slic3r – Filament Settings</vt:lpstr>
      <vt:lpstr>Lo slicing e la generazione del GCODE con Slic3r – Filament Settings</vt:lpstr>
      <vt:lpstr>Lo slicing e la generazione del GCODE con Slic3r – Filament Settings</vt:lpstr>
      <vt:lpstr>Lo slicing e la generazione del GCODE con Slic3r – Print Settings</vt:lpstr>
      <vt:lpstr>Lo slicing e la generazione del GCODE con Slic3r – Print Settings - Layers and perimeters</vt:lpstr>
      <vt:lpstr>Lo slicing e la generazione del GCODE con Slic3r – Print Settings - Layers and perimeters</vt:lpstr>
      <vt:lpstr>Lo slicing e la generazione del GCODE con Slic3r – Print Settings - Layers and perimeters</vt:lpstr>
      <vt:lpstr>Lo slicing e la generazione del GCODE con Slic3r – Print Settings - Layers and perimeters</vt:lpstr>
      <vt:lpstr>Lo slicing e la generazione del GCODE con Slic3r – Print Settings - Layers and perimeters</vt:lpstr>
      <vt:lpstr>Lo slicing e la generazione del GCODE con Slic3r – Print Settings - Layers and perimeters</vt:lpstr>
      <vt:lpstr>Lo slicing e la generazione del GCODE con Slic3r – Print Settings - Layers and perimeters</vt:lpstr>
      <vt:lpstr>Lo slicing e la generazione del GCODE con Slic3r – Print Settings - Infill</vt:lpstr>
      <vt:lpstr>Lo slicing e la generazione del GCODE con Slic3r – Print Settings - Infill</vt:lpstr>
      <vt:lpstr>Lo slicing e la generazione del GCODE con Slic3r – Print Settings - Infill</vt:lpstr>
      <vt:lpstr>Lo slicing e la generazione del GCODE con Slic3r – Print Settings - Infill</vt:lpstr>
      <vt:lpstr>Lo slicing e la generazione del GCODE con Slic3r – Print Settings - Infill</vt:lpstr>
      <vt:lpstr>Lo slicing e la generazione del GCODE con Slic3r – Print Settings - Speed</vt:lpstr>
      <vt:lpstr>Lo slicing e la generazione del GCODE con Slic3r – Print Settings - Speed</vt:lpstr>
      <vt:lpstr>Lo slicing e la generazione del GCODE con Slic3r – Print Settings - Speed</vt:lpstr>
      <vt:lpstr>Lo slicing e la generazione del GCODE con Slic3r – Print Settings </vt:lpstr>
      <vt:lpstr>Lo slicing e la generazione del GCODE con Slic3r – Q&amp;A</vt:lpstr>
      <vt:lpstr>Lo slicing e la generazione del GCODE con Slic3r – Bliografia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Progettazione e stampa 3D</dc:title>
  <dc:creator>Ferdinando</dc:creator>
  <cp:lastModifiedBy>399913</cp:lastModifiedBy>
  <cp:revision>212</cp:revision>
  <dcterms:created xsi:type="dcterms:W3CDTF">2014-10-13T08:53:33Z</dcterms:created>
  <dcterms:modified xsi:type="dcterms:W3CDTF">2014-11-17T10:38:18Z</dcterms:modified>
</cp:coreProperties>
</file>