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8" r:id="rId3"/>
    <p:sldId id="324" r:id="rId4"/>
    <p:sldId id="325" r:id="rId5"/>
    <p:sldId id="322" r:id="rId6"/>
    <p:sldId id="323" r:id="rId7"/>
    <p:sldId id="321" r:id="rId8"/>
    <p:sldId id="326" r:id="rId9"/>
    <p:sldId id="305" r:id="rId10"/>
    <p:sldId id="327" r:id="rId11"/>
    <p:sldId id="328" r:id="rId12"/>
    <p:sldId id="329" r:id="rId13"/>
    <p:sldId id="330" r:id="rId14"/>
    <p:sldId id="331" r:id="rId15"/>
    <p:sldId id="332" r:id="rId16"/>
    <p:sldId id="333" r:id="rId17"/>
    <p:sldId id="334" r:id="rId18"/>
    <p:sldId id="335" r:id="rId19"/>
    <p:sldId id="336" r:id="rId20"/>
    <p:sldId id="337" r:id="rId21"/>
    <p:sldId id="338" r:id="rId22"/>
    <p:sldId id="339" r:id="rId23"/>
    <p:sldId id="340" r:id="rId24"/>
    <p:sldId id="341" r:id="rId25"/>
    <p:sldId id="342" r:id="rId26"/>
    <p:sldId id="343" r:id="rId27"/>
    <p:sldId id="344" r:id="rId28"/>
    <p:sldId id="345" r:id="rId29"/>
    <p:sldId id="300" r:id="rId30"/>
    <p:sldId id="285" r:id="rId31"/>
  </p:sldIdLst>
  <p:sldSz cx="9144000" cy="5143500" type="screen16x9"/>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63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97" autoAdjust="0"/>
    <p:restoredTop sz="94624" autoAdjust="0"/>
  </p:normalViewPr>
  <p:slideViewPr>
    <p:cSldViewPr>
      <p:cViewPr>
        <p:scale>
          <a:sx n="85" d="100"/>
          <a:sy n="85" d="100"/>
        </p:scale>
        <p:origin x="-1334" y="-509"/>
      </p:cViewPr>
      <p:guideLst>
        <p:guide orient="horz" pos="1620"/>
        <p:guide pos="2880"/>
      </p:guideLst>
    </p:cSldViewPr>
  </p:slideViewPr>
  <p:outlineViewPr>
    <p:cViewPr>
      <p:scale>
        <a:sx n="33" d="100"/>
        <a:sy n="33" d="100"/>
      </p:scale>
      <p:origin x="14"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it-IT"/>
          </a:p>
        </p:txBody>
      </p:sp>
      <p:sp>
        <p:nvSpPr>
          <p:cNvPr id="3" name="Segnaposto data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7A42F00A-8200-4134-987A-B5ABD042F8C1}" type="datetimeFigureOut">
              <a:rPr lang="it-IT" smtClean="0"/>
              <a:pPr/>
              <a:t>22/11/2014</a:t>
            </a:fld>
            <a:endParaRPr lang="it-IT"/>
          </a:p>
        </p:txBody>
      </p:sp>
      <p:sp>
        <p:nvSpPr>
          <p:cNvPr id="4" name="Segnaposto immagine diapositiva 3"/>
          <p:cNvSpPr>
            <a:spLocks noGrp="1" noRot="1" noChangeAspect="1"/>
          </p:cNvSpPr>
          <p:nvPr>
            <p:ph type="sldImg" idx="2"/>
          </p:nvPr>
        </p:nvSpPr>
        <p:spPr>
          <a:xfrm>
            <a:off x="104775" y="750888"/>
            <a:ext cx="6678613" cy="3757612"/>
          </a:xfrm>
          <a:prstGeom prst="rect">
            <a:avLst/>
          </a:prstGeom>
          <a:noFill/>
          <a:ln w="12700">
            <a:solidFill>
              <a:prstClr val="black"/>
            </a:solidFill>
          </a:ln>
        </p:spPr>
        <p:txBody>
          <a:bodyPr vert="horz" lIns="96616" tIns="48308" rIns="96616" bIns="48308" rtlCol="0" anchor="ctr"/>
          <a:lstStyle/>
          <a:p>
            <a:endParaRPr lang="it-IT"/>
          </a:p>
        </p:txBody>
      </p:sp>
      <p:sp>
        <p:nvSpPr>
          <p:cNvPr id="5" name="Segnaposto note 4"/>
          <p:cNvSpPr>
            <a:spLocks noGrp="1"/>
          </p:cNvSpPr>
          <p:nvPr>
            <p:ph type="body" sz="quarter" idx="3"/>
          </p:nvPr>
        </p:nvSpPr>
        <p:spPr>
          <a:xfrm>
            <a:off x="688817" y="4759643"/>
            <a:ext cx="5510530" cy="4509135"/>
          </a:xfrm>
          <a:prstGeom prst="rect">
            <a:avLst/>
          </a:prstGeom>
        </p:spPr>
        <p:txBody>
          <a:bodyPr vert="horz" lIns="96616" tIns="48308" rIns="96616" bIns="48308"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it-IT"/>
          </a:p>
        </p:txBody>
      </p:sp>
      <p:sp>
        <p:nvSpPr>
          <p:cNvPr id="7" name="Segnaposto numero diapositiva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4262614A-4C8E-45BD-ACA6-8131962B595B}" type="slidenum">
              <a:rPr lang="it-IT" smtClean="0"/>
              <a:pPr/>
              <a:t>‹N›</a:t>
            </a:fld>
            <a:endParaRPr lang="it-IT"/>
          </a:p>
        </p:txBody>
      </p:sp>
    </p:spTree>
    <p:extLst>
      <p:ext uri="{BB962C8B-B14F-4D97-AF65-F5344CB8AC3E}">
        <p14:creationId xmlns:p14="http://schemas.microsoft.com/office/powerpoint/2010/main" val="3599394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9</a:t>
            </a:fld>
            <a:endParaRPr lang="it-IT"/>
          </a:p>
        </p:txBody>
      </p:sp>
    </p:spTree>
    <p:extLst>
      <p:ext uri="{BB962C8B-B14F-4D97-AF65-F5344CB8AC3E}">
        <p14:creationId xmlns:p14="http://schemas.microsoft.com/office/powerpoint/2010/main" val="40590823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724695"/>
            <a:ext cx="7772400" cy="757907"/>
          </a:xfrm>
        </p:spPr>
        <p:txBody>
          <a:bodyPr/>
          <a:lstStyle>
            <a:lvl1pPr>
              <a:defRPr/>
            </a:lvl1pPr>
          </a:lstStyle>
          <a:p>
            <a:r>
              <a:rPr lang="en-US" dirty="0" smtClean="0"/>
              <a:t>Name of Presentation</a:t>
            </a:r>
            <a:endParaRPr lang="en-US" dirty="0"/>
          </a:p>
        </p:txBody>
      </p:sp>
      <p:sp>
        <p:nvSpPr>
          <p:cNvPr id="3" name="Subtitle 2"/>
          <p:cNvSpPr>
            <a:spLocks noGrp="1"/>
          </p:cNvSpPr>
          <p:nvPr>
            <p:ph type="subTitle" idx="1" hasCustomPrompt="1"/>
          </p:nvPr>
        </p:nvSpPr>
        <p:spPr>
          <a:xfrm>
            <a:off x="1371600" y="2266578"/>
            <a:ext cx="6400800" cy="593204"/>
          </a:xfrm>
        </p:spPr>
        <p:txBody>
          <a:bodyPr/>
          <a:lstStyle>
            <a:lvl1pPr marL="0" indent="0" algn="ctr">
              <a:buNone/>
              <a:defRPr>
                <a:solidFill>
                  <a:srgbClr val="6C635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Company Name</a:t>
            </a:r>
            <a:endParaRPr lang="en-US" dirty="0"/>
          </a:p>
        </p:txBody>
      </p:sp>
      <p:sp>
        <p:nvSpPr>
          <p:cNvPr id="4" name="Date Placeholder 3"/>
          <p:cNvSpPr>
            <a:spLocks noGrp="1"/>
          </p:cNvSpPr>
          <p:nvPr>
            <p:ph type="dt" sz="half" idx="10"/>
          </p:nvPr>
        </p:nvSpPr>
        <p:spPr/>
        <p:txBody>
          <a:bodyPr/>
          <a:lstStyle/>
          <a:p>
            <a:fld id="{AF00C036-03C3-47CF-8261-C8B13E07CC03}" type="datetime1">
              <a:rPr lang="en-US" smtClean="0"/>
              <a:pPr/>
              <a:t>11/22/2014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37449539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9FC79C2-BC29-4707-A362-36EC5C6E05B8}" type="datetime1">
              <a:rPr lang="en-US" smtClean="0"/>
              <a:pPr/>
              <a:t>11/22/2014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928397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974D77-6983-41EA-8E18-1229683C95A1}" type="datetime1">
              <a:rPr lang="en-US" smtClean="0"/>
              <a:pPr/>
              <a:t>11/22/2014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27703253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fr-CA" dirty="0" err="1" smtClean="0"/>
              <a:t>Title</a:t>
            </a:r>
            <a:endParaRPr lang="en-US" dirty="0"/>
          </a:p>
        </p:txBody>
      </p:sp>
      <p:sp>
        <p:nvSpPr>
          <p:cNvPr id="3" name="Content Placeholder 2"/>
          <p:cNvSpPr>
            <a:spLocks noGrp="1"/>
          </p:cNvSpPr>
          <p:nvPr>
            <p:ph sz="half" idx="1"/>
          </p:nvPr>
        </p:nvSpPr>
        <p:spPr>
          <a:xfrm>
            <a:off x="457200" y="1275606"/>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Content Placeholder 3"/>
          <p:cNvSpPr>
            <a:spLocks noGrp="1"/>
          </p:cNvSpPr>
          <p:nvPr>
            <p:ph sz="half" idx="2"/>
          </p:nvPr>
        </p:nvSpPr>
        <p:spPr>
          <a:xfrm>
            <a:off x="4648200" y="1275606"/>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p:txBody>
          <a:bodyPr/>
          <a:lstStyle/>
          <a:p>
            <a:fld id="{DD7C06F1-B927-424F-BC60-A086BE31B288}" type="datetime1">
              <a:rPr lang="en-US" smtClean="0"/>
              <a:pPr/>
              <a:t>11/22/2014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23830503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rgbClr val="6C6352"/>
                </a:solidFill>
              </a:defRPr>
            </a:lvl1pPr>
          </a:lstStyle>
          <a:p>
            <a:fld id="{6E10E6E4-0370-4CE4-AF03-20FBE198C18D}" type="datetime1">
              <a:rPr lang="en-US" smtClean="0"/>
              <a:pPr/>
              <a:t>11/22/2014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rgbClr val="6C6352"/>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rgbClr val="6C6352"/>
                </a:solidFill>
              </a:defRPr>
            </a:lvl1pPr>
          </a:lstStyle>
          <a:p>
            <a:fld id="{437A9957-6C64-44D4-B360-CF457B51FDFA}" type="slidenum">
              <a:rPr lang="en-US" smtClean="0"/>
              <a:pPr/>
              <a:t>‹N›</a:t>
            </a:fld>
            <a:endParaRPr lang="en-US"/>
          </a:p>
        </p:txBody>
      </p:sp>
    </p:spTree>
    <p:extLst>
      <p:ext uri="{BB962C8B-B14F-4D97-AF65-F5344CB8AC3E}">
        <p14:creationId xmlns:p14="http://schemas.microsoft.com/office/powerpoint/2010/main" val="234755530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2" r:id="rId4"/>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rgbClr val="6C635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25.jpg"/><Relationship Id="rId1" Type="http://schemas.openxmlformats.org/officeDocument/2006/relationships/slideLayout" Target="../slideLayouts/slideLayout3.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manual.slic3r.org/" TargetMode="External"/><Relationship Id="rId2" Type="http://schemas.openxmlformats.org/officeDocument/2006/relationships/hyperlink" Target="http://slic3r.org/" TargetMode="External"/><Relationship Id="rId1" Type="http://schemas.openxmlformats.org/officeDocument/2006/relationships/slideLayout" Target="../slideLayouts/slideLayout3.xml"/><Relationship Id="rId5" Type="http://schemas.openxmlformats.org/officeDocument/2006/relationships/hyperlink" Target="http://kentstrapper.blogspot.it/2012/02/guida-pronterfaceimpariamo-ad.html" TargetMode="External"/><Relationship Id="rId4" Type="http://schemas.openxmlformats.org/officeDocument/2006/relationships/hyperlink" Target="https://github.com/alexrj/Slic3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63639"/>
            <a:ext cx="7772400" cy="1296144"/>
          </a:xfrm>
          <a:effectLst>
            <a:outerShdw blurRad="50800" dist="38100" dir="8100000" algn="tr" rotWithShape="0">
              <a:prstClr val="black">
                <a:alpha val="40000"/>
              </a:prstClr>
            </a:outerShdw>
          </a:effectLst>
        </p:spPr>
        <p:txBody>
          <a:bodyPr>
            <a:normAutofit fontScale="90000"/>
          </a:bodyPr>
          <a:lstStyle/>
          <a:p>
            <a:pPr lvl="0"/>
            <a:r>
              <a:rPr lang="en-US" dirty="0" err="1" smtClean="0"/>
              <a:t>Progettazione</a:t>
            </a:r>
            <a:r>
              <a:rPr lang="en-US" dirty="0" smtClean="0"/>
              <a:t> e </a:t>
            </a:r>
            <a:r>
              <a:rPr lang="en-US" dirty="0" err="1" smtClean="0"/>
              <a:t>stampa</a:t>
            </a:r>
            <a:r>
              <a:rPr lang="en-US" dirty="0" smtClean="0"/>
              <a:t> 3D</a:t>
            </a:r>
            <a:br>
              <a:rPr lang="en-US" dirty="0" smtClean="0"/>
            </a:br>
            <a:r>
              <a:rPr lang="en-US" sz="2200" b="1" dirty="0" err="1" smtClean="0"/>
              <a:t>Lezione</a:t>
            </a:r>
            <a:r>
              <a:rPr lang="en-US" sz="2200" b="1" smtClean="0"/>
              <a:t> </a:t>
            </a:r>
            <a:r>
              <a:rPr lang="en-US" sz="2200" b="1" smtClean="0"/>
              <a:t>4 </a:t>
            </a:r>
            <a:r>
              <a:rPr lang="en-US" sz="2200" b="1" dirty="0" smtClean="0"/>
              <a:t/>
            </a:r>
            <a:br>
              <a:rPr lang="en-US" sz="2200" b="1" dirty="0" smtClean="0"/>
            </a:br>
            <a:r>
              <a:rPr lang="it-IT" sz="1800" b="1" dirty="0" smtClean="0"/>
              <a:t>Lo </a:t>
            </a:r>
            <a:r>
              <a:rPr lang="it-IT" sz="1800" b="1" dirty="0"/>
              <a:t>slicing e la generazione del GCODE </a:t>
            </a:r>
            <a:r>
              <a:rPr lang="it-IT" sz="1800" b="1" dirty="0" smtClean="0"/>
              <a:t>Slic3r VS Cura</a:t>
            </a:r>
            <a:r>
              <a:rPr lang="it-IT" sz="2000" b="1" dirty="0" smtClean="0"/>
              <a:t>.</a:t>
            </a:r>
            <a:endParaRPr lang="en-US" sz="2200" b="1" dirty="0"/>
          </a:p>
        </p:txBody>
      </p:sp>
      <p:sp>
        <p:nvSpPr>
          <p:cNvPr id="3" name="Subtitle 2"/>
          <p:cNvSpPr>
            <a:spLocks noGrp="1"/>
          </p:cNvSpPr>
          <p:nvPr>
            <p:ph type="subTitle" idx="1"/>
          </p:nvPr>
        </p:nvSpPr>
        <p:spPr>
          <a:xfrm>
            <a:off x="1475656" y="2859782"/>
            <a:ext cx="6400800" cy="593204"/>
          </a:xfrm>
        </p:spPr>
        <p:txBody>
          <a:bodyPr>
            <a:normAutofit/>
          </a:bodyPr>
          <a:lstStyle/>
          <a:p>
            <a:pPr algn="r"/>
            <a:r>
              <a:rPr lang="en-US" sz="1200" dirty="0" err="1" smtClean="0"/>
              <a:t>Ferdinando</a:t>
            </a:r>
            <a:r>
              <a:rPr lang="en-US" sz="1200" dirty="0" smtClean="0"/>
              <a:t> </a:t>
            </a:r>
            <a:r>
              <a:rPr lang="en-US" sz="1200" dirty="0" err="1" smtClean="0"/>
              <a:t>Miraglia</a:t>
            </a:r>
            <a:endParaRPr lang="en-US" sz="1200" dirty="0"/>
          </a:p>
        </p:txBody>
      </p:sp>
      <p:sp>
        <p:nvSpPr>
          <p:cNvPr id="6" name="Segnaposto numero diapositiva 5"/>
          <p:cNvSpPr>
            <a:spLocks noGrp="1"/>
          </p:cNvSpPr>
          <p:nvPr>
            <p:ph type="sldNum" sz="quarter" idx="12"/>
          </p:nvPr>
        </p:nvSpPr>
        <p:spPr/>
        <p:txBody>
          <a:bodyPr/>
          <a:lstStyle/>
          <a:p>
            <a:fld id="{437A9957-6C64-44D4-B360-CF457B51FDFA}" type="slidenum">
              <a:rPr lang="en-US" smtClean="0"/>
              <a:pPr/>
              <a:t>1</a:t>
            </a:fld>
            <a:endParaRPr lang="en-US"/>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240" y="4662792"/>
            <a:ext cx="2309060" cy="441998"/>
          </a:xfrm>
          <a:prstGeom prst="rect">
            <a:avLst/>
          </a:prstGeom>
        </p:spPr>
      </p:pic>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6338" y="4256262"/>
            <a:ext cx="944962" cy="358171"/>
          </a:xfrm>
          <a:prstGeom prst="rect">
            <a:avLst/>
          </a:prstGeom>
        </p:spPr>
      </p:pic>
    </p:spTree>
    <p:extLst>
      <p:ext uri="{BB962C8B-B14F-4D97-AF65-F5344CB8AC3E}">
        <p14:creationId xmlns:p14="http://schemas.microsoft.com/office/powerpoint/2010/main" val="1150908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10</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GCODE con Slic3r – </a:t>
            </a:r>
            <a:r>
              <a:rPr lang="it-IT" sz="1600" b="1" kern="1200" dirty="0" err="1" smtClean="0">
                <a:solidFill>
                  <a:srgbClr val="6C6352"/>
                </a:solidFill>
                <a:ea typeface="Calibri"/>
                <a:cs typeface="Times New Roman"/>
              </a:rPr>
              <a:t>Plater</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1131590"/>
            <a:ext cx="8706934" cy="648072"/>
          </a:xfrm>
        </p:spPr>
        <p:txBody>
          <a:bodyPr>
            <a:noAutofit/>
          </a:bodyPr>
          <a:lstStyle/>
          <a:p>
            <a:pPr marL="0" indent="0" algn="just">
              <a:buNone/>
            </a:pPr>
            <a:r>
              <a:rPr lang="it-IT" sz="1600" dirty="0" smtClean="0">
                <a:solidFill>
                  <a:schemeClr val="tx1"/>
                </a:solidFill>
                <a:ea typeface="Calibri"/>
                <a:cs typeface="Times New Roman"/>
              </a:rPr>
              <a:t>E’ il pannello principale di Slic3r dal quale è possibile caricare il solido su cui effettuare lo slicing, è</a:t>
            </a:r>
          </a:p>
        </p:txBody>
      </p:sp>
      <p:sp>
        <p:nvSpPr>
          <p:cNvPr id="11" name="Content Placeholder 2"/>
          <p:cNvSpPr txBox="1">
            <a:spLocks/>
          </p:cNvSpPr>
          <p:nvPr/>
        </p:nvSpPr>
        <p:spPr>
          <a:xfrm>
            <a:off x="395535" y="699542"/>
            <a:ext cx="8487779" cy="3647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it-IT" sz="2000" b="1" dirty="0" err="1" smtClean="0">
                <a:solidFill>
                  <a:prstClr val="black"/>
                </a:solidFill>
                <a:ea typeface="Calibri"/>
                <a:cs typeface="Times New Roman"/>
              </a:rPr>
              <a:t>Plater</a:t>
            </a:r>
            <a:endParaRPr lang="it-IT" sz="1600" dirty="0">
              <a:solidFill>
                <a:prstClr val="black"/>
              </a:solidFill>
              <a:ea typeface="Calibri"/>
              <a:cs typeface="Times New Roman"/>
            </a:endParaRPr>
          </a:p>
        </p:txBody>
      </p:sp>
      <p:sp>
        <p:nvSpPr>
          <p:cNvPr id="12" name="Content Placeholder 2"/>
          <p:cNvSpPr txBox="1">
            <a:spLocks/>
          </p:cNvSpPr>
          <p:nvPr/>
        </p:nvSpPr>
        <p:spPr>
          <a:xfrm>
            <a:off x="251519" y="1419622"/>
            <a:ext cx="3600401" cy="343584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dirty="0">
                <a:solidFill>
                  <a:schemeClr val="tx1"/>
                </a:solidFill>
                <a:ea typeface="Calibri"/>
                <a:cs typeface="Times New Roman"/>
              </a:rPr>
              <a:t>possibile riposizionarlo sul piatto, ruotarlo, scalarlo e visualizzarlo con una anteprima 3D. La schermata, </a:t>
            </a:r>
            <a:r>
              <a:rPr lang="it-IT" sz="1600" dirty="0" smtClean="0">
                <a:solidFill>
                  <a:schemeClr val="tx1"/>
                </a:solidFill>
                <a:ea typeface="Calibri"/>
                <a:cs typeface="Times New Roman"/>
              </a:rPr>
              <a:t>oltre </a:t>
            </a:r>
            <a:r>
              <a:rPr lang="it-IT" sz="1600" dirty="0">
                <a:solidFill>
                  <a:schemeClr val="tx1"/>
                </a:solidFill>
                <a:ea typeface="Calibri"/>
                <a:cs typeface="Times New Roman"/>
              </a:rPr>
              <a:t>che dai menu File, Windows e Help, </a:t>
            </a:r>
            <a:r>
              <a:rPr lang="it-IT" sz="1600" dirty="0" smtClean="0">
                <a:solidFill>
                  <a:schemeClr val="tx1"/>
                </a:solidFill>
                <a:ea typeface="Calibri"/>
                <a:cs typeface="Times New Roman"/>
              </a:rPr>
              <a:t>è </a:t>
            </a:r>
            <a:r>
              <a:rPr lang="it-IT" sz="1600" dirty="0">
                <a:solidFill>
                  <a:schemeClr val="tx1"/>
                </a:solidFill>
                <a:ea typeface="Calibri"/>
                <a:cs typeface="Times New Roman"/>
              </a:rPr>
              <a:t>composta da una fila di </a:t>
            </a:r>
            <a:r>
              <a:rPr lang="it-IT" sz="1600" dirty="0" smtClean="0">
                <a:solidFill>
                  <a:schemeClr val="tx1"/>
                </a:solidFill>
                <a:ea typeface="Calibri"/>
                <a:cs typeface="Times New Roman"/>
              </a:rPr>
              <a:t>bottoni in alto, </a:t>
            </a:r>
            <a:r>
              <a:rPr lang="it-IT" sz="1600" dirty="0">
                <a:solidFill>
                  <a:schemeClr val="tx1"/>
                </a:solidFill>
                <a:ea typeface="Calibri"/>
                <a:cs typeface="Times New Roman"/>
              </a:rPr>
              <a:t>un area grafica che rappresenta il piatto di </a:t>
            </a:r>
            <a:r>
              <a:rPr lang="it-IT" sz="1600" dirty="0" smtClean="0">
                <a:solidFill>
                  <a:schemeClr val="tx1"/>
                </a:solidFill>
                <a:ea typeface="Calibri"/>
                <a:cs typeface="Times New Roman"/>
              </a:rPr>
              <a:t>stampa, un’area dove sono elencati </a:t>
            </a:r>
            <a:r>
              <a:rPr lang="it-IT" sz="1600" dirty="0">
                <a:solidFill>
                  <a:schemeClr val="tx1"/>
                </a:solidFill>
                <a:ea typeface="Calibri"/>
                <a:cs typeface="Times New Roman"/>
              </a:rPr>
              <a:t>i </a:t>
            </a:r>
            <a:r>
              <a:rPr lang="it-IT" sz="1600" dirty="0" smtClean="0">
                <a:solidFill>
                  <a:schemeClr val="tx1"/>
                </a:solidFill>
                <a:ea typeface="Calibri"/>
                <a:cs typeface="Times New Roman"/>
              </a:rPr>
              <a:t>files 3D caricati, Una sezione dove scegliere le configurazioni precedentemente salvate ed una sezione di info del solido selezionato.</a:t>
            </a:r>
            <a:endParaRPr lang="it-IT" sz="1600" dirty="0">
              <a:solidFill>
                <a:schemeClr val="tx1"/>
              </a:solidFill>
              <a:ea typeface="Calibri"/>
              <a:cs typeface="Times New Roman"/>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5114" y="1512168"/>
            <a:ext cx="5033340" cy="3219822"/>
          </a:xfrm>
          <a:prstGeom prst="rect">
            <a:avLst/>
          </a:prstGeom>
        </p:spPr>
      </p:pic>
    </p:spTree>
    <p:extLst>
      <p:ext uri="{BB962C8B-B14F-4D97-AF65-F5344CB8AC3E}">
        <p14:creationId xmlns:p14="http://schemas.microsoft.com/office/powerpoint/2010/main" val="7307473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11</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GCODE con Slic3r – </a:t>
            </a:r>
            <a:r>
              <a:rPr lang="it-IT" sz="1600" b="1" kern="1200" dirty="0" err="1" smtClean="0">
                <a:solidFill>
                  <a:srgbClr val="6C6352"/>
                </a:solidFill>
                <a:ea typeface="Calibri"/>
                <a:cs typeface="Times New Roman"/>
              </a:rPr>
              <a:t>Plater</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1091962"/>
            <a:ext cx="8706934" cy="2055852"/>
          </a:xfrm>
        </p:spPr>
        <p:txBody>
          <a:bodyPr>
            <a:noAutofit/>
          </a:bodyPr>
          <a:lstStyle/>
          <a:p>
            <a:pPr marL="0" indent="0" algn="just">
              <a:buNone/>
            </a:pPr>
            <a:r>
              <a:rPr lang="it-IT" sz="1600" dirty="0" smtClean="0">
                <a:solidFill>
                  <a:schemeClr val="tx1"/>
                </a:solidFill>
                <a:ea typeface="Calibri"/>
                <a:cs typeface="Times New Roman"/>
              </a:rPr>
              <a:t>La fila di pulsanti in alto è tutta dedicata al singolo solido 3D. E’ possibile aggiungere un nuovo solido da stampare, cancellarlo, cancellare tutti i solidi aggiunti sul piatto, eseguire un posizionamento automatico dei solidi aggiunti sul piatto. Selezionando un singolo solido, il pulsante + duplica il solido</a:t>
            </a: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784" y="764302"/>
            <a:ext cx="6111240" cy="327660"/>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7806" y="1956907"/>
            <a:ext cx="4414674" cy="2775083"/>
          </a:xfrm>
          <a:prstGeom prst="rect">
            <a:avLst/>
          </a:prstGeom>
        </p:spPr>
      </p:pic>
      <p:sp>
        <p:nvSpPr>
          <p:cNvPr id="10" name="Content Placeholder 2"/>
          <p:cNvSpPr txBox="1">
            <a:spLocks/>
          </p:cNvSpPr>
          <p:nvPr/>
        </p:nvSpPr>
        <p:spPr>
          <a:xfrm>
            <a:off x="251520" y="1851670"/>
            <a:ext cx="4137443"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dirty="0" smtClean="0">
                <a:solidFill>
                  <a:schemeClr val="tx1"/>
                </a:solidFill>
                <a:ea typeface="Calibri"/>
                <a:cs typeface="Times New Roman"/>
              </a:rPr>
              <a:t>sul piatto, il pulsante – elimina, invece, eventuali  duplicati. Mediante le frecce arcuate è possibile ruotare il solido di +/- 45° o di un numero indicato di gradi. Con il pulsante «Scale» si può ridimensionare il solido proporzionalmente lungo tutti e tre gli assi in percentuale rispetto all’originale. Infine, selezionando il </a:t>
            </a:r>
            <a:r>
              <a:rPr lang="it-IT" sz="1600" dirty="0">
                <a:solidFill>
                  <a:schemeClr val="tx1"/>
                </a:solidFill>
                <a:ea typeface="Calibri"/>
                <a:cs typeface="Times New Roman"/>
              </a:rPr>
              <a:t>tasto «</a:t>
            </a:r>
            <a:r>
              <a:rPr lang="it-IT" sz="1600" dirty="0" err="1">
                <a:solidFill>
                  <a:schemeClr val="tx1"/>
                </a:solidFill>
                <a:ea typeface="Calibri"/>
                <a:cs typeface="Times New Roman"/>
              </a:rPr>
              <a:t>View</a:t>
            </a:r>
            <a:r>
              <a:rPr lang="it-IT" sz="1600" dirty="0">
                <a:solidFill>
                  <a:schemeClr val="tx1"/>
                </a:solidFill>
                <a:ea typeface="Calibri"/>
                <a:cs typeface="Times New Roman"/>
              </a:rPr>
              <a:t>/</a:t>
            </a:r>
            <a:r>
              <a:rPr lang="it-IT" sz="1600" dirty="0" err="1">
                <a:solidFill>
                  <a:schemeClr val="tx1"/>
                </a:solidFill>
                <a:ea typeface="Calibri"/>
                <a:cs typeface="Times New Roman"/>
              </a:rPr>
              <a:t>Cut</a:t>
            </a:r>
            <a:r>
              <a:rPr lang="it-IT" sz="1600" dirty="0" smtClean="0">
                <a:solidFill>
                  <a:schemeClr val="tx1"/>
                </a:solidFill>
                <a:ea typeface="Calibri"/>
                <a:cs typeface="Times New Roman"/>
              </a:rPr>
              <a:t>», si apre una finestra con la vista 3D del solido da stampare.</a:t>
            </a:r>
          </a:p>
          <a:p>
            <a:pPr marL="0" indent="0" algn="just">
              <a:buNone/>
            </a:pPr>
            <a:r>
              <a:rPr lang="it-IT" sz="1600" dirty="0" smtClean="0">
                <a:solidFill>
                  <a:schemeClr val="tx1"/>
                </a:solidFill>
                <a:ea typeface="Calibri"/>
                <a:cs typeface="Times New Roman"/>
              </a:rPr>
              <a:t>Il pannello in basso riporta una sintesi delle informazioni principali del solido aggiunto sul piatto.</a:t>
            </a:r>
          </a:p>
        </p:txBody>
      </p:sp>
    </p:spTree>
    <p:extLst>
      <p:ext uri="{BB962C8B-B14F-4D97-AF65-F5344CB8AC3E}">
        <p14:creationId xmlns:p14="http://schemas.microsoft.com/office/powerpoint/2010/main" val="15681497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12</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GCODE con Slic3r – </a:t>
            </a:r>
            <a:r>
              <a:rPr lang="it-IT" sz="1600" b="1" kern="1200" dirty="0" err="1" smtClean="0">
                <a:solidFill>
                  <a:srgbClr val="6C6352"/>
                </a:solidFill>
                <a:ea typeface="Calibri"/>
                <a:cs typeface="Times New Roman"/>
              </a:rPr>
              <a:t>Plater</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2"/>
            <a:ext cx="8706934" cy="576064"/>
          </a:xfrm>
        </p:spPr>
        <p:txBody>
          <a:bodyPr>
            <a:noAutofit/>
          </a:bodyPr>
          <a:lstStyle/>
          <a:p>
            <a:pPr marL="0" indent="0" algn="just">
              <a:buNone/>
            </a:pPr>
            <a:r>
              <a:rPr lang="it-IT" sz="1600" dirty="0" smtClean="0">
                <a:solidFill>
                  <a:schemeClr val="tx1"/>
                </a:solidFill>
                <a:ea typeface="Calibri"/>
                <a:cs typeface="Times New Roman"/>
              </a:rPr>
              <a:t>La sezione a destra serve a selezionare le configurazioni precedentemente salvate per le tre sezioni di parametri.</a:t>
            </a:r>
            <a:endParaRPr lang="it-IT" sz="1600" dirty="0">
              <a:solidFill>
                <a:schemeClr val="tx1"/>
              </a:solidFill>
              <a:ea typeface="Calibri"/>
              <a:cs typeface="Times New Roman"/>
            </a:endParaRPr>
          </a:p>
        </p:txBody>
      </p:sp>
      <p:sp>
        <p:nvSpPr>
          <p:cNvPr id="10" name="Content Placeholder 2"/>
          <p:cNvSpPr txBox="1">
            <a:spLocks/>
          </p:cNvSpPr>
          <p:nvPr/>
        </p:nvSpPr>
        <p:spPr>
          <a:xfrm>
            <a:off x="251520" y="1203598"/>
            <a:ext cx="4608512" cy="158417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dirty="0" smtClean="0">
                <a:solidFill>
                  <a:schemeClr val="tx1"/>
                </a:solidFill>
                <a:ea typeface="Calibri"/>
                <a:cs typeface="Times New Roman"/>
              </a:rPr>
              <a:t>Quando tutto è stato impostato ed il solido da stampare è stato posizionato sul piatto, possiamo generare il codice da inviare alla stampante selezionando il bottone «Export G-code».</a:t>
            </a:r>
          </a:p>
          <a:p>
            <a:pPr marL="0" indent="0" algn="just">
              <a:buNone/>
            </a:pPr>
            <a:r>
              <a:rPr lang="it-IT" sz="1600" dirty="0" smtClean="0">
                <a:solidFill>
                  <a:schemeClr val="tx1"/>
                </a:solidFill>
                <a:ea typeface="Calibri"/>
                <a:cs typeface="Times New Roman"/>
              </a:rPr>
              <a:t>Di fianco un esempio del codice generato.</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1059582"/>
            <a:ext cx="3960440" cy="3690709"/>
          </a:xfrm>
          <a:prstGeom prst="rect">
            <a:avLst/>
          </a:prstGeom>
        </p:spPr>
      </p:pic>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6646" y="2555731"/>
            <a:ext cx="1318260" cy="2194560"/>
          </a:xfrm>
          <a:prstGeom prst="rect">
            <a:avLst/>
          </a:prstGeom>
        </p:spPr>
      </p:pic>
    </p:spTree>
    <p:extLst>
      <p:ext uri="{BB962C8B-B14F-4D97-AF65-F5344CB8AC3E}">
        <p14:creationId xmlns:p14="http://schemas.microsoft.com/office/powerpoint/2010/main" val="31034564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13</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Il primo strato.</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483518"/>
            <a:ext cx="8706934" cy="4464496"/>
          </a:xfrm>
        </p:spPr>
        <p:txBody>
          <a:bodyPr>
            <a:noAutofit/>
          </a:bodyPr>
          <a:lstStyle/>
          <a:p>
            <a:pPr marL="0" indent="0" algn="just">
              <a:buNone/>
            </a:pPr>
            <a:r>
              <a:rPr lang="it-IT" sz="1600" b="1" dirty="0" smtClean="0">
                <a:solidFill>
                  <a:schemeClr val="tx1"/>
                </a:solidFill>
                <a:ea typeface="Calibri"/>
                <a:cs typeface="Times New Roman"/>
              </a:rPr>
              <a:t>L’importanza del primo strato!</a:t>
            </a:r>
          </a:p>
          <a:p>
            <a:pPr marL="0" indent="0" algn="just">
              <a:buNone/>
            </a:pPr>
            <a:r>
              <a:rPr lang="it-IT" sz="1600" dirty="0" smtClean="0">
                <a:solidFill>
                  <a:schemeClr val="tx1"/>
                </a:solidFill>
                <a:ea typeface="Calibri"/>
                <a:cs typeface="Times New Roman"/>
              </a:rPr>
              <a:t>Prima di procedere con l’utilizzo di altri software di slicing, è bene soffermarci sull’importanza che assume il primo strato di stampa. Se il primo strato non è ottimale, nella migliore delle ipotesi si può avere un pezzo stampato male o deformato e, nella peggiore delle ipotesi, si può avere il blocco totale della stampa del pezzo. I consigli principali che si possono dare per ottenere un primo strato soddisfacente sono relativi a:</a:t>
            </a:r>
          </a:p>
          <a:p>
            <a:pPr algn="just">
              <a:buFont typeface="Wingdings" pitchFamily="2" charset="2"/>
              <a:buChar char="Ø"/>
            </a:pPr>
            <a:r>
              <a:rPr lang="it-IT" sz="1600" b="1" dirty="0" smtClean="0">
                <a:solidFill>
                  <a:schemeClr val="tx1"/>
                </a:solidFill>
                <a:ea typeface="Calibri"/>
                <a:cs typeface="Times New Roman"/>
              </a:rPr>
              <a:t>perfetto livellamento del piatto di stampa</a:t>
            </a:r>
            <a:r>
              <a:rPr lang="it-IT" sz="1600" dirty="0">
                <a:solidFill>
                  <a:schemeClr val="tx1"/>
                </a:solidFill>
                <a:ea typeface="Calibri"/>
                <a:cs typeface="Times New Roman"/>
              </a:rPr>
              <a:t>.</a:t>
            </a:r>
            <a:r>
              <a:rPr lang="it-IT" sz="1600" dirty="0" smtClean="0">
                <a:solidFill>
                  <a:schemeClr val="tx1"/>
                </a:solidFill>
                <a:ea typeface="Calibri"/>
                <a:cs typeface="Times New Roman"/>
              </a:rPr>
              <a:t> Mediante un foglio A4 piegato in due, assicurarsi che al centro del piatto ed ai quattro vertici lo spessore tra il piatto e l’ugello sia identico;</a:t>
            </a:r>
          </a:p>
          <a:p>
            <a:pPr algn="just">
              <a:buFont typeface="Wingdings" pitchFamily="2" charset="2"/>
              <a:buChar char="Ø"/>
            </a:pPr>
            <a:r>
              <a:rPr lang="it-IT" sz="1600" b="1" dirty="0" smtClean="0">
                <a:solidFill>
                  <a:schemeClr val="tx1"/>
                </a:solidFill>
                <a:ea typeface="Calibri"/>
                <a:cs typeface="Times New Roman"/>
              </a:rPr>
              <a:t>altezza </a:t>
            </a:r>
            <a:r>
              <a:rPr lang="it-IT" sz="1600" b="1" dirty="0">
                <a:solidFill>
                  <a:schemeClr val="tx1"/>
                </a:solidFill>
                <a:ea typeface="Calibri"/>
                <a:cs typeface="Times New Roman"/>
              </a:rPr>
              <a:t>del </a:t>
            </a:r>
            <a:r>
              <a:rPr lang="it-IT" sz="1600" b="1" dirty="0" err="1" smtClean="0">
                <a:solidFill>
                  <a:schemeClr val="tx1"/>
                </a:solidFill>
                <a:ea typeface="Calibri"/>
                <a:cs typeface="Times New Roman"/>
              </a:rPr>
              <a:t>layer</a:t>
            </a:r>
            <a:r>
              <a:rPr lang="it-IT" sz="1600" dirty="0" smtClean="0">
                <a:solidFill>
                  <a:schemeClr val="tx1"/>
                </a:solidFill>
                <a:ea typeface="Calibri"/>
                <a:cs typeface="Times New Roman"/>
              </a:rPr>
              <a:t>. E’ consigliabile un </a:t>
            </a:r>
            <a:r>
              <a:rPr lang="it-IT" sz="1600" dirty="0" err="1" smtClean="0">
                <a:solidFill>
                  <a:schemeClr val="tx1"/>
                </a:solidFill>
                <a:ea typeface="Calibri"/>
                <a:cs typeface="Times New Roman"/>
              </a:rPr>
              <a:t>layer</a:t>
            </a:r>
            <a:r>
              <a:rPr lang="it-IT" sz="1600" dirty="0" smtClean="0">
                <a:solidFill>
                  <a:schemeClr val="tx1"/>
                </a:solidFill>
                <a:ea typeface="Calibri"/>
                <a:cs typeface="Times New Roman"/>
              </a:rPr>
              <a:t> iniziale di 0.30-0.35 mm. In questo modo si «ammortizzano eventuali dislivelli tra la punta ed il piatto e si ottiene una quantità maggiore di materiale estruso che sarà più calda facendo aderire meglio al piatto il primo strato;</a:t>
            </a:r>
          </a:p>
          <a:p>
            <a:pPr algn="just">
              <a:buFont typeface="Wingdings" pitchFamily="2" charset="2"/>
              <a:buChar char="Ø"/>
            </a:pPr>
            <a:r>
              <a:rPr lang="it-IT" sz="1600" b="1" dirty="0" smtClean="0">
                <a:solidFill>
                  <a:schemeClr val="tx1"/>
                </a:solidFill>
                <a:ea typeface="Calibri"/>
                <a:cs typeface="Times New Roman"/>
              </a:rPr>
              <a:t>temperatura più elevata dell’hot-end</a:t>
            </a:r>
            <a:r>
              <a:rPr lang="it-IT" sz="1600" dirty="0" smtClean="0">
                <a:solidFill>
                  <a:schemeClr val="tx1"/>
                </a:solidFill>
                <a:ea typeface="Calibri"/>
                <a:cs typeface="Times New Roman"/>
              </a:rPr>
              <a:t>. Per ottenere un «effetto ventosa» del materiale depositato sul piatto è opportuno aumentare di qualche grado (dai 5 ai 10 C° a seconda del materiale utilizzato) la temperatura di estrusione;</a:t>
            </a:r>
          </a:p>
          <a:p>
            <a:pPr algn="just">
              <a:buFont typeface="Wingdings" pitchFamily="2" charset="2"/>
              <a:buChar char="Ø"/>
            </a:pPr>
            <a:r>
              <a:rPr lang="it-IT" sz="1600" b="1" dirty="0" smtClean="0">
                <a:solidFill>
                  <a:schemeClr val="tx1"/>
                </a:solidFill>
                <a:ea typeface="Calibri"/>
                <a:cs typeface="Times New Roman"/>
              </a:rPr>
              <a:t>temperatura del piatto di stampa</a:t>
            </a:r>
            <a:r>
              <a:rPr lang="it-IT" sz="1600" dirty="0" smtClean="0">
                <a:solidFill>
                  <a:schemeClr val="tx1"/>
                </a:solidFill>
                <a:ea typeface="Calibri"/>
                <a:cs typeface="Times New Roman"/>
              </a:rPr>
              <a:t>. Per il PLA non è necessario, anche se è consigliabile un piatto riscaldato a circa 60C°. Per l’ABS è assolutamente indispensabile con temperature tra i 100 ed i 120C°</a:t>
            </a:r>
          </a:p>
        </p:txBody>
      </p:sp>
    </p:spTree>
    <p:extLst>
      <p:ext uri="{BB962C8B-B14F-4D97-AF65-F5344CB8AC3E}">
        <p14:creationId xmlns:p14="http://schemas.microsoft.com/office/powerpoint/2010/main" val="721886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14</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Il primo strato.</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2"/>
            <a:ext cx="8568953" cy="4104456"/>
          </a:xfrm>
        </p:spPr>
        <p:txBody>
          <a:bodyPr>
            <a:noAutofit/>
          </a:bodyPr>
          <a:lstStyle/>
          <a:p>
            <a:pPr algn="just">
              <a:buFont typeface="Wingdings" pitchFamily="2" charset="2"/>
              <a:buChar char="Ø"/>
            </a:pPr>
            <a:r>
              <a:rPr lang="it-IT" sz="1600" b="1" dirty="0" smtClean="0">
                <a:solidFill>
                  <a:schemeClr val="tx1"/>
                </a:solidFill>
                <a:ea typeface="Calibri"/>
                <a:cs typeface="Times New Roman"/>
              </a:rPr>
              <a:t>nessun raffreddamento. </a:t>
            </a:r>
            <a:r>
              <a:rPr lang="it-IT" sz="1600" dirty="0" smtClean="0">
                <a:solidFill>
                  <a:schemeClr val="tx1"/>
                </a:solidFill>
                <a:ea typeface="Calibri"/>
                <a:cs typeface="Times New Roman"/>
              </a:rPr>
              <a:t>Ovviamente, se alziamo la temperatura di estrusione, è opportuno non raffreddare il primo strato, anche per lasciare che si depositi in maniera più omogenea possibile;</a:t>
            </a:r>
          </a:p>
          <a:p>
            <a:pPr algn="just">
              <a:buFont typeface="Wingdings" pitchFamily="2" charset="2"/>
              <a:buChar char="Ø"/>
            </a:pPr>
            <a:r>
              <a:rPr lang="it-IT" sz="1600" b="1" dirty="0" smtClean="0">
                <a:solidFill>
                  <a:schemeClr val="tx1"/>
                </a:solidFill>
                <a:ea typeface="Calibri"/>
                <a:cs typeface="Times New Roman"/>
              </a:rPr>
              <a:t>velocità di stampa inferiore. </a:t>
            </a:r>
            <a:r>
              <a:rPr lang="it-IT" sz="1600" dirty="0" smtClean="0">
                <a:solidFill>
                  <a:schemeClr val="tx1"/>
                </a:solidFill>
                <a:ea typeface="Calibri"/>
                <a:cs typeface="Times New Roman"/>
              </a:rPr>
              <a:t>Ridurre la velocità del primo strato al 50% o al 30% rispetto alla velocità  normale di stampa riduce le forze applicate nell’estrudere e «spalmare» il materiale sulla superfice del piatto;</a:t>
            </a:r>
          </a:p>
          <a:p>
            <a:pPr algn="just">
              <a:buFont typeface="Wingdings" pitchFamily="2" charset="2"/>
              <a:buChar char="Ø"/>
            </a:pPr>
            <a:r>
              <a:rPr lang="it-IT" sz="1600" b="1" dirty="0" smtClean="0">
                <a:solidFill>
                  <a:schemeClr val="tx1"/>
                </a:solidFill>
                <a:ea typeface="Calibri"/>
                <a:cs typeface="Times New Roman"/>
              </a:rPr>
              <a:t>adeguata quantità di materiale estruso. </a:t>
            </a:r>
            <a:r>
              <a:rPr lang="it-IT" sz="1600" dirty="0" smtClean="0">
                <a:solidFill>
                  <a:schemeClr val="tx1"/>
                </a:solidFill>
                <a:ea typeface="Calibri"/>
                <a:cs typeface="Times New Roman"/>
              </a:rPr>
              <a:t>Un altro argomento fondamentale al quale porre particolare attenzione è il flusso di materiale estruso, sia per il primo strato che per i successivi. Nel caso del primo strato bisogna tener conto anche dell’altezza maggiorata impostata. Di solito vengono utilizzati valori del 150-200% rispetto al normale flusso utilizzato per gli strati successivi;</a:t>
            </a:r>
          </a:p>
          <a:p>
            <a:pPr algn="just">
              <a:buFont typeface="Wingdings" pitchFamily="2" charset="2"/>
              <a:buChar char="Ø"/>
            </a:pPr>
            <a:r>
              <a:rPr lang="it-IT" sz="1600" b="1" dirty="0">
                <a:solidFill>
                  <a:schemeClr val="tx1"/>
                </a:solidFill>
                <a:ea typeface="Calibri"/>
                <a:cs typeface="Times New Roman"/>
              </a:rPr>
              <a:t>m</a:t>
            </a:r>
            <a:r>
              <a:rPr lang="it-IT" sz="1600" b="1" dirty="0" smtClean="0">
                <a:solidFill>
                  <a:schemeClr val="tx1"/>
                </a:solidFill>
                <a:ea typeface="Calibri"/>
                <a:cs typeface="Times New Roman"/>
              </a:rPr>
              <a:t>ateriale </a:t>
            </a:r>
            <a:r>
              <a:rPr lang="it-IT" sz="1600" b="1" dirty="0">
                <a:solidFill>
                  <a:schemeClr val="tx1"/>
                </a:solidFill>
                <a:ea typeface="Calibri"/>
                <a:cs typeface="Times New Roman"/>
              </a:rPr>
              <a:t>utilizzato sul letto per aumentare l’aderenza</a:t>
            </a:r>
            <a:r>
              <a:rPr lang="it-IT" sz="1600" dirty="0" smtClean="0">
                <a:solidFill>
                  <a:schemeClr val="tx1"/>
                </a:solidFill>
                <a:ea typeface="Calibri"/>
                <a:cs typeface="Times New Roman"/>
              </a:rPr>
              <a:t>. Per fare in modo che il primo strato aderisca bene al letto di stampa vengono utilizzati diversi «trucchetti». In particolare, per il PLA viene utilizzato del nastro adesivo di carta che favorisce l’adesione della plastica fusa al primo strato. Se si estrude ABS vengono utilizzati diversi prodotti, quali la lacca per capelli o il nastro </a:t>
            </a:r>
            <a:r>
              <a:rPr lang="it-IT" sz="1600" dirty="0" err="1" smtClean="0">
                <a:solidFill>
                  <a:schemeClr val="tx1"/>
                </a:solidFill>
                <a:ea typeface="Calibri"/>
                <a:cs typeface="Times New Roman"/>
              </a:rPr>
              <a:t>Kapton</a:t>
            </a:r>
            <a:r>
              <a:rPr lang="it-IT" sz="1600" dirty="0" smtClean="0">
                <a:solidFill>
                  <a:schemeClr val="tx1"/>
                </a:solidFill>
                <a:ea typeface="Calibri"/>
                <a:cs typeface="Times New Roman"/>
              </a:rPr>
              <a:t> (particolare nastro adesivo resistente ad altissime temperature).</a:t>
            </a:r>
          </a:p>
          <a:p>
            <a:pPr algn="just"/>
            <a:endParaRPr lang="it-IT" sz="1600" dirty="0" smtClean="0">
              <a:solidFill>
                <a:schemeClr val="tx1"/>
              </a:solidFill>
              <a:ea typeface="Calibri"/>
              <a:cs typeface="Times New Roman"/>
            </a:endParaRPr>
          </a:p>
          <a:p>
            <a:pPr marL="0" indent="0" algn="just">
              <a:buNone/>
            </a:pPr>
            <a:endParaRPr lang="it-IT" sz="1600" dirty="0">
              <a:solidFill>
                <a:schemeClr val="tx1"/>
              </a:solidFill>
              <a:ea typeface="Calibri"/>
              <a:cs typeface="Times New Roman"/>
            </a:endParaRPr>
          </a:p>
        </p:txBody>
      </p:sp>
    </p:spTree>
    <p:extLst>
      <p:ext uri="{BB962C8B-B14F-4D97-AF65-F5344CB8AC3E}">
        <p14:creationId xmlns:p14="http://schemas.microsoft.com/office/powerpoint/2010/main" val="3301634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15</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Interfaccia.</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2"/>
            <a:ext cx="8496945" cy="576064"/>
          </a:xfrm>
        </p:spPr>
        <p:txBody>
          <a:bodyPr>
            <a:noAutofit/>
          </a:bodyPr>
          <a:lstStyle/>
          <a:p>
            <a:pPr marL="0" indent="0" algn="just">
              <a:buNone/>
            </a:pPr>
            <a:r>
              <a:rPr lang="it-IT" sz="1600" dirty="0" smtClean="0">
                <a:solidFill>
                  <a:schemeClr val="tx1"/>
                </a:solidFill>
                <a:ea typeface="Calibri"/>
                <a:cs typeface="Times New Roman"/>
              </a:rPr>
              <a:t>L’interfaccia di CURA si presenta più accattivante ed immediata di Slic3r e, i parametri da impostare, sono meno numerosi.</a:t>
            </a:r>
          </a:p>
          <a:p>
            <a:pPr marL="0" indent="0" algn="just">
              <a:buNone/>
            </a:pP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331658"/>
            <a:ext cx="6685166" cy="3624614"/>
          </a:xfrm>
          <a:prstGeom prst="rect">
            <a:avLst/>
          </a:prstGeom>
        </p:spPr>
      </p:pic>
    </p:spTree>
    <p:extLst>
      <p:ext uri="{BB962C8B-B14F-4D97-AF65-F5344CB8AC3E}">
        <p14:creationId xmlns:p14="http://schemas.microsoft.com/office/powerpoint/2010/main" val="2311433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16</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Interfaccia.</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2"/>
            <a:ext cx="8496945" cy="576064"/>
          </a:xfrm>
        </p:spPr>
        <p:txBody>
          <a:bodyPr>
            <a:noAutofit/>
          </a:bodyPr>
          <a:lstStyle/>
          <a:p>
            <a:pPr marL="0" indent="0" algn="just">
              <a:buNone/>
            </a:pPr>
            <a:r>
              <a:rPr lang="it-IT" sz="1600" dirty="0" smtClean="0">
                <a:solidFill>
                  <a:schemeClr val="tx1"/>
                </a:solidFill>
                <a:ea typeface="Calibri"/>
                <a:cs typeface="Times New Roman"/>
              </a:rPr>
              <a:t>Per caricare un solido stl da stampare, è possibile selezionare il menu File oppure nel pannello grafico la prima delle tre icone in alto a destra.</a:t>
            </a:r>
          </a:p>
          <a:p>
            <a:pPr marL="0" indent="0" algn="just">
              <a:buNone/>
            </a:pPr>
            <a:endParaRPr lang="it-IT" sz="1600" dirty="0">
              <a:solidFill>
                <a:schemeClr val="tx1"/>
              </a:solidFill>
              <a:ea typeface="Calibri"/>
              <a:cs typeface="Times New Roman"/>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00" y="1280318"/>
            <a:ext cx="2247900" cy="731520"/>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5" y="1321714"/>
            <a:ext cx="3827051" cy="690124"/>
          </a:xfrm>
          <a:prstGeom prst="rect">
            <a:avLst/>
          </a:prstGeom>
        </p:spPr>
      </p:pic>
      <p:sp>
        <p:nvSpPr>
          <p:cNvPr id="10" name="Content Placeholder 2"/>
          <p:cNvSpPr txBox="1">
            <a:spLocks/>
          </p:cNvSpPr>
          <p:nvPr/>
        </p:nvSpPr>
        <p:spPr>
          <a:xfrm>
            <a:off x="323528" y="2012132"/>
            <a:ext cx="8496945" cy="214379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Le sezioni di Cura dove è possibile invece impostare i vari parametri sono:</a:t>
            </a:r>
          </a:p>
          <a:p>
            <a:pPr algn="just"/>
            <a:r>
              <a:rPr lang="it-IT" sz="1600" b="1" dirty="0" smtClean="0">
                <a:solidFill>
                  <a:schemeClr val="tx1"/>
                </a:solidFill>
                <a:ea typeface="Calibri"/>
                <a:cs typeface="Times New Roman"/>
              </a:rPr>
              <a:t>Machine</a:t>
            </a:r>
            <a:r>
              <a:rPr lang="it-IT" sz="1600" dirty="0" smtClean="0">
                <a:solidFill>
                  <a:schemeClr val="tx1"/>
                </a:solidFill>
                <a:ea typeface="Calibri"/>
                <a:cs typeface="Times New Roman"/>
              </a:rPr>
              <a:t> (sezione dove poter impostare i parametri relativi alla macchina)</a:t>
            </a:r>
          </a:p>
          <a:p>
            <a:pPr algn="just"/>
            <a:r>
              <a:rPr lang="it-IT" sz="1600" b="1" dirty="0" smtClean="0">
                <a:solidFill>
                  <a:schemeClr val="tx1"/>
                </a:solidFill>
                <a:ea typeface="Calibri"/>
                <a:cs typeface="Times New Roman"/>
              </a:rPr>
              <a:t>Basic</a:t>
            </a:r>
            <a:r>
              <a:rPr lang="it-IT" sz="1600" dirty="0" smtClean="0">
                <a:solidFill>
                  <a:schemeClr val="tx1"/>
                </a:solidFill>
                <a:ea typeface="Calibri"/>
                <a:cs typeface="Times New Roman"/>
              </a:rPr>
              <a:t> (sezione dove sono presenti tutti i parametri essenziali di stampa)</a:t>
            </a:r>
          </a:p>
          <a:p>
            <a:pPr algn="just"/>
            <a:r>
              <a:rPr lang="it-IT" sz="1600" b="1" dirty="0" smtClean="0">
                <a:solidFill>
                  <a:schemeClr val="tx1"/>
                </a:solidFill>
                <a:ea typeface="Calibri"/>
                <a:cs typeface="Times New Roman"/>
              </a:rPr>
              <a:t>Advanced</a:t>
            </a:r>
            <a:r>
              <a:rPr lang="it-IT" sz="1600" dirty="0">
                <a:solidFill>
                  <a:schemeClr val="tx1"/>
                </a:solidFill>
                <a:ea typeface="Calibri"/>
                <a:cs typeface="Times New Roman"/>
              </a:rPr>
              <a:t> (sezione dove sono presenti i parametri aggiuntivi di stampa quali la </a:t>
            </a:r>
            <a:r>
              <a:rPr lang="it-IT" sz="1600" dirty="0" err="1" smtClean="0">
                <a:solidFill>
                  <a:schemeClr val="tx1"/>
                </a:solidFill>
                <a:ea typeface="Calibri"/>
                <a:cs typeface="Times New Roman"/>
              </a:rPr>
              <a:t>ritrazione,la</a:t>
            </a:r>
            <a:r>
              <a:rPr lang="it-IT" sz="1600" dirty="0" smtClean="0">
                <a:solidFill>
                  <a:schemeClr val="tx1"/>
                </a:solidFill>
                <a:ea typeface="Calibri"/>
                <a:cs typeface="Times New Roman"/>
              </a:rPr>
              <a:t> qualità, la velocità, etc.)</a:t>
            </a:r>
          </a:p>
          <a:p>
            <a:pPr algn="just"/>
            <a:r>
              <a:rPr lang="it-IT" sz="1600" b="1" dirty="0" smtClean="0">
                <a:solidFill>
                  <a:schemeClr val="tx1"/>
                </a:solidFill>
                <a:ea typeface="Calibri"/>
                <a:cs typeface="Times New Roman"/>
              </a:rPr>
              <a:t>Expert</a:t>
            </a:r>
            <a:r>
              <a:rPr lang="it-IT" sz="1600" dirty="0" smtClean="0">
                <a:solidFill>
                  <a:schemeClr val="tx1"/>
                </a:solidFill>
                <a:ea typeface="Calibri"/>
                <a:cs typeface="Times New Roman"/>
              </a:rPr>
              <a:t> </a:t>
            </a:r>
            <a:r>
              <a:rPr lang="it-IT" sz="1600" dirty="0">
                <a:solidFill>
                  <a:schemeClr val="tx1"/>
                </a:solidFill>
                <a:ea typeface="Calibri"/>
                <a:cs typeface="Times New Roman"/>
              </a:rPr>
              <a:t>(sezione </a:t>
            </a:r>
            <a:r>
              <a:rPr lang="it-IT" sz="1600" dirty="0" smtClean="0">
                <a:solidFill>
                  <a:schemeClr val="tx1"/>
                </a:solidFill>
                <a:ea typeface="Calibri"/>
                <a:cs typeface="Times New Roman"/>
              </a:rPr>
              <a:t>dove impostare i parametri più particolari come li </a:t>
            </a:r>
            <a:r>
              <a:rPr lang="it-IT" sz="1600" dirty="0" err="1" smtClean="0">
                <a:solidFill>
                  <a:schemeClr val="tx1"/>
                </a:solidFill>
                <a:ea typeface="Calibri"/>
                <a:cs typeface="Times New Roman"/>
              </a:rPr>
              <a:t>skirt</a:t>
            </a:r>
            <a:r>
              <a:rPr lang="it-IT" sz="1600" dirty="0" smtClean="0">
                <a:solidFill>
                  <a:schemeClr val="tx1"/>
                </a:solidFill>
                <a:ea typeface="Calibri"/>
                <a:cs typeface="Times New Roman"/>
              </a:rPr>
              <a:t>, i pattern di supporto, etc.)</a:t>
            </a:r>
          </a:p>
          <a:p>
            <a:pPr marL="0" indent="0" algn="just">
              <a:buFont typeface="Arial" pitchFamily="34" charset="0"/>
              <a:buNone/>
            </a:pPr>
            <a:endParaRPr lang="it-IT" sz="1600" dirty="0" smtClean="0">
              <a:solidFill>
                <a:schemeClr val="tx1"/>
              </a:solidFill>
              <a:ea typeface="Calibri"/>
              <a:cs typeface="Times New Roman"/>
            </a:endParaRPr>
          </a:p>
          <a:p>
            <a:pPr marL="0" indent="0" algn="just">
              <a:buFont typeface="Arial" pitchFamily="34" charset="0"/>
              <a:buNone/>
            </a:pPr>
            <a:endParaRPr lang="it-IT" sz="1600" dirty="0">
              <a:solidFill>
                <a:schemeClr val="tx1"/>
              </a:solidFill>
              <a:ea typeface="Calibri"/>
              <a:cs typeface="Times New Roman"/>
            </a:endParaRPr>
          </a:p>
        </p:txBody>
      </p:sp>
    </p:spTree>
    <p:extLst>
      <p:ext uri="{BB962C8B-B14F-4D97-AF65-F5344CB8AC3E}">
        <p14:creationId xmlns:p14="http://schemas.microsoft.com/office/powerpoint/2010/main" val="22180158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17</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Machine </a:t>
            </a:r>
            <a:r>
              <a:rPr lang="it-IT" sz="1600" b="1" kern="1200" dirty="0" err="1" smtClean="0">
                <a:solidFill>
                  <a:srgbClr val="6C6352"/>
                </a:solidFill>
                <a:ea typeface="Calibri"/>
                <a:cs typeface="Times New Roman"/>
              </a:rPr>
              <a:t>settings</a:t>
            </a:r>
            <a:r>
              <a:rPr lang="it-IT" sz="1600" b="1" kern="1200" dirty="0" smtClean="0">
                <a:solidFill>
                  <a:srgbClr val="6C6352"/>
                </a:solidFill>
                <a:ea typeface="Calibri"/>
                <a:cs typeface="Times New Roman"/>
              </a:rPr>
              <a:t>.</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2"/>
            <a:ext cx="8496945" cy="576064"/>
          </a:xfrm>
        </p:spPr>
        <p:txBody>
          <a:bodyPr>
            <a:noAutofit/>
          </a:bodyPr>
          <a:lstStyle/>
          <a:p>
            <a:pPr marL="0" indent="0" algn="just">
              <a:buNone/>
            </a:pPr>
            <a:r>
              <a:rPr lang="it-IT" sz="1600" b="1" dirty="0" smtClean="0">
                <a:solidFill>
                  <a:schemeClr val="tx1"/>
                </a:solidFill>
                <a:ea typeface="Calibri"/>
                <a:cs typeface="Times New Roman"/>
              </a:rPr>
              <a:t>Machine </a:t>
            </a:r>
            <a:r>
              <a:rPr lang="it-IT" sz="1600" b="1" dirty="0" err="1" smtClean="0">
                <a:solidFill>
                  <a:schemeClr val="tx1"/>
                </a:solidFill>
                <a:ea typeface="Calibri"/>
                <a:cs typeface="Times New Roman"/>
              </a:rPr>
              <a:t>settings</a:t>
            </a:r>
            <a:r>
              <a:rPr lang="it-IT" sz="1600" dirty="0" smtClean="0">
                <a:solidFill>
                  <a:schemeClr val="tx1"/>
                </a:solidFill>
                <a:ea typeface="Calibri"/>
                <a:cs typeface="Times New Roman"/>
              </a:rPr>
              <a:t>: da questo pannello è possibile impostare i parametri caratteristici della stampante quali volume di stampa, numero di estrusori, firmware di controllo del </a:t>
            </a:r>
            <a:r>
              <a:rPr lang="it-IT" sz="1600" dirty="0" err="1" smtClean="0">
                <a:solidFill>
                  <a:schemeClr val="tx1"/>
                </a:solidFill>
                <a:ea typeface="Calibri"/>
                <a:cs typeface="Times New Roman"/>
              </a:rPr>
              <a:t>Gcode</a:t>
            </a:r>
            <a:r>
              <a:rPr lang="it-IT" sz="1600" dirty="0" smtClean="0">
                <a:solidFill>
                  <a:schemeClr val="tx1"/>
                </a:solidFill>
                <a:ea typeface="Calibri"/>
                <a:cs typeface="Times New Roman"/>
              </a:rPr>
              <a:t>, etc. Se si ha a disposizione più di una stampante 3D si possono </a:t>
            </a:r>
            <a:r>
              <a:rPr lang="it-IT" sz="1600" dirty="0" err="1" smtClean="0">
                <a:solidFill>
                  <a:schemeClr val="tx1"/>
                </a:solidFill>
                <a:ea typeface="Calibri"/>
                <a:cs typeface="Times New Roman"/>
              </a:rPr>
              <a:t>salvere</a:t>
            </a:r>
            <a:r>
              <a:rPr lang="it-IT" sz="1600" dirty="0" smtClean="0">
                <a:solidFill>
                  <a:schemeClr val="tx1"/>
                </a:solidFill>
                <a:ea typeface="Calibri"/>
                <a:cs typeface="Times New Roman"/>
              </a:rPr>
              <a:t> le configurazioni per le varie stampanti.</a:t>
            </a:r>
          </a:p>
          <a:p>
            <a:pPr marL="0" indent="0" algn="just">
              <a:buNone/>
            </a:pPr>
            <a:endParaRPr lang="it-IT" sz="1600" dirty="0">
              <a:solidFill>
                <a:schemeClr val="tx1"/>
              </a:solidFill>
              <a:ea typeface="Calibri"/>
              <a:cs typeface="Times New Roman"/>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011" y="1576963"/>
            <a:ext cx="6657975" cy="3409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3326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18</a:t>
            </a:fld>
            <a:endParaRPr lang="en-US"/>
          </a:p>
        </p:txBody>
      </p:sp>
      <p:sp>
        <p:nvSpPr>
          <p:cNvPr id="8" name="Title 1"/>
          <p:cNvSpPr>
            <a:spLocks noGrp="1"/>
          </p:cNvSpPr>
          <p:nvPr>
            <p:ph type="title"/>
          </p:nvPr>
        </p:nvSpPr>
        <p:spPr>
          <a:xfrm>
            <a:off x="179511" y="123478"/>
            <a:ext cx="8536249"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Basic </a:t>
            </a:r>
            <a:r>
              <a:rPr lang="it-IT" sz="1600" b="1" kern="1200" dirty="0" err="1" smtClean="0">
                <a:solidFill>
                  <a:srgbClr val="6C6352"/>
                </a:solidFill>
                <a:ea typeface="Calibri"/>
                <a:cs typeface="Times New Roman"/>
              </a:rPr>
              <a:t>settings</a:t>
            </a:r>
            <a:r>
              <a:rPr lang="it-IT" sz="1600" b="1" kern="1200" dirty="0" smtClean="0">
                <a:solidFill>
                  <a:srgbClr val="6C6352"/>
                </a:solidFill>
                <a:ea typeface="Calibri"/>
                <a:cs typeface="Times New Roman"/>
              </a:rPr>
              <a:t>.</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2"/>
            <a:ext cx="5832649" cy="3991652"/>
          </a:xfrm>
        </p:spPr>
        <p:txBody>
          <a:bodyPr>
            <a:noAutofit/>
          </a:bodyPr>
          <a:lstStyle/>
          <a:p>
            <a:pPr marL="0" indent="0" algn="just">
              <a:buNone/>
            </a:pPr>
            <a:r>
              <a:rPr lang="it-IT" sz="1600" b="1" dirty="0">
                <a:solidFill>
                  <a:schemeClr val="tx1"/>
                </a:solidFill>
                <a:ea typeface="Calibri"/>
                <a:cs typeface="Times New Roman"/>
              </a:rPr>
              <a:t>Basic</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settings</a:t>
            </a:r>
            <a:r>
              <a:rPr lang="it-IT" sz="1600" dirty="0" smtClean="0">
                <a:solidFill>
                  <a:schemeClr val="tx1"/>
                </a:solidFill>
                <a:ea typeface="Calibri"/>
                <a:cs typeface="Times New Roman"/>
              </a:rPr>
              <a:t>: in questo </a:t>
            </a:r>
            <a:r>
              <a:rPr lang="it-IT" sz="1600" dirty="0" err="1" smtClean="0">
                <a:solidFill>
                  <a:schemeClr val="tx1"/>
                </a:solidFill>
                <a:ea typeface="Calibri"/>
                <a:cs typeface="Times New Roman"/>
              </a:rPr>
              <a:t>tab</a:t>
            </a:r>
            <a:r>
              <a:rPr lang="it-IT" sz="1600" dirty="0" smtClean="0">
                <a:solidFill>
                  <a:schemeClr val="tx1"/>
                </a:solidFill>
                <a:ea typeface="Calibri"/>
                <a:cs typeface="Times New Roman"/>
              </a:rPr>
              <a:t> si possono valorizzare i parametri di base quali l’altezza dello strato (definizione) lo spessore del perimetro (</a:t>
            </a:r>
            <a:r>
              <a:rPr lang="it-IT" sz="1600" dirty="0" err="1" smtClean="0">
                <a:solidFill>
                  <a:schemeClr val="tx1"/>
                </a:solidFill>
                <a:ea typeface="Calibri"/>
                <a:cs typeface="Times New Roman"/>
              </a:rPr>
              <a:t>shell</a:t>
            </a:r>
            <a:r>
              <a:rPr lang="it-IT" sz="1600" dirty="0" smtClean="0">
                <a:solidFill>
                  <a:schemeClr val="tx1"/>
                </a:solidFill>
                <a:ea typeface="Calibri"/>
                <a:cs typeface="Times New Roman"/>
              </a:rPr>
              <a:t> verticale), si può abilitare la ritrazione, decidere lo spessore del fondo e del top (il valore è espresso in mm, bisogna tenere presente però che a questo valore va aggiunta la misura di uno strato in più). Sempre da questo pannello è possibile valorizzare la velocità di stampa e la temperatura dell’estrusore e del piatto.</a:t>
            </a:r>
          </a:p>
          <a:p>
            <a:pPr marL="0" indent="0" algn="just">
              <a:buNone/>
            </a:pPr>
            <a:r>
              <a:rPr lang="it-IT" sz="1600" dirty="0" smtClean="0">
                <a:solidFill>
                  <a:schemeClr val="tx1"/>
                </a:solidFill>
                <a:ea typeface="Calibri"/>
                <a:cs typeface="Times New Roman"/>
              </a:rPr>
              <a:t>E’ possibile poi scegliere il tipo di supporto (mai, dove necessario, dovunque)  e il tipo di ausilio all’adesione (nessuno, </a:t>
            </a:r>
            <a:r>
              <a:rPr lang="it-IT" sz="1600" dirty="0" err="1" smtClean="0">
                <a:solidFill>
                  <a:schemeClr val="tx1"/>
                </a:solidFill>
                <a:ea typeface="Calibri"/>
                <a:cs typeface="Times New Roman"/>
              </a:rPr>
              <a:t>Brim</a:t>
            </a:r>
            <a:r>
              <a:rPr lang="it-IT" sz="1600" dirty="0" smtClean="0">
                <a:solidFill>
                  <a:schemeClr val="tx1"/>
                </a:solidFill>
                <a:ea typeface="Calibri"/>
                <a:cs typeface="Times New Roman"/>
              </a:rPr>
              <a:t>, </a:t>
            </a:r>
            <a:r>
              <a:rPr lang="it-IT" sz="1600" dirty="0" err="1" smtClean="0">
                <a:solidFill>
                  <a:schemeClr val="tx1"/>
                </a:solidFill>
                <a:ea typeface="Calibri"/>
                <a:cs typeface="Times New Roman"/>
              </a:rPr>
              <a:t>Raft</a:t>
            </a:r>
            <a:r>
              <a:rPr lang="it-IT" sz="1600" dirty="0" smtClean="0">
                <a:solidFill>
                  <a:schemeClr val="tx1"/>
                </a:solidFill>
                <a:ea typeface="Calibri"/>
                <a:cs typeface="Times New Roman"/>
              </a:rPr>
              <a:t>). </a:t>
            </a:r>
          </a:p>
          <a:p>
            <a:pPr marL="0" indent="0" algn="just">
              <a:buNone/>
            </a:pPr>
            <a:r>
              <a:rPr lang="it-IT" sz="1600" dirty="0" smtClean="0">
                <a:solidFill>
                  <a:schemeClr val="tx1"/>
                </a:solidFill>
                <a:ea typeface="Calibri"/>
                <a:cs typeface="Times New Roman"/>
              </a:rPr>
              <a:t>E’ possibile, infine impostare il diametro del filamento e la percentuale di flusso.</a:t>
            </a:r>
          </a:p>
          <a:p>
            <a:pPr marL="0" indent="0" algn="just">
              <a:buNone/>
            </a:pPr>
            <a:endParaRPr lang="it-IT" sz="1600" dirty="0">
              <a:solidFill>
                <a:schemeClr val="tx1"/>
              </a:solidFill>
              <a:ea typeface="Calibri"/>
              <a:cs typeface="Times New Roman"/>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699542"/>
            <a:ext cx="2631593" cy="3991652"/>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5" y="3762699"/>
            <a:ext cx="2926969" cy="928495"/>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0380" y="3579863"/>
            <a:ext cx="2732374" cy="1111332"/>
          </a:xfrm>
          <a:prstGeom prst="rect">
            <a:avLst/>
          </a:prstGeom>
        </p:spPr>
      </p:pic>
    </p:spTree>
    <p:extLst>
      <p:ext uri="{BB962C8B-B14F-4D97-AF65-F5344CB8AC3E}">
        <p14:creationId xmlns:p14="http://schemas.microsoft.com/office/powerpoint/2010/main" val="25982843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19</a:t>
            </a:fld>
            <a:endParaRPr lang="en-US"/>
          </a:p>
        </p:txBody>
      </p:sp>
      <p:sp>
        <p:nvSpPr>
          <p:cNvPr id="8" name="Title 1"/>
          <p:cNvSpPr>
            <a:spLocks noGrp="1"/>
          </p:cNvSpPr>
          <p:nvPr>
            <p:ph type="title"/>
          </p:nvPr>
        </p:nvSpPr>
        <p:spPr>
          <a:xfrm>
            <a:off x="179511" y="123478"/>
            <a:ext cx="8693343"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Advanced </a:t>
            </a:r>
            <a:r>
              <a:rPr lang="it-IT" sz="1600" b="1" kern="1200" dirty="0" err="1" smtClean="0">
                <a:solidFill>
                  <a:srgbClr val="6C6352"/>
                </a:solidFill>
                <a:ea typeface="Calibri"/>
                <a:cs typeface="Times New Roman"/>
              </a:rPr>
              <a:t>settings</a:t>
            </a:r>
            <a:r>
              <a:rPr lang="it-IT" sz="1600" b="1" kern="1200" dirty="0" smtClean="0">
                <a:solidFill>
                  <a:srgbClr val="6C6352"/>
                </a:solidFill>
                <a:ea typeface="Calibri"/>
                <a:cs typeface="Times New Roman"/>
              </a:rPr>
              <a:t>.</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2"/>
            <a:ext cx="5832649" cy="3991652"/>
          </a:xfrm>
        </p:spPr>
        <p:txBody>
          <a:bodyPr>
            <a:noAutofit/>
          </a:bodyPr>
          <a:lstStyle/>
          <a:p>
            <a:pPr marL="0" indent="0" algn="just">
              <a:buNone/>
            </a:pPr>
            <a:r>
              <a:rPr lang="it-IT" sz="1600" b="1" dirty="0" smtClean="0">
                <a:solidFill>
                  <a:schemeClr val="tx1"/>
                </a:solidFill>
                <a:ea typeface="Calibri"/>
                <a:cs typeface="Times New Roman"/>
              </a:rPr>
              <a:t>Advanced  </a:t>
            </a:r>
            <a:r>
              <a:rPr lang="it-IT" sz="1600" b="1" dirty="0" err="1" smtClean="0">
                <a:solidFill>
                  <a:schemeClr val="tx1"/>
                </a:solidFill>
                <a:ea typeface="Calibri"/>
                <a:cs typeface="Times New Roman"/>
              </a:rPr>
              <a:t>settings</a:t>
            </a:r>
            <a:r>
              <a:rPr lang="it-IT" sz="1600" dirty="0" smtClean="0">
                <a:solidFill>
                  <a:schemeClr val="tx1"/>
                </a:solidFill>
                <a:ea typeface="Calibri"/>
                <a:cs typeface="Times New Roman"/>
              </a:rPr>
              <a:t>: In questo </a:t>
            </a:r>
            <a:r>
              <a:rPr lang="it-IT" sz="1600" dirty="0" err="1" smtClean="0">
                <a:solidFill>
                  <a:schemeClr val="tx1"/>
                </a:solidFill>
                <a:ea typeface="Calibri"/>
                <a:cs typeface="Times New Roman"/>
              </a:rPr>
              <a:t>tab</a:t>
            </a:r>
            <a:r>
              <a:rPr lang="it-IT" sz="1600" dirty="0" smtClean="0">
                <a:solidFill>
                  <a:schemeClr val="tx1"/>
                </a:solidFill>
                <a:ea typeface="Calibri"/>
                <a:cs typeface="Times New Roman"/>
              </a:rPr>
              <a:t> troviamo ulteriori parametri da valorizzare quasi sempre da impostare inizialmente da non variare più, quali  il diametro dell’ugello, i valori di distanza e velocità della ritrazione, l’altezza dello strato iniziale, il flusso del primo strato in percentuale rispetto al flusso di stampa.</a:t>
            </a:r>
          </a:p>
          <a:p>
            <a:pPr marL="0" indent="0" algn="just">
              <a:buNone/>
            </a:pPr>
            <a:r>
              <a:rPr lang="it-IT" sz="1600" dirty="0" smtClean="0">
                <a:solidFill>
                  <a:schemeClr val="tx1"/>
                </a:solidFill>
                <a:ea typeface="Calibri"/>
                <a:cs typeface="Times New Roman"/>
              </a:rPr>
              <a:t>E’ possibile impostare le velocità per gli spostamenti, per il primo strato, per l’</a:t>
            </a:r>
            <a:r>
              <a:rPr lang="it-IT" sz="1600" dirty="0" err="1" smtClean="0">
                <a:solidFill>
                  <a:schemeClr val="tx1"/>
                </a:solidFill>
                <a:ea typeface="Calibri"/>
                <a:cs typeface="Times New Roman"/>
              </a:rPr>
              <a:t>infill</a:t>
            </a:r>
            <a:r>
              <a:rPr lang="it-IT" sz="1600" dirty="0" smtClean="0">
                <a:solidFill>
                  <a:schemeClr val="tx1"/>
                </a:solidFill>
                <a:ea typeface="Calibri"/>
                <a:cs typeface="Times New Roman"/>
              </a:rPr>
              <a:t>, per i perimetri esterni e per quelli interni.</a:t>
            </a:r>
          </a:p>
          <a:p>
            <a:pPr marL="0" indent="0" algn="just">
              <a:buNone/>
            </a:pPr>
            <a:r>
              <a:rPr lang="it-IT" sz="1600" dirty="0" smtClean="0">
                <a:solidFill>
                  <a:schemeClr val="tx1"/>
                </a:solidFill>
                <a:ea typeface="Calibri"/>
                <a:cs typeface="Times New Roman"/>
              </a:rPr>
              <a:t>Infine è possibile abilitare il raffreddamento del filamento fuso e decidere i tempo minimo di stampa per un singolo strato. Questa funzione è utilissima nel caso in cui si sta stampando uno strato sottilissimo (e.g. la punta di una piramide), impostando il numero di secondi, se la stampa dello </a:t>
            </a:r>
            <a:r>
              <a:rPr lang="it-IT" sz="1600" dirty="0" err="1" smtClean="0">
                <a:solidFill>
                  <a:schemeClr val="tx1"/>
                </a:solidFill>
                <a:ea typeface="Calibri"/>
                <a:cs typeface="Times New Roman"/>
              </a:rPr>
              <a:t>starto</a:t>
            </a:r>
            <a:r>
              <a:rPr lang="it-IT" sz="1600" dirty="0" smtClean="0">
                <a:solidFill>
                  <a:schemeClr val="tx1"/>
                </a:solidFill>
                <a:ea typeface="Calibri"/>
                <a:cs typeface="Times New Roman"/>
              </a:rPr>
              <a:t> impiega meno dei secondi impostato, l’hot-end si parcheggia temporaneamente di lato attendendo il rispetto del tempo minimo impostato.</a:t>
            </a: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7310" y="627534"/>
            <a:ext cx="2445545" cy="4155926"/>
          </a:xfrm>
          <a:prstGeom prst="rect">
            <a:avLst/>
          </a:prstGeom>
        </p:spPr>
      </p:pic>
    </p:spTree>
    <p:extLst>
      <p:ext uri="{BB962C8B-B14F-4D97-AF65-F5344CB8AC3E}">
        <p14:creationId xmlns:p14="http://schemas.microsoft.com/office/powerpoint/2010/main" val="2865902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568952" cy="432048"/>
          </a:xfrm>
        </p:spPr>
        <p:txBody>
          <a:bodyPr>
            <a:noAutofit/>
          </a:bodyPr>
          <a:lstStyle/>
          <a:p>
            <a:pPr algn="l">
              <a:lnSpc>
                <a:spcPct val="115000"/>
              </a:lnSpc>
            </a:pPr>
            <a:r>
              <a:rPr lang="it-IT" sz="2400" b="1" dirty="0"/>
              <a:t>Lo slicing e la generazione del GCODE Slic3r VS Cura </a:t>
            </a:r>
            <a:r>
              <a:rPr lang="it-IT" sz="1600" b="1" dirty="0" smtClean="0">
                <a:ea typeface="Calibri"/>
                <a:cs typeface="Times New Roman"/>
              </a:rPr>
              <a:t>- Sommario</a:t>
            </a:r>
            <a:endParaRPr lang="it-IT" sz="1600" dirty="0" smtClean="0">
              <a:ea typeface="Calibri"/>
              <a:cs typeface="Times New Roman"/>
            </a:endParaRPr>
          </a:p>
        </p:txBody>
      </p:sp>
      <p:sp>
        <p:nvSpPr>
          <p:cNvPr id="7" name="Content Placeholder 2"/>
          <p:cNvSpPr>
            <a:spLocks noGrp="1"/>
          </p:cNvSpPr>
          <p:nvPr>
            <p:ph idx="1"/>
          </p:nvPr>
        </p:nvSpPr>
        <p:spPr>
          <a:xfrm>
            <a:off x="395536" y="627534"/>
            <a:ext cx="8280920" cy="4248472"/>
          </a:xfrm>
        </p:spPr>
        <p:txBody>
          <a:bodyPr>
            <a:noAutofit/>
          </a:bodyPr>
          <a:lstStyle/>
          <a:p>
            <a:pPr lvl="0"/>
            <a:r>
              <a:rPr lang="it-IT" sz="1600" dirty="0" smtClean="0">
                <a:solidFill>
                  <a:schemeClr val="bg2">
                    <a:lumMod val="10000"/>
                  </a:schemeClr>
                </a:solidFill>
              </a:rPr>
              <a:t>Slic3r</a:t>
            </a:r>
            <a:r>
              <a:rPr lang="it-IT" sz="1600" dirty="0">
                <a:solidFill>
                  <a:schemeClr val="bg2">
                    <a:lumMod val="10000"/>
                  </a:schemeClr>
                </a:solidFill>
              </a:rPr>
              <a:t> </a:t>
            </a:r>
            <a:r>
              <a:rPr lang="it-IT" sz="1600" dirty="0" smtClean="0">
                <a:solidFill>
                  <a:schemeClr val="bg2">
                    <a:lumMod val="10000"/>
                  </a:schemeClr>
                </a:solidFill>
              </a:rPr>
              <a:t>(seguito)</a:t>
            </a:r>
          </a:p>
          <a:p>
            <a:pPr lvl="1">
              <a:buFont typeface="Wingdings" pitchFamily="2" charset="2"/>
              <a:buChar char="§"/>
            </a:pPr>
            <a:r>
              <a:rPr lang="it-IT" sz="1400" dirty="0" err="1" smtClean="0">
                <a:solidFill>
                  <a:schemeClr val="bg2">
                    <a:lumMod val="10000"/>
                  </a:schemeClr>
                </a:solidFill>
              </a:rPr>
              <a:t>Print</a:t>
            </a:r>
            <a:r>
              <a:rPr lang="it-IT" sz="1400" dirty="0" smtClean="0">
                <a:solidFill>
                  <a:schemeClr val="bg2">
                    <a:lumMod val="10000"/>
                  </a:schemeClr>
                </a:solidFill>
              </a:rPr>
              <a:t> </a:t>
            </a:r>
            <a:r>
              <a:rPr lang="it-IT" sz="1400" dirty="0" err="1" smtClean="0">
                <a:solidFill>
                  <a:schemeClr val="bg2">
                    <a:lumMod val="10000"/>
                  </a:schemeClr>
                </a:solidFill>
              </a:rPr>
              <a:t>Settings</a:t>
            </a:r>
            <a:endParaRPr lang="it-IT" sz="1400" dirty="0" smtClean="0">
              <a:solidFill>
                <a:schemeClr val="bg2">
                  <a:lumMod val="10000"/>
                </a:schemeClr>
              </a:solidFill>
            </a:endParaRPr>
          </a:p>
          <a:p>
            <a:pPr lvl="2">
              <a:buFont typeface="Courier New" pitchFamily="49" charset="0"/>
              <a:buChar char="o"/>
            </a:pPr>
            <a:r>
              <a:rPr lang="it-IT" sz="1400" dirty="0" err="1" smtClean="0">
                <a:solidFill>
                  <a:schemeClr val="bg2">
                    <a:lumMod val="10000"/>
                  </a:schemeClr>
                </a:solidFill>
              </a:rPr>
              <a:t>Skirt</a:t>
            </a:r>
            <a:r>
              <a:rPr lang="it-IT" sz="1400" dirty="0" smtClean="0">
                <a:solidFill>
                  <a:schemeClr val="bg2">
                    <a:lumMod val="10000"/>
                  </a:schemeClr>
                </a:solidFill>
              </a:rPr>
              <a:t> and </a:t>
            </a:r>
            <a:r>
              <a:rPr lang="it-IT" sz="1400" dirty="0" err="1" smtClean="0">
                <a:solidFill>
                  <a:schemeClr val="bg2">
                    <a:lumMod val="10000"/>
                  </a:schemeClr>
                </a:solidFill>
              </a:rPr>
              <a:t>brim</a:t>
            </a:r>
            <a:endParaRPr lang="it-IT" sz="1400" dirty="0" smtClean="0">
              <a:solidFill>
                <a:schemeClr val="bg2">
                  <a:lumMod val="10000"/>
                </a:schemeClr>
              </a:solidFill>
            </a:endParaRPr>
          </a:p>
          <a:p>
            <a:pPr lvl="2">
              <a:buFont typeface="Courier New" pitchFamily="49" charset="0"/>
              <a:buChar char="o"/>
            </a:pPr>
            <a:r>
              <a:rPr lang="it-IT" sz="1400" dirty="0" err="1" smtClean="0">
                <a:solidFill>
                  <a:schemeClr val="bg2">
                    <a:lumMod val="10000"/>
                  </a:schemeClr>
                </a:solidFill>
              </a:rPr>
              <a:t>Support</a:t>
            </a:r>
            <a:r>
              <a:rPr lang="it-IT" sz="1400" dirty="0" smtClean="0">
                <a:solidFill>
                  <a:schemeClr val="bg2">
                    <a:lumMod val="10000"/>
                  </a:schemeClr>
                </a:solidFill>
              </a:rPr>
              <a:t> </a:t>
            </a:r>
            <a:r>
              <a:rPr lang="it-IT" sz="1400" dirty="0" err="1" smtClean="0">
                <a:solidFill>
                  <a:schemeClr val="bg2">
                    <a:lumMod val="10000"/>
                  </a:schemeClr>
                </a:solidFill>
              </a:rPr>
              <a:t>material</a:t>
            </a:r>
            <a:endParaRPr lang="it-IT" sz="1400" dirty="0" smtClean="0">
              <a:solidFill>
                <a:schemeClr val="bg2">
                  <a:lumMod val="10000"/>
                </a:schemeClr>
              </a:solidFill>
            </a:endParaRPr>
          </a:p>
          <a:p>
            <a:pPr lvl="1">
              <a:buFont typeface="Wingdings" pitchFamily="2" charset="2"/>
              <a:buChar char="§"/>
            </a:pPr>
            <a:r>
              <a:rPr lang="it-IT" sz="1400" dirty="0" err="1" smtClean="0">
                <a:solidFill>
                  <a:schemeClr val="bg2">
                    <a:lumMod val="10000"/>
                  </a:schemeClr>
                </a:solidFill>
              </a:rPr>
              <a:t>Plater</a:t>
            </a:r>
            <a:endParaRPr lang="it-IT" sz="1400" dirty="0" smtClean="0">
              <a:solidFill>
                <a:schemeClr val="bg2">
                  <a:lumMod val="10000"/>
                </a:schemeClr>
              </a:solidFill>
            </a:endParaRPr>
          </a:p>
          <a:p>
            <a:r>
              <a:rPr lang="it-IT" sz="1600" dirty="0">
                <a:solidFill>
                  <a:schemeClr val="bg2">
                    <a:lumMod val="10000"/>
                  </a:schemeClr>
                </a:solidFill>
              </a:rPr>
              <a:t>L’importanza del primo strato!</a:t>
            </a:r>
          </a:p>
          <a:p>
            <a:r>
              <a:rPr lang="it-IT" sz="1600" dirty="0" smtClean="0">
                <a:solidFill>
                  <a:schemeClr val="bg2">
                    <a:lumMod val="10000"/>
                  </a:schemeClr>
                </a:solidFill>
              </a:rPr>
              <a:t>Cura</a:t>
            </a:r>
          </a:p>
          <a:p>
            <a:pPr marL="742950" lvl="2" indent="-342900">
              <a:buFont typeface="Wingdings" panose="05000000000000000000" pitchFamily="2" charset="2"/>
              <a:buChar char="§"/>
            </a:pPr>
            <a:r>
              <a:rPr lang="it-IT" sz="1400" dirty="0" smtClean="0">
                <a:solidFill>
                  <a:schemeClr val="bg2">
                    <a:lumMod val="10000"/>
                  </a:schemeClr>
                </a:solidFill>
              </a:rPr>
              <a:t>Machine </a:t>
            </a:r>
            <a:r>
              <a:rPr lang="it-IT" sz="1400" dirty="0" err="1" smtClean="0">
                <a:solidFill>
                  <a:schemeClr val="bg2">
                    <a:lumMod val="10000"/>
                  </a:schemeClr>
                </a:solidFill>
              </a:rPr>
              <a:t>settings</a:t>
            </a:r>
            <a:endParaRPr lang="it-IT" sz="1400" dirty="0" smtClean="0">
              <a:solidFill>
                <a:schemeClr val="bg2">
                  <a:lumMod val="10000"/>
                </a:schemeClr>
              </a:solidFill>
            </a:endParaRPr>
          </a:p>
          <a:p>
            <a:pPr marL="742950" lvl="2" indent="-342900">
              <a:buFont typeface="Wingdings" panose="05000000000000000000" pitchFamily="2" charset="2"/>
              <a:buChar char="§"/>
            </a:pPr>
            <a:r>
              <a:rPr lang="it-IT" sz="1400" dirty="0" smtClean="0">
                <a:solidFill>
                  <a:schemeClr val="bg2">
                    <a:lumMod val="10000"/>
                  </a:schemeClr>
                </a:solidFill>
              </a:rPr>
              <a:t>Basic </a:t>
            </a:r>
            <a:r>
              <a:rPr lang="it-IT" sz="1400" dirty="0" err="1" smtClean="0">
                <a:solidFill>
                  <a:schemeClr val="bg2">
                    <a:lumMod val="10000"/>
                  </a:schemeClr>
                </a:solidFill>
              </a:rPr>
              <a:t>settings</a:t>
            </a:r>
            <a:endParaRPr lang="it-IT" sz="1400" dirty="0" smtClean="0">
              <a:solidFill>
                <a:schemeClr val="bg2">
                  <a:lumMod val="10000"/>
                </a:schemeClr>
              </a:solidFill>
            </a:endParaRPr>
          </a:p>
          <a:p>
            <a:pPr marL="742950" lvl="2" indent="-342900">
              <a:buFont typeface="Wingdings" panose="05000000000000000000" pitchFamily="2" charset="2"/>
              <a:buChar char="§"/>
            </a:pPr>
            <a:r>
              <a:rPr lang="it-IT" sz="1400" dirty="0" smtClean="0">
                <a:solidFill>
                  <a:schemeClr val="bg2">
                    <a:lumMod val="10000"/>
                  </a:schemeClr>
                </a:solidFill>
              </a:rPr>
              <a:t>Advanced </a:t>
            </a:r>
            <a:r>
              <a:rPr lang="it-IT" sz="1400" dirty="0" err="1" smtClean="0">
                <a:solidFill>
                  <a:schemeClr val="bg2">
                    <a:lumMod val="10000"/>
                  </a:schemeClr>
                </a:solidFill>
              </a:rPr>
              <a:t>settings</a:t>
            </a:r>
            <a:endParaRPr lang="it-IT" sz="1400" dirty="0" smtClean="0">
              <a:solidFill>
                <a:schemeClr val="bg2">
                  <a:lumMod val="10000"/>
                </a:schemeClr>
              </a:solidFill>
            </a:endParaRPr>
          </a:p>
          <a:p>
            <a:pPr marL="742950" lvl="2" indent="-342900">
              <a:buFont typeface="Wingdings" panose="05000000000000000000" pitchFamily="2" charset="2"/>
              <a:buChar char="§"/>
            </a:pPr>
            <a:r>
              <a:rPr lang="it-IT" sz="1400" dirty="0" smtClean="0">
                <a:solidFill>
                  <a:schemeClr val="bg2">
                    <a:lumMod val="10000"/>
                  </a:schemeClr>
                </a:solidFill>
              </a:rPr>
              <a:t>Expert </a:t>
            </a:r>
            <a:r>
              <a:rPr lang="it-IT" sz="1400" dirty="0" err="1" smtClean="0">
                <a:solidFill>
                  <a:schemeClr val="bg2">
                    <a:lumMod val="10000"/>
                  </a:schemeClr>
                </a:solidFill>
              </a:rPr>
              <a:t>config</a:t>
            </a:r>
            <a:r>
              <a:rPr lang="it-IT" sz="1400" dirty="0" smtClean="0">
                <a:solidFill>
                  <a:schemeClr val="bg2">
                    <a:lumMod val="10000"/>
                  </a:schemeClr>
                </a:solidFill>
              </a:rPr>
              <a:t>.</a:t>
            </a:r>
          </a:p>
          <a:p>
            <a:pPr marL="742950" lvl="2" indent="-342900">
              <a:buFont typeface="Wingdings" panose="05000000000000000000" pitchFamily="2" charset="2"/>
              <a:buChar char="§"/>
            </a:pPr>
            <a:r>
              <a:rPr lang="it-IT" sz="1400" dirty="0" smtClean="0">
                <a:solidFill>
                  <a:schemeClr val="bg2">
                    <a:lumMod val="10000"/>
                  </a:schemeClr>
                </a:solidFill>
              </a:rPr>
              <a:t>Rotazione, scale, </a:t>
            </a:r>
            <a:r>
              <a:rPr lang="it-IT" sz="1400" dirty="0" err="1" smtClean="0">
                <a:solidFill>
                  <a:schemeClr val="bg2">
                    <a:lumMod val="10000"/>
                  </a:schemeClr>
                </a:solidFill>
              </a:rPr>
              <a:t>mirror</a:t>
            </a:r>
            <a:endParaRPr lang="it-IT" sz="1400" dirty="0" smtClean="0">
              <a:solidFill>
                <a:schemeClr val="bg2">
                  <a:lumMod val="10000"/>
                </a:schemeClr>
              </a:solidFill>
            </a:endParaRPr>
          </a:p>
          <a:p>
            <a:pPr marL="742950" lvl="2" indent="-342900">
              <a:buFont typeface="Wingdings" panose="05000000000000000000" pitchFamily="2" charset="2"/>
              <a:buChar char="§"/>
            </a:pPr>
            <a:r>
              <a:rPr lang="it-IT" sz="1400" dirty="0" smtClean="0">
                <a:solidFill>
                  <a:schemeClr val="bg2">
                    <a:lumMod val="10000"/>
                  </a:schemeClr>
                </a:solidFill>
              </a:rPr>
              <a:t>Creazione del </a:t>
            </a:r>
            <a:r>
              <a:rPr lang="it-IT" sz="1400" dirty="0" err="1" smtClean="0">
                <a:solidFill>
                  <a:schemeClr val="bg2">
                    <a:lumMod val="10000"/>
                  </a:schemeClr>
                </a:solidFill>
              </a:rPr>
              <a:t>GCode</a:t>
            </a:r>
            <a:endParaRPr lang="it-IT" sz="1400" dirty="0">
              <a:solidFill>
                <a:schemeClr val="bg2">
                  <a:lumMod val="10000"/>
                </a:schemeClr>
              </a:solidFill>
            </a:endParaRPr>
          </a:p>
          <a:p>
            <a:r>
              <a:rPr lang="it-IT" sz="1600" dirty="0" smtClean="0">
                <a:solidFill>
                  <a:schemeClr val="bg2">
                    <a:lumMod val="10000"/>
                  </a:schemeClr>
                </a:solidFill>
              </a:rPr>
              <a:t>I software di gestione: </a:t>
            </a:r>
            <a:r>
              <a:rPr lang="it-IT" sz="1600" dirty="0" err="1" smtClean="0">
                <a:solidFill>
                  <a:schemeClr val="bg2">
                    <a:lumMod val="10000"/>
                  </a:schemeClr>
                </a:solidFill>
              </a:rPr>
              <a:t>Pronterface</a:t>
            </a:r>
            <a:r>
              <a:rPr lang="it-IT" sz="1600" dirty="0" smtClean="0">
                <a:solidFill>
                  <a:schemeClr val="bg2">
                    <a:lumMod val="10000"/>
                  </a:schemeClr>
                </a:solidFill>
              </a:rPr>
              <a:t> e </a:t>
            </a:r>
            <a:r>
              <a:rPr lang="it-IT" sz="1600" dirty="0" err="1" smtClean="0">
                <a:solidFill>
                  <a:schemeClr val="bg2">
                    <a:lumMod val="10000"/>
                  </a:schemeClr>
                </a:solidFill>
              </a:rPr>
              <a:t>Repetier</a:t>
            </a:r>
            <a:r>
              <a:rPr lang="it-IT" sz="1600" dirty="0" smtClean="0">
                <a:solidFill>
                  <a:schemeClr val="bg2">
                    <a:lumMod val="10000"/>
                  </a:schemeClr>
                </a:solidFill>
              </a:rPr>
              <a:t> Host</a:t>
            </a:r>
            <a:endParaRPr lang="it-IT" sz="1600" dirty="0">
              <a:solidFill>
                <a:schemeClr val="bg2">
                  <a:lumMod val="10000"/>
                </a:schemeClr>
              </a:solidFill>
            </a:endParaRPr>
          </a:p>
          <a:p>
            <a:pPr lvl="0"/>
            <a:r>
              <a:rPr lang="it-IT" sz="1600" dirty="0" smtClean="0">
                <a:solidFill>
                  <a:schemeClr val="bg2">
                    <a:lumMod val="10000"/>
                  </a:schemeClr>
                </a:solidFill>
              </a:rPr>
              <a:t>Bibliografia</a:t>
            </a:r>
            <a:endParaRPr lang="it-IT" sz="1600" dirty="0">
              <a:solidFill>
                <a:schemeClr val="bg2">
                  <a:lumMod val="10000"/>
                </a:schemeClr>
              </a:solidFill>
            </a:endParaRPr>
          </a:p>
          <a:p>
            <a:pPr lvl="0">
              <a:lnSpc>
                <a:spcPct val="115000"/>
              </a:lnSpc>
              <a:buFont typeface="Symbol"/>
              <a:buChar char=""/>
            </a:pPr>
            <a:endParaRPr lang="it-IT" sz="1400" dirty="0" smtClean="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2</a:t>
            </a:fld>
            <a:endParaRPr lang="en-US"/>
          </a:p>
        </p:txBody>
      </p:sp>
    </p:spTree>
    <p:extLst>
      <p:ext uri="{BB962C8B-B14F-4D97-AF65-F5344CB8AC3E}">
        <p14:creationId xmlns:p14="http://schemas.microsoft.com/office/powerpoint/2010/main" val="1982113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20</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Expert </a:t>
            </a:r>
            <a:r>
              <a:rPr lang="it-IT" sz="1600" b="1" kern="1200" dirty="0" err="1" smtClean="0">
                <a:solidFill>
                  <a:srgbClr val="6C6352"/>
                </a:solidFill>
                <a:ea typeface="Calibri"/>
                <a:cs typeface="Times New Roman"/>
              </a:rPr>
              <a:t>config</a:t>
            </a:r>
            <a:r>
              <a:rPr lang="it-IT" sz="1600" b="1" kern="1200" dirty="0" smtClean="0">
                <a:solidFill>
                  <a:srgbClr val="6C6352"/>
                </a:solidFill>
                <a:ea typeface="Calibri"/>
                <a:cs typeface="Times New Roman"/>
              </a:rPr>
              <a:t>.</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2"/>
            <a:ext cx="4176465" cy="3960440"/>
          </a:xfrm>
        </p:spPr>
        <p:txBody>
          <a:bodyPr>
            <a:noAutofit/>
          </a:bodyPr>
          <a:lstStyle/>
          <a:p>
            <a:pPr marL="0" indent="0" algn="just">
              <a:buNone/>
            </a:pPr>
            <a:r>
              <a:rPr lang="it-IT" sz="1600" b="1" dirty="0" smtClean="0">
                <a:solidFill>
                  <a:schemeClr val="tx1"/>
                </a:solidFill>
                <a:ea typeface="Calibri"/>
                <a:cs typeface="Times New Roman"/>
              </a:rPr>
              <a:t>Expert </a:t>
            </a:r>
            <a:r>
              <a:rPr lang="it-IT" sz="1600" b="1" dirty="0" err="1" smtClean="0">
                <a:solidFill>
                  <a:schemeClr val="tx1"/>
                </a:solidFill>
                <a:ea typeface="Calibri"/>
                <a:cs typeface="Times New Roman"/>
              </a:rPr>
              <a:t>config</a:t>
            </a:r>
            <a:r>
              <a:rPr lang="it-IT" sz="1600" dirty="0" smtClean="0">
                <a:solidFill>
                  <a:schemeClr val="tx1"/>
                </a:solidFill>
                <a:ea typeface="Calibri"/>
                <a:cs typeface="Times New Roman"/>
              </a:rPr>
              <a:t>: selezionando il pannello </a:t>
            </a:r>
            <a:r>
              <a:rPr lang="it-IT" sz="1600" dirty="0" err="1" smtClean="0">
                <a:solidFill>
                  <a:schemeClr val="tx1"/>
                </a:solidFill>
                <a:ea typeface="Calibri"/>
                <a:cs typeface="Times New Roman"/>
              </a:rPr>
              <a:t>Epert</a:t>
            </a:r>
            <a:r>
              <a:rPr lang="it-IT" sz="1600" dirty="0" smtClean="0">
                <a:solidFill>
                  <a:schemeClr val="tx1"/>
                </a:solidFill>
                <a:ea typeface="Calibri"/>
                <a:cs typeface="Times New Roman"/>
              </a:rPr>
              <a:t> dal menu, potremo valorizzare ulteriori parametri per la ritrazione, lo </a:t>
            </a:r>
            <a:r>
              <a:rPr lang="it-IT" sz="1600" dirty="0" err="1" smtClean="0">
                <a:solidFill>
                  <a:schemeClr val="tx1"/>
                </a:solidFill>
                <a:ea typeface="Calibri"/>
                <a:cs typeface="Times New Roman"/>
              </a:rPr>
              <a:t>skirt</a:t>
            </a:r>
            <a:r>
              <a:rPr lang="it-IT" sz="1600" dirty="0" smtClean="0">
                <a:solidFill>
                  <a:schemeClr val="tx1"/>
                </a:solidFill>
                <a:ea typeface="Calibri"/>
                <a:cs typeface="Times New Roman"/>
              </a:rPr>
              <a:t> ed il raffreddamento. E’ possibile decidere se far stampare il top e/o il bottom la percentuale di sovrapposizione degli </a:t>
            </a:r>
            <a:r>
              <a:rPr lang="it-IT" sz="1600" dirty="0" err="1" smtClean="0">
                <a:solidFill>
                  <a:schemeClr val="tx1"/>
                </a:solidFill>
                <a:ea typeface="Calibri"/>
                <a:cs typeface="Times New Roman"/>
              </a:rPr>
              <a:t>shell</a:t>
            </a:r>
            <a:r>
              <a:rPr lang="it-IT" sz="1600" dirty="0" smtClean="0">
                <a:solidFill>
                  <a:schemeClr val="tx1"/>
                </a:solidFill>
                <a:ea typeface="Calibri"/>
                <a:cs typeface="Times New Roman"/>
              </a:rPr>
              <a:t> verticali con i perimetri, Il tipo e le caratteristiche di supporto, se selezionato.</a:t>
            </a:r>
          </a:p>
          <a:p>
            <a:pPr marL="0" indent="0" algn="just">
              <a:buNone/>
            </a:pPr>
            <a:r>
              <a:rPr lang="it-IT" sz="1600" dirty="0" smtClean="0">
                <a:solidFill>
                  <a:schemeClr val="tx1"/>
                </a:solidFill>
                <a:ea typeface="Calibri"/>
                <a:cs typeface="Times New Roman"/>
              </a:rPr>
              <a:t>Le funzioni </a:t>
            </a:r>
            <a:r>
              <a:rPr lang="it-IT" sz="1600" i="1" dirty="0" err="1" smtClean="0">
                <a:solidFill>
                  <a:schemeClr val="tx1"/>
                </a:solidFill>
                <a:ea typeface="Calibri"/>
                <a:cs typeface="Times New Roman"/>
              </a:rPr>
              <a:t>Spiralize</a:t>
            </a:r>
            <a:r>
              <a:rPr lang="it-IT" sz="1600" dirty="0" smtClean="0">
                <a:solidFill>
                  <a:schemeClr val="tx1"/>
                </a:solidFill>
                <a:ea typeface="Calibri"/>
                <a:cs typeface="Times New Roman"/>
              </a:rPr>
              <a:t> </a:t>
            </a:r>
            <a:r>
              <a:rPr lang="it-IT" sz="1600" i="1" dirty="0" smtClean="0">
                <a:solidFill>
                  <a:schemeClr val="tx1"/>
                </a:solidFill>
                <a:ea typeface="Calibri"/>
                <a:cs typeface="Times New Roman"/>
              </a:rPr>
              <a:t>e </a:t>
            </a:r>
            <a:r>
              <a:rPr lang="it-IT" sz="1600" i="1" dirty="0" err="1" smtClean="0">
                <a:solidFill>
                  <a:schemeClr val="tx1"/>
                </a:solidFill>
                <a:ea typeface="Calibri"/>
                <a:cs typeface="Times New Roman"/>
              </a:rPr>
              <a:t>Only</a:t>
            </a:r>
            <a:r>
              <a:rPr lang="it-IT" sz="1600" i="1" dirty="0" smtClean="0">
                <a:solidFill>
                  <a:schemeClr val="tx1"/>
                </a:solidFill>
                <a:ea typeface="Calibri"/>
                <a:cs typeface="Times New Roman"/>
              </a:rPr>
              <a:t> </a:t>
            </a:r>
            <a:r>
              <a:rPr lang="it-IT" sz="1600" i="1" dirty="0" err="1" smtClean="0">
                <a:solidFill>
                  <a:schemeClr val="tx1"/>
                </a:solidFill>
                <a:ea typeface="Calibri"/>
                <a:cs typeface="Times New Roman"/>
              </a:rPr>
              <a:t>follow</a:t>
            </a:r>
            <a:r>
              <a:rPr lang="it-IT" sz="1600" i="1" dirty="0" smtClean="0">
                <a:solidFill>
                  <a:schemeClr val="tx1"/>
                </a:solidFill>
                <a:ea typeface="Calibri"/>
                <a:cs typeface="Times New Roman"/>
              </a:rPr>
              <a:t> </a:t>
            </a:r>
            <a:r>
              <a:rPr lang="it-IT" sz="1600" i="1" dirty="0" err="1" smtClean="0">
                <a:solidFill>
                  <a:schemeClr val="tx1"/>
                </a:solidFill>
                <a:ea typeface="Calibri"/>
                <a:cs typeface="Times New Roman"/>
              </a:rPr>
              <a:t>mesh</a:t>
            </a:r>
            <a:r>
              <a:rPr lang="it-IT" sz="1600" i="1" dirty="0" smtClean="0">
                <a:solidFill>
                  <a:schemeClr val="tx1"/>
                </a:solidFill>
                <a:ea typeface="Calibri"/>
                <a:cs typeface="Times New Roman"/>
              </a:rPr>
              <a:t> </a:t>
            </a:r>
            <a:r>
              <a:rPr lang="it-IT" sz="1600" i="1" dirty="0" err="1" smtClean="0">
                <a:solidFill>
                  <a:schemeClr val="tx1"/>
                </a:solidFill>
                <a:ea typeface="Calibri"/>
                <a:cs typeface="Times New Roman"/>
              </a:rPr>
              <a:t>surface</a:t>
            </a:r>
            <a:r>
              <a:rPr lang="it-IT" sz="1600" i="1" dirty="0" smtClean="0">
                <a:solidFill>
                  <a:schemeClr val="tx1"/>
                </a:solidFill>
                <a:ea typeface="Calibri"/>
                <a:cs typeface="Times New Roman"/>
              </a:rPr>
              <a:t> </a:t>
            </a:r>
            <a:r>
              <a:rPr lang="it-IT" sz="1600" dirty="0" smtClean="0">
                <a:solidFill>
                  <a:schemeClr val="tx1"/>
                </a:solidFill>
                <a:ea typeface="Calibri"/>
                <a:cs typeface="Times New Roman"/>
              </a:rPr>
              <a:t>servono per creare solidi senza </a:t>
            </a:r>
            <a:r>
              <a:rPr lang="it-IT" sz="1600" dirty="0" err="1" smtClean="0">
                <a:solidFill>
                  <a:schemeClr val="tx1"/>
                </a:solidFill>
                <a:ea typeface="Calibri"/>
                <a:cs typeface="Times New Roman"/>
              </a:rPr>
              <a:t>infill</a:t>
            </a:r>
            <a:r>
              <a:rPr lang="it-IT" sz="1600" dirty="0" smtClean="0">
                <a:solidFill>
                  <a:schemeClr val="tx1"/>
                </a:solidFill>
                <a:ea typeface="Calibri"/>
                <a:cs typeface="Times New Roman"/>
              </a:rPr>
              <a:t>. Nel primo caso il top ed il bottom sono da selezionare con gli appositi </a:t>
            </a:r>
            <a:r>
              <a:rPr lang="it-IT" sz="1600" dirty="0" err="1" smtClean="0">
                <a:solidFill>
                  <a:schemeClr val="tx1"/>
                </a:solidFill>
                <a:ea typeface="Calibri"/>
                <a:cs typeface="Times New Roman"/>
              </a:rPr>
              <a:t>flag</a:t>
            </a:r>
            <a:r>
              <a:rPr lang="it-IT" sz="1600" dirty="0" smtClean="0">
                <a:solidFill>
                  <a:schemeClr val="tx1"/>
                </a:solidFill>
                <a:ea typeface="Calibri"/>
                <a:cs typeface="Times New Roman"/>
              </a:rPr>
              <a:t>, nel secondo non vengono stampati.</a:t>
            </a:r>
          </a:p>
          <a:p>
            <a:pPr marL="0" indent="0" algn="just">
              <a:buNone/>
            </a:pPr>
            <a:r>
              <a:rPr lang="it-IT" sz="1600" dirty="0" smtClean="0">
                <a:solidFill>
                  <a:schemeClr val="tx1"/>
                </a:solidFill>
                <a:ea typeface="Calibri"/>
                <a:cs typeface="Times New Roman"/>
              </a:rPr>
              <a:t>Infine è possibile impostare il valore del </a:t>
            </a:r>
            <a:r>
              <a:rPr lang="it-IT" sz="1600" dirty="0" err="1" smtClean="0">
                <a:solidFill>
                  <a:schemeClr val="tx1"/>
                </a:solidFill>
                <a:ea typeface="Calibri"/>
                <a:cs typeface="Times New Roman"/>
              </a:rPr>
              <a:t>brim</a:t>
            </a:r>
            <a:r>
              <a:rPr lang="it-IT" sz="1600" dirty="0" smtClean="0">
                <a:solidFill>
                  <a:schemeClr val="tx1"/>
                </a:solidFill>
                <a:ea typeface="Calibri"/>
                <a:cs typeface="Times New Roman"/>
              </a:rPr>
              <a:t> e la tipologia di </a:t>
            </a:r>
            <a:r>
              <a:rPr lang="it-IT" sz="1600" dirty="0" err="1" smtClean="0">
                <a:solidFill>
                  <a:schemeClr val="tx1"/>
                </a:solidFill>
                <a:ea typeface="Calibri"/>
                <a:cs typeface="Times New Roman"/>
              </a:rPr>
              <a:t>raft</a:t>
            </a:r>
            <a:r>
              <a:rPr lang="it-IT" sz="1600" dirty="0" smtClean="0">
                <a:solidFill>
                  <a:schemeClr val="tx1"/>
                </a:solidFill>
                <a:ea typeface="Calibri"/>
                <a:cs typeface="Times New Roman"/>
              </a:rPr>
              <a:t> nel caso siano stati selezionati nel pannello base.</a:t>
            </a:r>
            <a:endParaRPr lang="it-IT" sz="1600" dirty="0">
              <a:solidFill>
                <a:schemeClr val="tx1"/>
              </a:solidFill>
              <a:ea typeface="Calibri"/>
              <a:cs typeface="Times New Roman"/>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2" y="555526"/>
            <a:ext cx="4248472" cy="4163137"/>
          </a:xfrm>
          <a:prstGeom prst="rect">
            <a:avLst/>
          </a:prstGeom>
        </p:spPr>
      </p:pic>
    </p:spTree>
    <p:extLst>
      <p:ext uri="{BB962C8B-B14F-4D97-AF65-F5344CB8AC3E}">
        <p14:creationId xmlns:p14="http://schemas.microsoft.com/office/powerpoint/2010/main" val="25819154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21</a:t>
            </a:fld>
            <a:endParaRPr lang="en-US"/>
          </a:p>
        </p:txBody>
      </p:sp>
      <p:sp>
        <p:nvSpPr>
          <p:cNvPr id="8" name="Title 1"/>
          <p:cNvSpPr>
            <a:spLocks noGrp="1"/>
          </p:cNvSpPr>
          <p:nvPr>
            <p:ph type="title"/>
          </p:nvPr>
        </p:nvSpPr>
        <p:spPr>
          <a:xfrm>
            <a:off x="179512" y="123478"/>
            <a:ext cx="864096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Rotazione.</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2"/>
            <a:ext cx="8496945" cy="576064"/>
          </a:xfrm>
        </p:spPr>
        <p:txBody>
          <a:bodyPr>
            <a:noAutofit/>
          </a:bodyPr>
          <a:lstStyle/>
          <a:p>
            <a:pPr marL="0" indent="0" algn="just">
              <a:buNone/>
            </a:pPr>
            <a:r>
              <a:rPr lang="it-IT" sz="1600" dirty="0" smtClean="0">
                <a:solidFill>
                  <a:schemeClr val="tx1"/>
                </a:solidFill>
                <a:ea typeface="Calibri"/>
                <a:cs typeface="Times New Roman"/>
              </a:rPr>
              <a:t>Selezionando il solido caricato nel pannello grafico  compaiono tre icone mediante le quali è possibile rispettivamente ruotare, scalare o effettuare un </a:t>
            </a:r>
            <a:r>
              <a:rPr lang="it-IT" sz="1600" dirty="0" err="1" smtClean="0">
                <a:solidFill>
                  <a:schemeClr val="tx1"/>
                </a:solidFill>
                <a:ea typeface="Calibri"/>
                <a:cs typeface="Times New Roman"/>
              </a:rPr>
              <a:t>mirroring</a:t>
            </a:r>
            <a:r>
              <a:rPr lang="it-IT" sz="1600" dirty="0" smtClean="0">
                <a:solidFill>
                  <a:schemeClr val="tx1"/>
                </a:solidFill>
                <a:ea typeface="Calibri"/>
                <a:cs typeface="Times New Roman"/>
              </a:rPr>
              <a:t> del pezzo.</a:t>
            </a:r>
          </a:p>
          <a:p>
            <a:pPr marL="0" indent="0" algn="just">
              <a:buNone/>
            </a:pPr>
            <a:endParaRPr lang="it-IT" sz="1600" dirty="0">
              <a:solidFill>
                <a:schemeClr val="tx1"/>
              </a:solidFill>
              <a:ea typeface="Calibri"/>
              <a:cs typeface="Times New Roman"/>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5656" y="1275605"/>
            <a:ext cx="5976664" cy="3627059"/>
          </a:xfrm>
          <a:prstGeom prst="rect">
            <a:avLst/>
          </a:prstGeom>
        </p:spPr>
      </p:pic>
    </p:spTree>
    <p:extLst>
      <p:ext uri="{BB962C8B-B14F-4D97-AF65-F5344CB8AC3E}">
        <p14:creationId xmlns:p14="http://schemas.microsoft.com/office/powerpoint/2010/main" val="41957148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22</a:t>
            </a:fld>
            <a:endParaRPr lang="en-US"/>
          </a:p>
        </p:txBody>
      </p:sp>
      <p:sp>
        <p:nvSpPr>
          <p:cNvPr id="8" name="Title 1"/>
          <p:cNvSpPr>
            <a:spLocks noGrp="1"/>
          </p:cNvSpPr>
          <p:nvPr>
            <p:ph type="title"/>
          </p:nvPr>
        </p:nvSpPr>
        <p:spPr>
          <a:xfrm>
            <a:off x="179512" y="123478"/>
            <a:ext cx="864096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Ridimensionamento.</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1"/>
            <a:ext cx="2088233" cy="4048737"/>
          </a:xfrm>
        </p:spPr>
        <p:txBody>
          <a:bodyPr>
            <a:noAutofit/>
          </a:bodyPr>
          <a:lstStyle/>
          <a:p>
            <a:pPr marL="0" indent="0" algn="just">
              <a:buNone/>
            </a:pPr>
            <a:r>
              <a:rPr lang="it-IT" sz="1600" dirty="0" smtClean="0">
                <a:solidFill>
                  <a:schemeClr val="tx1"/>
                </a:solidFill>
                <a:ea typeface="Calibri"/>
                <a:cs typeface="Times New Roman"/>
              </a:rPr>
              <a:t>Lo </a:t>
            </a:r>
            <a:r>
              <a:rPr lang="it-IT" sz="1600" dirty="0" err="1" smtClean="0">
                <a:solidFill>
                  <a:schemeClr val="tx1"/>
                </a:solidFill>
                <a:ea typeface="Calibri"/>
                <a:cs typeface="Times New Roman"/>
              </a:rPr>
              <a:t>scaling</a:t>
            </a:r>
            <a:r>
              <a:rPr lang="it-IT" sz="1600" dirty="0" smtClean="0">
                <a:solidFill>
                  <a:schemeClr val="tx1"/>
                </a:solidFill>
                <a:ea typeface="Calibri"/>
                <a:cs typeface="Times New Roman"/>
              </a:rPr>
              <a:t>, a differenza di Slic3r, può essere fatto  con scala uniforme sui tre assi o può essere fatto sul singolo asse semplicemente aprendo il lucchetto. Da questo pannello vengono fornite le dimensioni dell’oggetto da stampare.</a:t>
            </a:r>
          </a:p>
          <a:p>
            <a:pPr marL="0" indent="0" algn="just">
              <a:buNone/>
            </a:pP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1760" y="849077"/>
            <a:ext cx="6336704" cy="3899201"/>
          </a:xfrm>
          <a:prstGeom prst="rect">
            <a:avLst/>
          </a:prstGeom>
        </p:spPr>
      </p:pic>
    </p:spTree>
    <p:extLst>
      <p:ext uri="{BB962C8B-B14F-4D97-AF65-F5344CB8AC3E}">
        <p14:creationId xmlns:p14="http://schemas.microsoft.com/office/powerpoint/2010/main" val="31776717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23</a:t>
            </a:fld>
            <a:endParaRPr lang="en-US"/>
          </a:p>
        </p:txBody>
      </p:sp>
      <p:sp>
        <p:nvSpPr>
          <p:cNvPr id="8" name="Title 1"/>
          <p:cNvSpPr>
            <a:spLocks noGrp="1"/>
          </p:cNvSpPr>
          <p:nvPr>
            <p:ph type="title"/>
          </p:nvPr>
        </p:nvSpPr>
        <p:spPr>
          <a:xfrm>
            <a:off x="179512" y="123478"/>
            <a:ext cx="864096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err="1" smtClean="0">
                <a:solidFill>
                  <a:srgbClr val="6C6352"/>
                </a:solidFill>
                <a:ea typeface="Calibri"/>
                <a:cs typeface="Times New Roman"/>
              </a:rPr>
              <a:t>Mirror</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1"/>
            <a:ext cx="2088233" cy="4048737"/>
          </a:xfrm>
        </p:spPr>
        <p:txBody>
          <a:bodyPr>
            <a:noAutofit/>
          </a:bodyPr>
          <a:lstStyle/>
          <a:p>
            <a:pPr marL="0" indent="0" algn="just">
              <a:buNone/>
            </a:pPr>
            <a:r>
              <a:rPr lang="it-IT" sz="1600" dirty="0" smtClean="0">
                <a:solidFill>
                  <a:schemeClr val="tx1"/>
                </a:solidFill>
                <a:ea typeface="Calibri"/>
                <a:cs typeface="Times New Roman"/>
              </a:rPr>
              <a:t>Il </a:t>
            </a:r>
            <a:r>
              <a:rPr lang="it-IT" sz="1600" dirty="0" err="1" smtClean="0">
                <a:solidFill>
                  <a:schemeClr val="tx1"/>
                </a:solidFill>
                <a:ea typeface="Calibri"/>
                <a:cs typeface="Times New Roman"/>
              </a:rPr>
              <a:t>mirroring</a:t>
            </a:r>
            <a:r>
              <a:rPr lang="it-IT" sz="1600" dirty="0" smtClean="0">
                <a:solidFill>
                  <a:schemeClr val="tx1"/>
                </a:solidFill>
                <a:ea typeface="Calibri"/>
                <a:cs typeface="Times New Roman"/>
              </a:rPr>
              <a:t> può essere effettuato lungo i tre assi.</a:t>
            </a:r>
          </a:p>
          <a:p>
            <a:pPr marL="0" indent="0" algn="just">
              <a:buNone/>
            </a:pPr>
            <a:endParaRPr lang="it-IT" sz="1600" dirty="0">
              <a:solidFill>
                <a:schemeClr val="tx1"/>
              </a:solidFill>
              <a:ea typeface="Calibri"/>
              <a:cs typeface="Times New Roman"/>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6003" y="716617"/>
            <a:ext cx="6363848" cy="3936442"/>
          </a:xfrm>
          <a:prstGeom prst="rect">
            <a:avLst/>
          </a:prstGeom>
        </p:spPr>
      </p:pic>
    </p:spTree>
    <p:extLst>
      <p:ext uri="{BB962C8B-B14F-4D97-AF65-F5344CB8AC3E}">
        <p14:creationId xmlns:p14="http://schemas.microsoft.com/office/powerpoint/2010/main" val="30537690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24</a:t>
            </a:fld>
            <a:endParaRPr lang="en-US"/>
          </a:p>
        </p:txBody>
      </p:sp>
      <p:sp>
        <p:nvSpPr>
          <p:cNvPr id="8" name="Title 1"/>
          <p:cNvSpPr>
            <a:spLocks noGrp="1"/>
          </p:cNvSpPr>
          <p:nvPr>
            <p:ph type="title"/>
          </p:nvPr>
        </p:nvSpPr>
        <p:spPr>
          <a:xfrm>
            <a:off x="179512" y="123478"/>
            <a:ext cx="8640960" cy="432048"/>
          </a:xfrm>
        </p:spPr>
        <p:txBody>
          <a:bodyPr>
            <a:noAutofit/>
          </a:bodyPr>
          <a:lstStyle/>
          <a:p>
            <a:pPr lvl="1">
              <a:lnSpc>
                <a:spcPct val="115000"/>
              </a:lnSpc>
            </a:pPr>
            <a:r>
              <a:rPr lang="it-IT" sz="2000" b="1" kern="1200" dirty="0" smtClean="0">
                <a:solidFill>
                  <a:srgbClr val="6C6352"/>
                </a:solidFill>
                <a:ea typeface="Calibri"/>
                <a:cs typeface="Times New Roman"/>
              </a:rPr>
              <a:t>Lo </a:t>
            </a:r>
            <a:r>
              <a:rPr lang="it-IT" sz="2000" b="1" kern="1200" dirty="0">
                <a:solidFill>
                  <a:srgbClr val="6C6352"/>
                </a:solidFill>
                <a:ea typeface="Calibri"/>
                <a:cs typeface="Times New Roman"/>
              </a:rPr>
              <a:t>slicing e la generazione del </a:t>
            </a:r>
            <a:r>
              <a:rPr lang="it-IT" sz="2000" b="1" kern="1200" dirty="0" smtClean="0">
                <a:solidFill>
                  <a:srgbClr val="6C6352"/>
                </a:solidFill>
                <a:ea typeface="Calibri"/>
                <a:cs typeface="Times New Roman"/>
              </a:rPr>
              <a:t>GCODE con CURA </a:t>
            </a:r>
            <a:r>
              <a:rPr lang="it-IT" sz="1600" b="1" kern="1200" dirty="0">
                <a:solidFill>
                  <a:srgbClr val="6C6352"/>
                </a:solidFill>
                <a:ea typeface="Calibri"/>
                <a:cs typeface="Times New Roman"/>
              </a:rPr>
              <a:t>– </a:t>
            </a:r>
            <a:r>
              <a:rPr lang="it-IT" sz="1600" b="1" kern="1200" dirty="0" smtClean="0">
                <a:solidFill>
                  <a:srgbClr val="6C6352"/>
                </a:solidFill>
                <a:ea typeface="Calibri"/>
                <a:cs typeface="Times New Roman"/>
              </a:rPr>
              <a:t>Creazione del </a:t>
            </a:r>
            <a:r>
              <a:rPr lang="it-IT" sz="1600" b="1" kern="1200" dirty="0" err="1" smtClean="0">
                <a:solidFill>
                  <a:srgbClr val="6C6352"/>
                </a:solidFill>
                <a:ea typeface="Calibri"/>
                <a:cs typeface="Times New Roman"/>
              </a:rPr>
              <a:t>GCode</a:t>
            </a:r>
            <a:r>
              <a:rPr lang="it-IT" sz="1600" b="1" kern="1200" dirty="0" smtClean="0">
                <a:solidFill>
                  <a:srgbClr val="6C6352"/>
                </a:solidFill>
                <a:ea typeface="Calibri"/>
                <a:cs typeface="Times New Roman"/>
              </a:rPr>
              <a:t>.</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19" y="699541"/>
            <a:ext cx="8496945" cy="864097"/>
          </a:xfrm>
        </p:spPr>
        <p:txBody>
          <a:bodyPr>
            <a:noAutofit/>
          </a:bodyPr>
          <a:lstStyle/>
          <a:p>
            <a:pPr marL="0" indent="0" algn="just">
              <a:buNone/>
            </a:pPr>
            <a:r>
              <a:rPr lang="it-IT" sz="1600" dirty="0" smtClean="0">
                <a:solidFill>
                  <a:schemeClr val="tx1"/>
                </a:solidFill>
                <a:ea typeface="Calibri"/>
                <a:cs typeface="Times New Roman"/>
              </a:rPr>
              <a:t>Cosa dobbiamo fare per la creazione del </a:t>
            </a:r>
            <a:r>
              <a:rPr lang="it-IT" sz="1600" dirty="0" err="1" smtClean="0">
                <a:solidFill>
                  <a:schemeClr val="tx1"/>
                </a:solidFill>
                <a:ea typeface="Calibri"/>
                <a:cs typeface="Times New Roman"/>
              </a:rPr>
              <a:t>Gcode</a:t>
            </a:r>
            <a:r>
              <a:rPr lang="it-IT" sz="1600" dirty="0" smtClean="0">
                <a:solidFill>
                  <a:schemeClr val="tx1"/>
                </a:solidFill>
                <a:ea typeface="Calibri"/>
                <a:cs typeface="Times New Roman"/>
              </a:rPr>
              <a:t>? Nulla! Ogni volta che modifichiamo anche un singolo valore, Cura ricalcola il </a:t>
            </a:r>
            <a:r>
              <a:rPr lang="it-IT" sz="1600" dirty="0" err="1" smtClean="0">
                <a:solidFill>
                  <a:schemeClr val="tx1"/>
                </a:solidFill>
                <a:ea typeface="Calibri"/>
                <a:cs typeface="Times New Roman"/>
              </a:rPr>
              <a:t>Gcode</a:t>
            </a:r>
            <a:r>
              <a:rPr lang="it-IT" sz="1600" dirty="0" smtClean="0">
                <a:solidFill>
                  <a:schemeClr val="tx1"/>
                </a:solidFill>
                <a:ea typeface="Calibri"/>
                <a:cs typeface="Times New Roman"/>
              </a:rPr>
              <a:t> in automatico riportando anche il possibile tempo di stampa, la lunghezza del filamento impiegato ed il peso dell’oggetto finale! </a:t>
            </a:r>
          </a:p>
          <a:p>
            <a:pPr marL="0" indent="0" algn="just">
              <a:buNone/>
            </a:pP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00" y="1347614"/>
            <a:ext cx="2247900" cy="731520"/>
          </a:xfrm>
          <a:prstGeom prst="rect">
            <a:avLst/>
          </a:prstGeom>
        </p:spPr>
      </p:pic>
      <p:sp>
        <p:nvSpPr>
          <p:cNvPr id="7" name="Content Placeholder 2"/>
          <p:cNvSpPr txBox="1">
            <a:spLocks/>
          </p:cNvSpPr>
          <p:nvPr/>
        </p:nvSpPr>
        <p:spPr>
          <a:xfrm>
            <a:off x="251521" y="1478931"/>
            <a:ext cx="5976664" cy="116482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Per salvare il </a:t>
            </a:r>
            <a:r>
              <a:rPr lang="it-IT" sz="1600" dirty="0" err="1" smtClean="0">
                <a:solidFill>
                  <a:schemeClr val="tx1"/>
                </a:solidFill>
                <a:ea typeface="Calibri"/>
                <a:cs typeface="Times New Roman"/>
              </a:rPr>
              <a:t>GCode</a:t>
            </a:r>
            <a:r>
              <a:rPr lang="it-IT" sz="1600" dirty="0" smtClean="0">
                <a:solidFill>
                  <a:schemeClr val="tx1"/>
                </a:solidFill>
                <a:ea typeface="Calibri"/>
                <a:cs typeface="Times New Roman"/>
              </a:rPr>
              <a:t> generato basta cliccare sull’icona con il dischetto.</a:t>
            </a:r>
          </a:p>
          <a:p>
            <a:pPr marL="0" indent="0" algn="just">
              <a:buFont typeface="Arial" pitchFamily="34" charset="0"/>
              <a:buNone/>
            </a:pPr>
            <a:r>
              <a:rPr lang="it-IT" sz="1600" dirty="0" smtClean="0">
                <a:solidFill>
                  <a:schemeClr val="tx1"/>
                </a:solidFill>
                <a:ea typeface="Calibri"/>
                <a:cs typeface="Times New Roman"/>
              </a:rPr>
              <a:t>Se invece vogliamo prima osservare come sarà il percorso della punta, dobbiamo andare in </a:t>
            </a:r>
            <a:r>
              <a:rPr lang="it-IT" sz="1600" dirty="0" err="1" smtClean="0">
                <a:solidFill>
                  <a:schemeClr val="tx1"/>
                </a:solidFill>
                <a:ea typeface="Calibri"/>
                <a:cs typeface="Times New Roman"/>
              </a:rPr>
              <a:t>View</a:t>
            </a:r>
            <a:r>
              <a:rPr lang="it-IT" sz="1600" dirty="0" smtClean="0">
                <a:solidFill>
                  <a:schemeClr val="tx1"/>
                </a:solidFill>
                <a:ea typeface="Calibri"/>
                <a:cs typeface="Times New Roman"/>
              </a:rPr>
              <a:t> mode e selezionare l’icona in basso «</a:t>
            </a:r>
            <a:r>
              <a:rPr lang="it-IT" sz="1600" dirty="0" err="1" smtClean="0">
                <a:solidFill>
                  <a:schemeClr val="tx1"/>
                </a:solidFill>
                <a:ea typeface="Calibri"/>
                <a:cs typeface="Times New Roman"/>
              </a:rPr>
              <a:t>Layers</a:t>
            </a:r>
            <a:r>
              <a:rPr lang="it-IT" sz="1600" dirty="0" smtClean="0">
                <a:solidFill>
                  <a:schemeClr val="tx1"/>
                </a:solidFill>
                <a:ea typeface="Calibri"/>
                <a:cs typeface="Times New Roman"/>
              </a:rPr>
              <a:t>».</a:t>
            </a:r>
          </a:p>
          <a:p>
            <a:pPr marL="0" indent="0" algn="just">
              <a:buFont typeface="Arial" pitchFamily="34" charset="0"/>
              <a:buNone/>
            </a:pPr>
            <a:endParaRPr lang="it-IT" sz="1600" dirty="0">
              <a:solidFill>
                <a:schemeClr val="tx1"/>
              </a:solidFill>
              <a:ea typeface="Calibri"/>
              <a:cs typeface="Times New Roman"/>
            </a:endParaRP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224" y="2188872"/>
            <a:ext cx="1264395" cy="2593082"/>
          </a:xfrm>
          <a:prstGeom prst="rect">
            <a:avLst/>
          </a:prstGeom>
        </p:spPr>
      </p:pic>
      <p:pic>
        <p:nvPicPr>
          <p:cNvPr id="10" name="Immagin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0938" y="2378564"/>
            <a:ext cx="2882431" cy="2403390"/>
          </a:xfrm>
          <a:prstGeom prst="rect">
            <a:avLst/>
          </a:prstGeom>
        </p:spPr>
      </p:pic>
      <p:sp>
        <p:nvSpPr>
          <p:cNvPr id="11" name="Content Placeholder 2"/>
          <p:cNvSpPr txBox="1">
            <a:spLocks/>
          </p:cNvSpPr>
          <p:nvPr/>
        </p:nvSpPr>
        <p:spPr>
          <a:xfrm>
            <a:off x="251521" y="2559051"/>
            <a:ext cx="3179417" cy="19569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Le altre voci servono per visualizzare il solido 3D, evidenziare superfici sottosquadro, o analizzare eventuali parti interne del solido.</a:t>
            </a:r>
            <a:endParaRPr lang="it-IT" sz="1600" dirty="0">
              <a:solidFill>
                <a:schemeClr val="tx1"/>
              </a:solidFill>
              <a:ea typeface="Calibri"/>
              <a:cs typeface="Times New Roman"/>
            </a:endParaRPr>
          </a:p>
        </p:txBody>
      </p:sp>
    </p:spTree>
    <p:extLst>
      <p:ext uri="{BB962C8B-B14F-4D97-AF65-F5344CB8AC3E}">
        <p14:creationId xmlns:p14="http://schemas.microsoft.com/office/powerpoint/2010/main" val="17726077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25</a:t>
            </a:fld>
            <a:endParaRPr lang="en-US"/>
          </a:p>
        </p:txBody>
      </p:sp>
      <p:sp>
        <p:nvSpPr>
          <p:cNvPr id="8" name="Title 1"/>
          <p:cNvSpPr>
            <a:spLocks noGrp="1"/>
          </p:cNvSpPr>
          <p:nvPr>
            <p:ph type="title"/>
          </p:nvPr>
        </p:nvSpPr>
        <p:spPr>
          <a:xfrm>
            <a:off x="179512" y="123478"/>
            <a:ext cx="8640960" cy="432048"/>
          </a:xfrm>
        </p:spPr>
        <p:txBody>
          <a:bodyPr>
            <a:noAutofit/>
          </a:bodyPr>
          <a:lstStyle/>
          <a:p>
            <a:pPr lvl="1">
              <a:lnSpc>
                <a:spcPct val="115000"/>
              </a:lnSpc>
            </a:pPr>
            <a:r>
              <a:rPr lang="it-IT" sz="2000" b="1" kern="1200" dirty="0" smtClean="0">
                <a:solidFill>
                  <a:srgbClr val="6C6352"/>
                </a:solidFill>
                <a:ea typeface="Calibri"/>
                <a:cs typeface="Times New Roman"/>
              </a:rPr>
              <a:t>I software di gestione </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Pronterface</a:t>
            </a:r>
            <a:r>
              <a:rPr lang="it-IT" sz="1600" b="1" kern="1200" dirty="0" smtClean="0">
                <a:solidFill>
                  <a:srgbClr val="6C6352"/>
                </a:solidFill>
                <a:ea typeface="Calibri"/>
                <a:cs typeface="Times New Roman"/>
              </a:rPr>
              <a:t>/</a:t>
            </a:r>
            <a:r>
              <a:rPr lang="it-IT" sz="1600" b="1" kern="1200" dirty="0" err="1" smtClean="0">
                <a:solidFill>
                  <a:srgbClr val="6C6352"/>
                </a:solidFill>
                <a:ea typeface="Calibri"/>
                <a:cs typeface="Times New Roman"/>
              </a:rPr>
              <a:t>Printrun</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4"/>
            <a:ext cx="8496945" cy="576063"/>
          </a:xfrm>
        </p:spPr>
        <p:txBody>
          <a:bodyPr>
            <a:noAutofit/>
          </a:bodyPr>
          <a:lstStyle/>
          <a:p>
            <a:pPr marL="0" indent="0" algn="just">
              <a:buNone/>
            </a:pPr>
            <a:r>
              <a:rPr lang="it-IT" sz="1600" dirty="0" smtClean="0">
                <a:solidFill>
                  <a:schemeClr val="tx1"/>
                </a:solidFill>
                <a:ea typeface="Calibri"/>
                <a:cs typeface="Times New Roman"/>
              </a:rPr>
              <a:t>Di seguito la schermata di </a:t>
            </a:r>
            <a:r>
              <a:rPr lang="it-IT" sz="1600" dirty="0" err="1" smtClean="0">
                <a:solidFill>
                  <a:schemeClr val="tx1"/>
                </a:solidFill>
                <a:ea typeface="Calibri"/>
                <a:cs typeface="Times New Roman"/>
              </a:rPr>
              <a:t>Pronterface</a:t>
            </a:r>
            <a:r>
              <a:rPr lang="it-IT" sz="1600" dirty="0" smtClean="0">
                <a:solidFill>
                  <a:schemeClr val="tx1"/>
                </a:solidFill>
                <a:ea typeface="Calibri"/>
                <a:cs typeface="Times New Roman"/>
              </a:rPr>
              <a:t>. Vediamo insieme mediante l’esecuzione del software i principali comandi.</a:t>
            </a:r>
          </a:p>
          <a:p>
            <a:pPr marL="0" indent="0" algn="just">
              <a:buNone/>
            </a:pPr>
            <a:endParaRPr lang="it-IT" sz="1600" dirty="0">
              <a:solidFill>
                <a:schemeClr val="tx1"/>
              </a:solidFill>
              <a:ea typeface="Calibri"/>
              <a:cs typeface="Times New Roman"/>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987574"/>
            <a:ext cx="6300192" cy="37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11759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26</a:t>
            </a:fld>
            <a:endParaRPr lang="en-US"/>
          </a:p>
        </p:txBody>
      </p:sp>
      <p:sp>
        <p:nvSpPr>
          <p:cNvPr id="8" name="Title 1"/>
          <p:cNvSpPr>
            <a:spLocks noGrp="1"/>
          </p:cNvSpPr>
          <p:nvPr>
            <p:ph type="title"/>
          </p:nvPr>
        </p:nvSpPr>
        <p:spPr>
          <a:xfrm>
            <a:off x="179512" y="123478"/>
            <a:ext cx="8640960" cy="432048"/>
          </a:xfrm>
        </p:spPr>
        <p:txBody>
          <a:bodyPr>
            <a:noAutofit/>
          </a:bodyPr>
          <a:lstStyle/>
          <a:p>
            <a:pPr lvl="1">
              <a:lnSpc>
                <a:spcPct val="115000"/>
              </a:lnSpc>
            </a:pPr>
            <a:r>
              <a:rPr lang="it-IT" sz="2000" b="1" kern="1200" dirty="0" smtClean="0">
                <a:solidFill>
                  <a:srgbClr val="6C6352"/>
                </a:solidFill>
                <a:ea typeface="Calibri"/>
                <a:cs typeface="Times New Roman"/>
              </a:rPr>
              <a:t>I software di gestione </a:t>
            </a:r>
            <a:r>
              <a:rPr lang="it-IT" sz="1600" b="1" kern="1200" dirty="0" smtClean="0">
                <a:solidFill>
                  <a:srgbClr val="6C6352"/>
                </a:solidFill>
                <a:ea typeface="Calibri"/>
                <a:cs typeface="Times New Roman"/>
              </a:rPr>
              <a:t>– </a:t>
            </a:r>
            <a:r>
              <a:rPr lang="it-IT" sz="1600" b="1" kern="1200" dirty="0" err="1" smtClean="0">
                <a:solidFill>
                  <a:srgbClr val="6C6352"/>
                </a:solidFill>
                <a:ea typeface="Calibri"/>
                <a:cs typeface="Times New Roman"/>
              </a:rPr>
              <a:t>Repetier</a:t>
            </a:r>
            <a:r>
              <a:rPr lang="it-IT" sz="1600" b="1" kern="1200" dirty="0" smtClean="0">
                <a:solidFill>
                  <a:srgbClr val="6C6352"/>
                </a:solidFill>
                <a:ea typeface="Calibri"/>
                <a:cs typeface="Times New Roman"/>
              </a:rPr>
              <a:t> Host</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4"/>
            <a:ext cx="8496945" cy="576063"/>
          </a:xfrm>
        </p:spPr>
        <p:txBody>
          <a:bodyPr>
            <a:noAutofit/>
          </a:bodyPr>
          <a:lstStyle/>
          <a:p>
            <a:pPr marL="0" indent="0" algn="just">
              <a:buNone/>
            </a:pPr>
            <a:r>
              <a:rPr lang="it-IT" sz="1600" dirty="0" smtClean="0">
                <a:solidFill>
                  <a:schemeClr val="tx1"/>
                </a:solidFill>
                <a:ea typeface="Calibri"/>
                <a:cs typeface="Times New Roman"/>
              </a:rPr>
              <a:t>Di seguito la schermata di </a:t>
            </a:r>
            <a:r>
              <a:rPr lang="it-IT" sz="1600" dirty="0" err="1" smtClean="0">
                <a:solidFill>
                  <a:schemeClr val="tx1"/>
                </a:solidFill>
                <a:ea typeface="Calibri"/>
                <a:cs typeface="Times New Roman"/>
              </a:rPr>
              <a:t>Repetier</a:t>
            </a:r>
            <a:r>
              <a:rPr lang="it-IT" sz="1600" dirty="0" smtClean="0">
                <a:solidFill>
                  <a:schemeClr val="tx1"/>
                </a:solidFill>
                <a:ea typeface="Calibri"/>
                <a:cs typeface="Times New Roman"/>
              </a:rPr>
              <a:t> Host. Nell’ultima versione </a:t>
            </a:r>
            <a:r>
              <a:rPr lang="it-IT" sz="1600" dirty="0" err="1" smtClean="0">
                <a:solidFill>
                  <a:schemeClr val="tx1"/>
                </a:solidFill>
                <a:ea typeface="Calibri"/>
                <a:cs typeface="Times New Roman"/>
              </a:rPr>
              <a:t>repetier</a:t>
            </a:r>
            <a:r>
              <a:rPr lang="it-IT" sz="1600" dirty="0" smtClean="0">
                <a:solidFill>
                  <a:schemeClr val="tx1"/>
                </a:solidFill>
                <a:ea typeface="Calibri"/>
                <a:cs typeface="Times New Roman"/>
              </a:rPr>
              <a:t> </a:t>
            </a:r>
            <a:r>
              <a:rPr lang="it-IT" sz="1600" dirty="0" err="1" smtClean="0">
                <a:solidFill>
                  <a:schemeClr val="tx1"/>
                </a:solidFill>
                <a:ea typeface="Calibri"/>
                <a:cs typeface="Times New Roman"/>
              </a:rPr>
              <a:t>host</a:t>
            </a:r>
            <a:r>
              <a:rPr lang="it-IT" sz="1600" dirty="0" smtClean="0">
                <a:solidFill>
                  <a:schemeClr val="tx1"/>
                </a:solidFill>
                <a:ea typeface="Calibri"/>
                <a:cs typeface="Times New Roman"/>
              </a:rPr>
              <a:t> incapsula sia Slic3r che </a:t>
            </a:r>
            <a:r>
              <a:rPr lang="it-IT" sz="1600" dirty="0" err="1" smtClean="0">
                <a:solidFill>
                  <a:schemeClr val="tx1"/>
                </a:solidFill>
                <a:ea typeface="Calibri"/>
                <a:cs typeface="Times New Roman"/>
              </a:rPr>
              <a:t>l’engine</a:t>
            </a:r>
            <a:r>
              <a:rPr lang="it-IT" sz="1600" dirty="0" smtClean="0">
                <a:solidFill>
                  <a:schemeClr val="tx1"/>
                </a:solidFill>
                <a:ea typeface="Calibri"/>
                <a:cs typeface="Times New Roman"/>
              </a:rPr>
              <a:t> di Cura.</a:t>
            </a:r>
          </a:p>
          <a:p>
            <a:pPr marL="0" indent="0" algn="just">
              <a:buNone/>
            </a:pPr>
            <a:endParaRPr lang="it-IT" sz="1600" dirty="0">
              <a:solidFill>
                <a:schemeClr val="tx1"/>
              </a:solidFill>
              <a:ea typeface="Calibri"/>
              <a:cs typeface="Times New Roman"/>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203598"/>
            <a:ext cx="6984776" cy="3562236"/>
          </a:xfrm>
          <a:prstGeom prst="rect">
            <a:avLst/>
          </a:prstGeom>
        </p:spPr>
      </p:pic>
    </p:spTree>
    <p:extLst>
      <p:ext uri="{BB962C8B-B14F-4D97-AF65-F5344CB8AC3E}">
        <p14:creationId xmlns:p14="http://schemas.microsoft.com/office/powerpoint/2010/main" val="16818717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27</a:t>
            </a:fld>
            <a:endParaRPr lang="en-US"/>
          </a:p>
        </p:txBody>
      </p:sp>
      <p:sp>
        <p:nvSpPr>
          <p:cNvPr id="8" name="Title 1"/>
          <p:cNvSpPr>
            <a:spLocks noGrp="1"/>
          </p:cNvSpPr>
          <p:nvPr>
            <p:ph type="title"/>
          </p:nvPr>
        </p:nvSpPr>
        <p:spPr>
          <a:xfrm>
            <a:off x="179512" y="123478"/>
            <a:ext cx="8640960" cy="432048"/>
          </a:xfrm>
        </p:spPr>
        <p:txBody>
          <a:bodyPr>
            <a:noAutofit/>
          </a:bodyPr>
          <a:lstStyle/>
          <a:p>
            <a:pPr lvl="1">
              <a:lnSpc>
                <a:spcPct val="115000"/>
              </a:lnSpc>
            </a:pPr>
            <a:r>
              <a:rPr lang="it-IT" sz="2000" b="1" kern="1200" dirty="0" smtClean="0">
                <a:solidFill>
                  <a:srgbClr val="6C6352"/>
                </a:solidFill>
                <a:ea typeface="Calibri"/>
                <a:cs typeface="Times New Roman"/>
              </a:rPr>
              <a:t>I software di gestione </a:t>
            </a:r>
            <a:r>
              <a:rPr lang="it-IT" sz="1600" b="1" kern="1200" dirty="0" smtClean="0">
                <a:solidFill>
                  <a:srgbClr val="6C6352"/>
                </a:solidFill>
                <a:ea typeface="Calibri"/>
                <a:cs typeface="Times New Roman"/>
              </a:rPr>
              <a:t>– Applicazioni pratiche, esercitazione per casa.</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4"/>
            <a:ext cx="8496945" cy="4320480"/>
          </a:xfrm>
        </p:spPr>
        <p:txBody>
          <a:bodyPr>
            <a:noAutofit/>
          </a:bodyPr>
          <a:lstStyle/>
          <a:p>
            <a:pPr marL="0" indent="0" algn="just">
              <a:buNone/>
            </a:pPr>
            <a:r>
              <a:rPr lang="it-IT" sz="1600" dirty="0" smtClean="0">
                <a:solidFill>
                  <a:schemeClr val="tx1"/>
                </a:solidFill>
                <a:ea typeface="Calibri"/>
                <a:cs typeface="Times New Roman"/>
              </a:rPr>
              <a:t>A questo punto siamo finalmente in grado di generare il </a:t>
            </a:r>
            <a:r>
              <a:rPr lang="it-IT" sz="1600" dirty="0" err="1" smtClean="0">
                <a:solidFill>
                  <a:schemeClr val="tx1"/>
                </a:solidFill>
                <a:ea typeface="Calibri"/>
                <a:cs typeface="Times New Roman"/>
              </a:rPr>
              <a:t>GCode</a:t>
            </a:r>
            <a:r>
              <a:rPr lang="it-IT" sz="1600" dirty="0" smtClean="0">
                <a:solidFill>
                  <a:schemeClr val="tx1"/>
                </a:solidFill>
                <a:ea typeface="Calibri"/>
                <a:cs typeface="Times New Roman"/>
              </a:rPr>
              <a:t> da mandare in stampa.</a:t>
            </a:r>
          </a:p>
          <a:p>
            <a:pPr marL="0" indent="0" algn="just">
              <a:buNone/>
            </a:pPr>
            <a:endParaRPr lang="it-IT" sz="800" dirty="0" smtClean="0">
              <a:solidFill>
                <a:schemeClr val="tx1"/>
              </a:solidFill>
              <a:ea typeface="Calibri"/>
              <a:cs typeface="Times New Roman"/>
            </a:endParaRPr>
          </a:p>
          <a:p>
            <a:pPr marL="0" indent="0" algn="ctr">
              <a:buNone/>
            </a:pPr>
            <a:r>
              <a:rPr lang="it-IT" sz="1600" b="1" dirty="0" smtClean="0">
                <a:solidFill>
                  <a:schemeClr val="tx1"/>
                </a:solidFill>
                <a:ea typeface="Calibri"/>
                <a:cs typeface="Times New Roman"/>
              </a:rPr>
              <a:t>Esercizio per la prossima lezione.</a:t>
            </a:r>
          </a:p>
          <a:p>
            <a:pPr marL="0" indent="0" algn="just">
              <a:buNone/>
            </a:pPr>
            <a:r>
              <a:rPr lang="it-IT" sz="1600" dirty="0" smtClean="0">
                <a:solidFill>
                  <a:schemeClr val="tx1"/>
                </a:solidFill>
                <a:ea typeface="Calibri"/>
                <a:cs typeface="Times New Roman"/>
              </a:rPr>
              <a:t>Proviamo a stampare il nostro fantastico portachiavi … Creiamo con Tinkercad o con un CAD a vostro piacere l’stl di un portachiavi con le seguenti caratteristiche:</a:t>
            </a:r>
          </a:p>
          <a:p>
            <a:pPr marL="0" indent="0" algn="just">
              <a:buNone/>
            </a:pPr>
            <a:endParaRPr lang="it-IT" sz="800" dirty="0" smtClean="0">
              <a:solidFill>
                <a:schemeClr val="tx1"/>
              </a:solidFill>
              <a:ea typeface="Calibri"/>
              <a:cs typeface="Times New Roman"/>
            </a:endParaRPr>
          </a:p>
          <a:p>
            <a:pPr marL="0" indent="0" algn="just">
              <a:buNone/>
            </a:pPr>
            <a:r>
              <a:rPr lang="it-IT" sz="1600" dirty="0">
                <a:solidFill>
                  <a:schemeClr val="tx1"/>
                </a:solidFill>
                <a:ea typeface="Calibri"/>
                <a:cs typeface="Times New Roman"/>
              </a:rPr>
              <a:t>d</a:t>
            </a:r>
            <a:r>
              <a:rPr lang="it-IT" sz="1600" dirty="0" smtClean="0">
                <a:solidFill>
                  <a:schemeClr val="tx1"/>
                </a:solidFill>
                <a:ea typeface="Calibri"/>
                <a:cs typeface="Times New Roman"/>
              </a:rPr>
              <a:t>i forma ovale lungo 6 cm, largo 3 cm e alto 5 mm. All’interno scriviamo quello che vogliamo con massimo 4 o 5 tra lettere o simboli. La scritta può essere o in rilievo o incassata. </a:t>
            </a:r>
          </a:p>
          <a:p>
            <a:pPr marL="0" indent="0" algn="just">
              <a:buNone/>
            </a:pPr>
            <a:r>
              <a:rPr lang="it-IT" sz="1600" dirty="0" smtClean="0">
                <a:solidFill>
                  <a:schemeClr val="tx1"/>
                </a:solidFill>
                <a:ea typeface="Calibri"/>
                <a:cs typeface="Times New Roman"/>
              </a:rPr>
              <a:t>Se è in rilievo il portachiavi dovrà avere un bordino di 1,5mm di spessore, un fondo ovale di 2 mm ed un rilievo delle lettere di 3mm;</a:t>
            </a:r>
          </a:p>
          <a:p>
            <a:pPr marL="0" indent="0" algn="just">
              <a:buNone/>
            </a:pPr>
            <a:r>
              <a:rPr lang="it-IT" sz="1600" dirty="0" smtClean="0">
                <a:solidFill>
                  <a:schemeClr val="tx1"/>
                </a:solidFill>
                <a:ea typeface="Calibri"/>
                <a:cs typeface="Times New Roman"/>
              </a:rPr>
              <a:t>Se è incassata la scritta dovrà avere una profondità di 3,5mm.</a:t>
            </a:r>
          </a:p>
          <a:p>
            <a:pPr marL="0" indent="0" algn="just">
              <a:buNone/>
            </a:pPr>
            <a:r>
              <a:rPr lang="it-IT" sz="1600" dirty="0" smtClean="0">
                <a:solidFill>
                  <a:schemeClr val="tx1"/>
                </a:solidFill>
                <a:ea typeface="Calibri"/>
                <a:cs typeface="Times New Roman"/>
              </a:rPr>
              <a:t>Dovrà avere un foro per l’anello di 3mm ad una distanza dal perimetro esterno di 3mm</a:t>
            </a:r>
          </a:p>
          <a:p>
            <a:pPr marL="0" indent="0" algn="just">
              <a:buNone/>
            </a:pPr>
            <a:endParaRPr lang="it-IT" sz="1600" dirty="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Come software di slicing utilizzeremo </a:t>
            </a:r>
            <a:r>
              <a:rPr lang="it-IT" sz="1600" b="1" dirty="0" smtClean="0">
                <a:solidFill>
                  <a:schemeClr val="tx1"/>
                </a:solidFill>
                <a:ea typeface="Calibri"/>
                <a:cs typeface="Times New Roman"/>
              </a:rPr>
              <a:t>Slic3r</a:t>
            </a:r>
            <a:r>
              <a:rPr lang="it-IT" sz="1600" dirty="0" smtClean="0">
                <a:solidFill>
                  <a:schemeClr val="tx1"/>
                </a:solidFill>
                <a:ea typeface="Calibri"/>
                <a:cs typeface="Times New Roman"/>
              </a:rPr>
              <a:t> o da solo o utilizzando </a:t>
            </a:r>
            <a:r>
              <a:rPr lang="it-IT" sz="1600" dirty="0" err="1" smtClean="0">
                <a:solidFill>
                  <a:schemeClr val="tx1"/>
                </a:solidFill>
                <a:ea typeface="Calibri"/>
                <a:cs typeface="Times New Roman"/>
              </a:rPr>
              <a:t>Repetier</a:t>
            </a:r>
            <a:r>
              <a:rPr lang="it-IT" sz="1600" dirty="0" smtClean="0">
                <a:solidFill>
                  <a:schemeClr val="tx1"/>
                </a:solidFill>
                <a:ea typeface="Calibri"/>
                <a:cs typeface="Times New Roman"/>
              </a:rPr>
              <a:t> Host a vostro piacere.</a:t>
            </a:r>
          </a:p>
          <a:p>
            <a:pPr marL="0" indent="0" algn="just">
              <a:buNone/>
            </a:pPr>
            <a:endParaRPr lang="it-IT" sz="1600" dirty="0">
              <a:solidFill>
                <a:schemeClr val="tx1"/>
              </a:solidFill>
              <a:ea typeface="Calibri"/>
              <a:cs typeface="Times New Roman"/>
            </a:endParaRPr>
          </a:p>
        </p:txBody>
      </p:sp>
    </p:spTree>
    <p:extLst>
      <p:ext uri="{BB962C8B-B14F-4D97-AF65-F5344CB8AC3E}">
        <p14:creationId xmlns:p14="http://schemas.microsoft.com/office/powerpoint/2010/main" val="17684426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28</a:t>
            </a:fld>
            <a:endParaRPr lang="en-US"/>
          </a:p>
        </p:txBody>
      </p:sp>
      <p:sp>
        <p:nvSpPr>
          <p:cNvPr id="8" name="Title 1"/>
          <p:cNvSpPr>
            <a:spLocks noGrp="1"/>
          </p:cNvSpPr>
          <p:nvPr>
            <p:ph type="title"/>
          </p:nvPr>
        </p:nvSpPr>
        <p:spPr>
          <a:xfrm>
            <a:off x="179512" y="123478"/>
            <a:ext cx="8640960" cy="432048"/>
          </a:xfrm>
        </p:spPr>
        <p:txBody>
          <a:bodyPr>
            <a:noAutofit/>
          </a:bodyPr>
          <a:lstStyle/>
          <a:p>
            <a:pPr lvl="1">
              <a:lnSpc>
                <a:spcPct val="115000"/>
              </a:lnSpc>
            </a:pPr>
            <a:r>
              <a:rPr lang="it-IT" sz="2000" b="1" kern="1200" dirty="0" smtClean="0">
                <a:solidFill>
                  <a:srgbClr val="6C6352"/>
                </a:solidFill>
                <a:ea typeface="Calibri"/>
                <a:cs typeface="Times New Roman"/>
              </a:rPr>
              <a:t>I software di gestione </a:t>
            </a:r>
            <a:r>
              <a:rPr lang="it-IT" sz="1600" b="1" kern="1200" dirty="0" smtClean="0">
                <a:solidFill>
                  <a:srgbClr val="6C6352"/>
                </a:solidFill>
                <a:ea typeface="Calibri"/>
                <a:cs typeface="Times New Roman"/>
              </a:rPr>
              <a:t>– Applicazioni pratiche, esercitazione per casa.</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4"/>
            <a:ext cx="8496945" cy="4320480"/>
          </a:xfrm>
        </p:spPr>
        <p:txBody>
          <a:bodyPr>
            <a:noAutofit/>
          </a:bodyPr>
          <a:lstStyle/>
          <a:p>
            <a:pPr marL="0" indent="0" algn="just">
              <a:buNone/>
            </a:pPr>
            <a:r>
              <a:rPr lang="it-IT" sz="1600" b="1" dirty="0" smtClean="0">
                <a:solidFill>
                  <a:schemeClr val="tx1"/>
                </a:solidFill>
                <a:ea typeface="Calibri"/>
                <a:cs typeface="Times New Roman"/>
              </a:rPr>
              <a:t>Caratteristiche della stampante che utilizzeremo</a:t>
            </a:r>
            <a:r>
              <a:rPr lang="it-IT" sz="1600" dirty="0" smtClean="0">
                <a:solidFill>
                  <a:schemeClr val="tx1"/>
                </a:solidFill>
                <a:ea typeface="Calibri"/>
                <a:cs typeface="Times New Roman"/>
              </a:rPr>
              <a:t>:</a:t>
            </a:r>
          </a:p>
          <a:p>
            <a:pPr algn="just"/>
            <a:r>
              <a:rPr lang="it-IT" sz="1600" dirty="0" smtClean="0">
                <a:solidFill>
                  <a:schemeClr val="tx1"/>
                </a:solidFill>
                <a:ea typeface="Calibri"/>
                <a:cs typeface="Times New Roman"/>
              </a:rPr>
              <a:t>Volume di stampa X=150mm; Y=150mm; Z=120mm </a:t>
            </a:r>
          </a:p>
          <a:p>
            <a:pPr algn="just"/>
            <a:r>
              <a:rPr lang="it-IT" sz="1600" dirty="0" smtClean="0">
                <a:solidFill>
                  <a:schemeClr val="tx1"/>
                </a:solidFill>
                <a:ea typeface="Calibri"/>
                <a:cs typeface="Times New Roman"/>
              </a:rPr>
              <a:t>Diametro del </a:t>
            </a:r>
            <a:r>
              <a:rPr lang="it-IT" sz="1600" dirty="0" err="1" smtClean="0">
                <a:solidFill>
                  <a:schemeClr val="tx1"/>
                </a:solidFill>
                <a:ea typeface="Calibri"/>
                <a:cs typeface="Times New Roman"/>
              </a:rPr>
              <a:t>nozzle</a:t>
            </a:r>
            <a:r>
              <a:rPr lang="it-IT" sz="1600" dirty="0" smtClean="0">
                <a:solidFill>
                  <a:schemeClr val="tx1"/>
                </a:solidFill>
                <a:ea typeface="Calibri"/>
                <a:cs typeface="Times New Roman"/>
              </a:rPr>
              <a:t> = 0.5 </a:t>
            </a:r>
          </a:p>
          <a:p>
            <a:pPr algn="just"/>
            <a:r>
              <a:rPr lang="it-IT" sz="1600" dirty="0" smtClean="0">
                <a:solidFill>
                  <a:schemeClr val="tx1"/>
                </a:solidFill>
                <a:ea typeface="Calibri"/>
                <a:cs typeface="Times New Roman"/>
              </a:rPr>
              <a:t>Filamento = 3mm</a:t>
            </a:r>
          </a:p>
          <a:p>
            <a:pPr algn="just"/>
            <a:r>
              <a:rPr lang="it-IT" sz="1600" dirty="0" err="1" smtClean="0">
                <a:solidFill>
                  <a:schemeClr val="tx1"/>
                </a:solidFill>
                <a:ea typeface="Calibri"/>
                <a:cs typeface="Times New Roman"/>
              </a:rPr>
              <a:t>Temp</a:t>
            </a:r>
            <a:r>
              <a:rPr lang="it-IT" sz="1600" dirty="0" smtClean="0">
                <a:solidFill>
                  <a:schemeClr val="tx1"/>
                </a:solidFill>
                <a:ea typeface="Calibri"/>
                <a:cs typeface="Times New Roman"/>
              </a:rPr>
              <a:t>. </a:t>
            </a:r>
            <a:r>
              <a:rPr lang="it-IT" sz="1600" dirty="0" err="1" smtClean="0">
                <a:solidFill>
                  <a:schemeClr val="tx1"/>
                </a:solidFill>
                <a:ea typeface="Calibri"/>
                <a:cs typeface="Times New Roman"/>
              </a:rPr>
              <a:t>hotend</a:t>
            </a:r>
            <a:r>
              <a:rPr lang="it-IT" sz="1600" dirty="0" smtClean="0">
                <a:solidFill>
                  <a:schemeClr val="tx1"/>
                </a:solidFill>
                <a:ea typeface="Calibri"/>
                <a:cs typeface="Times New Roman"/>
              </a:rPr>
              <a:t> primo strato 195C°, strati successivi 190C°; </a:t>
            </a:r>
          </a:p>
          <a:p>
            <a:pPr algn="just"/>
            <a:r>
              <a:rPr lang="it-IT" sz="1600" dirty="0" err="1" smtClean="0">
                <a:solidFill>
                  <a:schemeClr val="tx1"/>
                </a:solidFill>
                <a:ea typeface="Calibri"/>
                <a:cs typeface="Times New Roman"/>
              </a:rPr>
              <a:t>Temp</a:t>
            </a:r>
            <a:r>
              <a:rPr lang="it-IT" sz="1600" dirty="0" smtClean="0">
                <a:solidFill>
                  <a:schemeClr val="tx1"/>
                </a:solidFill>
                <a:ea typeface="Calibri"/>
                <a:cs typeface="Times New Roman"/>
              </a:rPr>
              <a:t>. </a:t>
            </a:r>
            <a:r>
              <a:rPr lang="it-IT" sz="1600" dirty="0" err="1" smtClean="0">
                <a:solidFill>
                  <a:schemeClr val="tx1"/>
                </a:solidFill>
                <a:ea typeface="Calibri"/>
                <a:cs typeface="Times New Roman"/>
              </a:rPr>
              <a:t>heatbed</a:t>
            </a:r>
            <a:r>
              <a:rPr lang="it-IT" sz="1600" dirty="0" smtClean="0">
                <a:solidFill>
                  <a:schemeClr val="tx1"/>
                </a:solidFill>
                <a:ea typeface="Calibri"/>
                <a:cs typeface="Times New Roman"/>
              </a:rPr>
              <a:t> 65C°</a:t>
            </a:r>
          </a:p>
          <a:p>
            <a:pPr algn="just"/>
            <a:r>
              <a:rPr lang="it-IT" sz="1600" dirty="0" smtClean="0">
                <a:solidFill>
                  <a:schemeClr val="tx1"/>
                </a:solidFill>
                <a:ea typeface="Calibri"/>
                <a:cs typeface="Times New Roman"/>
              </a:rPr>
              <a:t>Velocità di stampa 30mm/sec</a:t>
            </a:r>
          </a:p>
          <a:p>
            <a:pPr algn="just"/>
            <a:r>
              <a:rPr lang="it-IT" sz="1600" dirty="0" smtClean="0">
                <a:solidFill>
                  <a:schemeClr val="tx1"/>
                </a:solidFill>
                <a:ea typeface="Calibri"/>
                <a:cs typeface="Times New Roman"/>
              </a:rPr>
              <a:t>Flusso (pannello Advanced): default 80%; primo strato 150%</a:t>
            </a:r>
          </a:p>
          <a:p>
            <a:pPr marL="0" indent="0" algn="just">
              <a:buNone/>
            </a:pPr>
            <a:r>
              <a:rPr lang="it-IT" sz="1600" b="1" dirty="0" smtClean="0">
                <a:solidFill>
                  <a:schemeClr val="tx1"/>
                </a:solidFill>
                <a:ea typeface="Calibri"/>
                <a:cs typeface="Times New Roman"/>
              </a:rPr>
              <a:t>Caratteristiche di stampa:</a:t>
            </a:r>
          </a:p>
          <a:p>
            <a:pPr algn="just"/>
            <a:r>
              <a:rPr lang="it-IT" sz="1600" dirty="0" err="1" smtClean="0">
                <a:solidFill>
                  <a:schemeClr val="tx1"/>
                </a:solidFill>
                <a:ea typeface="Calibri"/>
                <a:cs typeface="Times New Roman"/>
              </a:rPr>
              <a:t>Layer</a:t>
            </a:r>
            <a:r>
              <a:rPr lang="it-IT" sz="1600" dirty="0" smtClean="0">
                <a:solidFill>
                  <a:schemeClr val="tx1"/>
                </a:solidFill>
                <a:ea typeface="Calibri"/>
                <a:cs typeface="Times New Roman"/>
              </a:rPr>
              <a:t> 0.25mm</a:t>
            </a:r>
          </a:p>
          <a:p>
            <a:pPr algn="just"/>
            <a:r>
              <a:rPr lang="it-IT" sz="1600" dirty="0" err="1" smtClean="0">
                <a:solidFill>
                  <a:schemeClr val="tx1"/>
                </a:solidFill>
                <a:ea typeface="Calibri"/>
                <a:cs typeface="Times New Roman"/>
              </a:rPr>
              <a:t>Infill</a:t>
            </a:r>
            <a:r>
              <a:rPr lang="it-IT" sz="1600" dirty="0" smtClean="0">
                <a:solidFill>
                  <a:schemeClr val="tx1"/>
                </a:solidFill>
                <a:ea typeface="Calibri"/>
                <a:cs typeface="Times New Roman"/>
              </a:rPr>
              <a:t>: 20% </a:t>
            </a:r>
            <a:r>
              <a:rPr lang="it-IT" sz="1600" dirty="0" err="1" smtClean="0">
                <a:solidFill>
                  <a:schemeClr val="tx1"/>
                </a:solidFill>
                <a:ea typeface="Calibri"/>
                <a:cs typeface="Times New Roman"/>
              </a:rPr>
              <a:t>Rectilinear</a:t>
            </a:r>
            <a:endParaRPr lang="it-IT" sz="1600" dirty="0" smtClean="0">
              <a:solidFill>
                <a:schemeClr val="tx1"/>
              </a:solidFill>
              <a:ea typeface="Calibri"/>
              <a:cs typeface="Times New Roman"/>
            </a:endParaRPr>
          </a:p>
          <a:p>
            <a:pPr algn="just"/>
            <a:r>
              <a:rPr lang="it-IT" sz="1600" dirty="0" smtClean="0">
                <a:solidFill>
                  <a:schemeClr val="tx1"/>
                </a:solidFill>
                <a:ea typeface="Calibri"/>
                <a:cs typeface="Times New Roman"/>
              </a:rPr>
              <a:t>2 </a:t>
            </a:r>
            <a:r>
              <a:rPr lang="it-IT" sz="1600" dirty="0" err="1" smtClean="0">
                <a:solidFill>
                  <a:schemeClr val="tx1"/>
                </a:solidFill>
                <a:ea typeface="Calibri"/>
                <a:cs typeface="Times New Roman"/>
              </a:rPr>
              <a:t>loops</a:t>
            </a:r>
            <a:r>
              <a:rPr lang="it-IT" sz="1600" dirty="0" smtClean="0">
                <a:solidFill>
                  <a:schemeClr val="tx1"/>
                </a:solidFill>
                <a:ea typeface="Calibri"/>
                <a:cs typeface="Times New Roman"/>
              </a:rPr>
              <a:t> di </a:t>
            </a:r>
            <a:r>
              <a:rPr lang="it-IT" sz="1600" dirty="0" err="1" smtClean="0">
                <a:solidFill>
                  <a:schemeClr val="tx1"/>
                </a:solidFill>
                <a:ea typeface="Calibri"/>
                <a:cs typeface="Times New Roman"/>
              </a:rPr>
              <a:t>Skirt</a:t>
            </a:r>
            <a:r>
              <a:rPr lang="it-IT" sz="1600" dirty="0" smtClean="0">
                <a:solidFill>
                  <a:schemeClr val="tx1"/>
                </a:solidFill>
                <a:ea typeface="Calibri"/>
                <a:cs typeface="Times New Roman"/>
              </a:rPr>
              <a:t> </a:t>
            </a:r>
          </a:p>
          <a:p>
            <a:pPr marL="0" indent="0" algn="just">
              <a:buNone/>
            </a:pPr>
            <a:r>
              <a:rPr lang="it-IT" sz="1600" dirty="0" smtClean="0">
                <a:solidFill>
                  <a:schemeClr val="tx1"/>
                </a:solidFill>
                <a:ea typeface="Calibri"/>
                <a:cs typeface="Times New Roman"/>
              </a:rPr>
              <a:t>Nella prossima lezione stamperemo le vostre </a:t>
            </a:r>
            <a:r>
              <a:rPr lang="it-IT" sz="1600" dirty="0">
                <a:solidFill>
                  <a:schemeClr val="tx1"/>
                </a:solidFill>
                <a:ea typeface="Calibri"/>
                <a:cs typeface="Times New Roman"/>
              </a:rPr>
              <a:t>creazioni. per una prima valutazione di eventuali </a:t>
            </a:r>
            <a:r>
              <a:rPr lang="it-IT" sz="1600" dirty="0" smtClean="0">
                <a:solidFill>
                  <a:schemeClr val="tx1"/>
                </a:solidFill>
                <a:ea typeface="Calibri"/>
                <a:cs typeface="Times New Roman"/>
              </a:rPr>
              <a:t>errori, </a:t>
            </a:r>
            <a:r>
              <a:rPr lang="it-IT" sz="1600" b="1" u="sng" dirty="0" smtClean="0">
                <a:solidFill>
                  <a:schemeClr val="tx1"/>
                </a:solidFill>
                <a:ea typeface="Calibri"/>
                <a:cs typeface="Times New Roman"/>
              </a:rPr>
              <a:t>Dopo la generazione del </a:t>
            </a:r>
            <a:r>
              <a:rPr lang="it-IT" sz="1600" b="1" u="sng" dirty="0" err="1" smtClean="0">
                <a:solidFill>
                  <a:schemeClr val="tx1"/>
                </a:solidFill>
                <a:ea typeface="Calibri"/>
                <a:cs typeface="Times New Roman"/>
              </a:rPr>
              <a:t>Gcode</a:t>
            </a:r>
            <a:r>
              <a:rPr lang="it-IT" sz="1600" b="1" u="sng" dirty="0" smtClean="0">
                <a:solidFill>
                  <a:schemeClr val="tx1"/>
                </a:solidFill>
                <a:ea typeface="Calibri"/>
                <a:cs typeface="Times New Roman"/>
              </a:rPr>
              <a:t> lasciate invariate le impostazioni del </a:t>
            </a:r>
            <a:r>
              <a:rPr lang="it-IT" sz="1600" b="1" u="sng" dirty="0" err="1" smtClean="0">
                <a:solidFill>
                  <a:schemeClr val="tx1"/>
                </a:solidFill>
                <a:ea typeface="Calibri"/>
                <a:cs typeface="Times New Roman"/>
              </a:rPr>
              <a:t>sw</a:t>
            </a:r>
            <a:r>
              <a:rPr lang="it-IT" sz="1600" b="1" u="sng" dirty="0" smtClean="0">
                <a:solidFill>
                  <a:schemeClr val="tx1"/>
                </a:solidFill>
                <a:ea typeface="Calibri"/>
                <a:cs typeface="Times New Roman"/>
              </a:rPr>
              <a:t> di slicing utilizzato</a:t>
            </a:r>
            <a:r>
              <a:rPr lang="it-IT" sz="1600" dirty="0" smtClean="0">
                <a:solidFill>
                  <a:schemeClr val="tx1"/>
                </a:solidFill>
                <a:ea typeface="Calibri"/>
                <a:cs typeface="Times New Roman"/>
              </a:rPr>
              <a:t>.</a:t>
            </a:r>
          </a:p>
          <a:p>
            <a:pPr marL="0" indent="0" algn="just">
              <a:buNone/>
            </a:pPr>
            <a:endParaRPr lang="it-IT" sz="1600" dirty="0">
              <a:solidFill>
                <a:schemeClr val="tx1"/>
              </a:solidFill>
              <a:ea typeface="Calibri"/>
              <a:cs typeface="Times New Roman"/>
            </a:endParaRPr>
          </a:p>
        </p:txBody>
      </p:sp>
    </p:spTree>
    <p:extLst>
      <p:ext uri="{BB962C8B-B14F-4D97-AF65-F5344CB8AC3E}">
        <p14:creationId xmlns:p14="http://schemas.microsoft.com/office/powerpoint/2010/main" val="28708958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400" b="1" dirty="0">
                <a:ea typeface="Calibri"/>
                <a:cs typeface="Times New Roman"/>
              </a:rPr>
              <a:t>Lo slicing e la generazione del </a:t>
            </a:r>
            <a:r>
              <a:rPr lang="it-IT" sz="2400" b="1" dirty="0" smtClean="0">
                <a:ea typeface="Calibri"/>
                <a:cs typeface="Times New Roman"/>
              </a:rPr>
              <a:t>GCODE </a:t>
            </a:r>
            <a:r>
              <a:rPr lang="it-IT" sz="2000" b="1" dirty="0" smtClean="0"/>
              <a:t>– Q&amp;A</a:t>
            </a:r>
            <a:endParaRPr lang="it-IT" sz="1600" dirty="0" smtClean="0">
              <a:ea typeface="Calibri"/>
              <a:cs typeface="Times New Roman"/>
            </a:endParaRPr>
          </a:p>
        </p:txBody>
      </p:sp>
      <p:sp>
        <p:nvSpPr>
          <p:cNvPr id="7" name="Content Placeholder 2"/>
          <p:cNvSpPr>
            <a:spLocks noGrp="1"/>
          </p:cNvSpPr>
          <p:nvPr>
            <p:ph idx="1"/>
          </p:nvPr>
        </p:nvSpPr>
        <p:spPr>
          <a:xfrm>
            <a:off x="467544" y="699542"/>
            <a:ext cx="8280920" cy="4032448"/>
          </a:xfrm>
        </p:spPr>
        <p:txBody>
          <a:bodyPr>
            <a:noAutofit/>
          </a:bodyPr>
          <a:lstStyle/>
          <a:p>
            <a:pPr marL="0" indent="0">
              <a:buNone/>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29</a:t>
            </a:fld>
            <a:endParaRPr lang="en-US"/>
          </a:p>
        </p:txBody>
      </p:sp>
      <p:sp>
        <p:nvSpPr>
          <p:cNvPr id="5" name="Content Placeholder 2"/>
          <p:cNvSpPr txBox="1">
            <a:spLocks/>
          </p:cNvSpPr>
          <p:nvPr/>
        </p:nvSpPr>
        <p:spPr>
          <a:xfrm>
            <a:off x="179511" y="627534"/>
            <a:ext cx="8856985" cy="4176464"/>
          </a:xfrm>
          <a:prstGeom prst="rect">
            <a:avLst/>
          </a:prstGeom>
        </p:spPr>
        <p:txBody>
          <a:bodyPr vert="horz" lIns="91440" tIns="45720" rIns="91440" bIns="45720" rtlCol="0">
            <a:noAutofit/>
          </a:bodyPr>
          <a:lstStyle/>
          <a:p>
            <a:endParaRPr lang="it-IT" sz="1600" dirty="0" smtClean="0"/>
          </a:p>
          <a:p>
            <a:endParaRPr lang="it-IT" sz="1600" dirty="0"/>
          </a:p>
          <a:p>
            <a:endParaRPr lang="it-IT" sz="1600" dirty="0" smtClean="0"/>
          </a:p>
          <a:p>
            <a:endParaRPr lang="it-IT" sz="1600" dirty="0"/>
          </a:p>
          <a:p>
            <a:endParaRPr lang="it-IT" sz="1600" dirty="0" smtClean="0"/>
          </a:p>
          <a:p>
            <a:endParaRPr lang="it-IT" sz="1600" dirty="0" smtClean="0"/>
          </a:p>
          <a:p>
            <a:pPr algn="ctr"/>
            <a:r>
              <a:rPr lang="it-IT" sz="4400" b="1" dirty="0" smtClean="0"/>
              <a:t>Domande?</a:t>
            </a:r>
            <a:endParaRPr lang="it-IT" sz="4400" b="1" dirty="0" smtClean="0">
              <a:solidFill>
                <a:schemeClr val="tx2">
                  <a:lumMod val="75000"/>
                </a:schemeClr>
              </a:solidFill>
            </a:endParaRPr>
          </a:p>
        </p:txBody>
      </p:sp>
    </p:spTree>
    <p:extLst>
      <p:ext uri="{BB962C8B-B14F-4D97-AF65-F5344CB8AC3E}">
        <p14:creationId xmlns:p14="http://schemas.microsoft.com/office/powerpoint/2010/main" val="40002062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3</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a:solidFill>
                  <a:srgbClr val="6C6352"/>
                </a:solidFill>
                <a:latin typeface="+mj-lt"/>
                <a:ea typeface="Calibri"/>
                <a:cs typeface="Times New Roman"/>
              </a:rPr>
              <a:t>Lo slicing e la generazione del GCODE con Slic3r – </a:t>
            </a:r>
            <a:r>
              <a:rPr lang="it-IT" sz="1600" b="1" kern="1200" dirty="0" err="1" smtClean="0">
                <a:solidFill>
                  <a:srgbClr val="6C6352"/>
                </a:solidFill>
                <a:latin typeface="+mj-lt"/>
                <a:ea typeface="Calibri"/>
                <a:cs typeface="Times New Roman"/>
              </a:rPr>
              <a:t>Print</a:t>
            </a:r>
            <a:r>
              <a:rPr lang="it-IT" sz="1600" b="1" kern="1200" dirty="0" smtClean="0">
                <a:solidFill>
                  <a:srgbClr val="6C6352"/>
                </a:solidFill>
                <a:latin typeface="+mj-lt"/>
                <a:ea typeface="Calibri"/>
                <a:cs typeface="Times New Roman"/>
              </a:rPr>
              <a:t> </a:t>
            </a:r>
            <a:r>
              <a:rPr lang="it-IT" sz="1600" b="1" kern="1200" dirty="0" err="1" smtClean="0">
                <a:solidFill>
                  <a:srgbClr val="6C6352"/>
                </a:solidFill>
                <a:latin typeface="+mj-lt"/>
                <a:ea typeface="Calibri"/>
                <a:cs typeface="Times New Roman"/>
              </a:rPr>
              <a:t>Settings</a:t>
            </a:r>
            <a:r>
              <a:rPr lang="it-IT" sz="1600" b="1" kern="1200" dirty="0" smtClean="0">
                <a:solidFill>
                  <a:srgbClr val="6C6352"/>
                </a:solidFill>
                <a:latin typeface="+mj-lt"/>
                <a:ea typeface="Calibri"/>
                <a:cs typeface="Times New Roman"/>
              </a:rPr>
              <a:t> </a:t>
            </a:r>
            <a:r>
              <a:rPr lang="it-IT" sz="1600" b="1" kern="1200" dirty="0">
                <a:solidFill>
                  <a:srgbClr val="6C6352"/>
                </a:solidFill>
                <a:latin typeface="+mj-lt"/>
                <a:ea typeface="Calibri"/>
                <a:cs typeface="Times New Roman"/>
              </a:rPr>
              <a:t>- </a:t>
            </a:r>
            <a:r>
              <a:rPr lang="it-IT" sz="1600" b="1" kern="1200" dirty="0" err="1">
                <a:solidFill>
                  <a:srgbClr val="6C6352"/>
                </a:solidFill>
                <a:latin typeface="+mj-lt"/>
                <a:ea typeface="Calibri"/>
                <a:cs typeface="Times New Roman"/>
              </a:rPr>
              <a:t>Skirt</a:t>
            </a:r>
            <a:r>
              <a:rPr lang="it-IT" sz="1600" b="1" kern="1200" dirty="0">
                <a:solidFill>
                  <a:srgbClr val="6C6352"/>
                </a:solidFill>
                <a:latin typeface="+mj-lt"/>
                <a:ea typeface="Calibri"/>
                <a:cs typeface="Times New Roman"/>
              </a:rPr>
              <a:t> and </a:t>
            </a:r>
            <a:r>
              <a:rPr lang="it-IT" sz="1600" b="1" kern="1200" dirty="0" err="1">
                <a:solidFill>
                  <a:srgbClr val="6C6352"/>
                </a:solidFill>
                <a:latin typeface="+mj-lt"/>
                <a:ea typeface="Calibri"/>
                <a:cs typeface="Times New Roman"/>
              </a:rPr>
              <a:t>Brim</a:t>
            </a:r>
            <a:r>
              <a:rPr lang="it-IT" sz="1600" b="1" kern="1200" dirty="0">
                <a:solidFill>
                  <a:srgbClr val="6C6352"/>
                </a:solidFill>
                <a:latin typeface="+mj-lt"/>
                <a:ea typeface="Calibri"/>
                <a:cs typeface="Times New Roman"/>
              </a:rPr>
              <a:t> </a:t>
            </a:r>
          </a:p>
        </p:txBody>
      </p:sp>
      <p:sp>
        <p:nvSpPr>
          <p:cNvPr id="9" name="Content Placeholder 2"/>
          <p:cNvSpPr>
            <a:spLocks noGrp="1"/>
          </p:cNvSpPr>
          <p:nvPr>
            <p:ph idx="1"/>
          </p:nvPr>
        </p:nvSpPr>
        <p:spPr>
          <a:xfrm>
            <a:off x="251520" y="915566"/>
            <a:ext cx="3816424" cy="3168352"/>
          </a:xfrm>
        </p:spPr>
        <p:txBody>
          <a:bodyPr>
            <a:noAutofit/>
          </a:bodyPr>
          <a:lstStyle/>
          <a:p>
            <a:pPr marL="0" indent="0" algn="just">
              <a:buNone/>
            </a:pPr>
            <a:r>
              <a:rPr lang="it-IT" sz="1600" b="1" dirty="0" err="1">
                <a:solidFill>
                  <a:schemeClr val="tx1"/>
                </a:solidFill>
                <a:ea typeface="Calibri"/>
                <a:cs typeface="Times New Roman"/>
              </a:rPr>
              <a:t>Skirt</a:t>
            </a:r>
            <a:r>
              <a:rPr lang="it-IT" sz="1600" b="1" dirty="0">
                <a:solidFill>
                  <a:schemeClr val="tx1"/>
                </a:solidFill>
                <a:ea typeface="Calibri"/>
                <a:cs typeface="Times New Roman"/>
              </a:rPr>
              <a:t>: </a:t>
            </a:r>
            <a:r>
              <a:rPr lang="it-IT" sz="1600" dirty="0">
                <a:solidFill>
                  <a:schemeClr val="tx1"/>
                </a:solidFill>
                <a:ea typeface="Calibri"/>
                <a:cs typeface="Times New Roman"/>
              </a:rPr>
              <a:t>realizza un numero impostato di linee intorno al perimetro dell'oggetto stampato e permette di avere un </a:t>
            </a:r>
            <a:r>
              <a:rPr lang="it-IT" sz="1600" dirty="0" smtClean="0">
                <a:solidFill>
                  <a:schemeClr val="tx1"/>
                </a:solidFill>
                <a:ea typeface="Calibri"/>
                <a:cs typeface="Times New Roman"/>
              </a:rPr>
              <a:t>buon flusso </a:t>
            </a:r>
            <a:r>
              <a:rPr lang="it-IT" sz="1600" dirty="0">
                <a:solidFill>
                  <a:schemeClr val="tx1"/>
                </a:solidFill>
                <a:ea typeface="Calibri"/>
                <a:cs typeface="Times New Roman"/>
              </a:rPr>
              <a:t>di materiale prima di iniziare la vera e propria stampa evitando problemi di aderenza del primo </a:t>
            </a:r>
            <a:r>
              <a:rPr lang="it-IT" sz="1600" dirty="0" smtClean="0">
                <a:solidFill>
                  <a:schemeClr val="tx1"/>
                </a:solidFill>
                <a:ea typeface="Calibri"/>
                <a:cs typeface="Times New Roman"/>
              </a:rPr>
              <a:t>strato. Lo </a:t>
            </a:r>
            <a:r>
              <a:rPr lang="it-IT" sz="1600" dirty="0" err="1">
                <a:solidFill>
                  <a:schemeClr val="tx1"/>
                </a:solidFill>
                <a:ea typeface="Calibri"/>
                <a:cs typeface="Times New Roman"/>
              </a:rPr>
              <a:t>skirt</a:t>
            </a:r>
            <a:r>
              <a:rPr lang="it-IT" sz="1600" dirty="0">
                <a:solidFill>
                  <a:schemeClr val="tx1"/>
                </a:solidFill>
                <a:ea typeface="Calibri"/>
                <a:cs typeface="Times New Roman"/>
              </a:rPr>
              <a:t> </a:t>
            </a:r>
            <a:r>
              <a:rPr lang="it-IT" sz="1600" dirty="0" smtClean="0">
                <a:solidFill>
                  <a:schemeClr val="tx1"/>
                </a:solidFill>
                <a:ea typeface="Calibri"/>
                <a:cs typeface="Times New Roman"/>
              </a:rPr>
              <a:t>ci </a:t>
            </a:r>
            <a:r>
              <a:rPr lang="it-IT" sz="1600" dirty="0">
                <a:solidFill>
                  <a:schemeClr val="tx1"/>
                </a:solidFill>
                <a:ea typeface="Calibri"/>
                <a:cs typeface="Times New Roman"/>
              </a:rPr>
              <a:t>permette di </a:t>
            </a:r>
            <a:r>
              <a:rPr lang="it-IT" sz="1600" dirty="0" smtClean="0">
                <a:solidFill>
                  <a:schemeClr val="tx1"/>
                </a:solidFill>
                <a:ea typeface="Calibri"/>
                <a:cs typeface="Times New Roman"/>
              </a:rPr>
              <a:t>capire anche se </a:t>
            </a:r>
            <a:r>
              <a:rPr lang="it-IT" sz="1600" dirty="0">
                <a:solidFill>
                  <a:schemeClr val="tx1"/>
                </a:solidFill>
                <a:ea typeface="Calibri"/>
                <a:cs typeface="Times New Roman"/>
              </a:rPr>
              <a:t>l'estrusore è regolato ad un altezza adeguata rispetto al piatto</a:t>
            </a:r>
            <a:r>
              <a:rPr lang="it-IT" sz="1600" dirty="0" smtClean="0">
                <a:solidFill>
                  <a:schemeClr val="tx1"/>
                </a:solidFill>
                <a:ea typeface="Calibri"/>
                <a:cs typeface="Times New Roman"/>
              </a:rPr>
              <a:t>.</a:t>
            </a:r>
          </a:p>
          <a:p>
            <a:pPr marL="0" indent="0" algn="just">
              <a:buNone/>
            </a:pPr>
            <a:r>
              <a:rPr lang="it-IT" sz="1600" b="1" dirty="0" err="1" smtClean="0">
                <a:solidFill>
                  <a:schemeClr val="tx1"/>
                </a:solidFill>
                <a:ea typeface="Calibri"/>
                <a:cs typeface="Times New Roman"/>
              </a:rPr>
              <a:t>Brim</a:t>
            </a:r>
            <a:r>
              <a:rPr lang="it-IT" sz="1600" dirty="0" smtClean="0">
                <a:solidFill>
                  <a:schemeClr val="tx1"/>
                </a:solidFill>
                <a:ea typeface="Calibri"/>
                <a:cs typeface="Times New Roman"/>
              </a:rPr>
              <a:t>: aggiunge un numero aggiuntivo di perimetri alla base dell’oggetto per aumentare la superfice di contatto con il piano di stampa.</a:t>
            </a:r>
            <a:endParaRPr lang="it-IT" sz="1600" dirty="0">
              <a:solidFill>
                <a:schemeClr val="tx1"/>
              </a:solidFill>
              <a:ea typeface="Calibri"/>
              <a:cs typeface="Times New Roman"/>
            </a:endParaRPr>
          </a:p>
        </p:txBody>
      </p:sp>
      <p:sp>
        <p:nvSpPr>
          <p:cNvPr id="7" name="Content Placeholder 2"/>
          <p:cNvSpPr txBox="1">
            <a:spLocks/>
          </p:cNvSpPr>
          <p:nvPr/>
        </p:nvSpPr>
        <p:spPr>
          <a:xfrm>
            <a:off x="395535" y="550806"/>
            <a:ext cx="8487779" cy="4344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it-IT" sz="2000" b="1" dirty="0" err="1" smtClean="0">
                <a:solidFill>
                  <a:prstClr val="black"/>
                </a:solidFill>
                <a:ea typeface="Calibri"/>
                <a:cs typeface="Times New Roman"/>
              </a:rPr>
              <a:t>Skirt</a:t>
            </a:r>
            <a:r>
              <a:rPr lang="it-IT" sz="2000" b="1" dirty="0" smtClean="0">
                <a:solidFill>
                  <a:prstClr val="black"/>
                </a:solidFill>
                <a:ea typeface="Calibri"/>
                <a:cs typeface="Times New Roman"/>
              </a:rPr>
              <a:t> and </a:t>
            </a:r>
            <a:r>
              <a:rPr lang="it-IT" sz="2000" b="1" dirty="0" err="1" smtClean="0">
                <a:solidFill>
                  <a:prstClr val="black"/>
                </a:solidFill>
                <a:ea typeface="Calibri"/>
                <a:cs typeface="Times New Roman"/>
              </a:rPr>
              <a:t>Brim</a:t>
            </a:r>
            <a:r>
              <a:rPr lang="it-IT" sz="2000" b="1" dirty="0" smtClean="0">
                <a:solidFill>
                  <a:prstClr val="black"/>
                </a:solidFill>
                <a:ea typeface="Calibri"/>
                <a:cs typeface="Times New Roman"/>
              </a:rPr>
              <a:t> (gonna e falda)</a:t>
            </a:r>
            <a:endParaRPr lang="it-IT" sz="1600" dirty="0">
              <a:solidFill>
                <a:prstClr val="black"/>
              </a:solidFill>
              <a:ea typeface="Calibri"/>
              <a:cs typeface="Times New Roman"/>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7224" y="1063615"/>
            <a:ext cx="4777792" cy="2954687"/>
          </a:xfrm>
          <a:prstGeom prst="rect">
            <a:avLst/>
          </a:prstGeom>
        </p:spPr>
      </p:pic>
      <p:sp>
        <p:nvSpPr>
          <p:cNvPr id="10" name="Content Placeholder 2"/>
          <p:cNvSpPr txBox="1">
            <a:spLocks/>
          </p:cNvSpPr>
          <p:nvPr/>
        </p:nvSpPr>
        <p:spPr>
          <a:xfrm>
            <a:off x="251520" y="4083918"/>
            <a:ext cx="8631794"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prstClr val="black"/>
                </a:solidFill>
                <a:ea typeface="Calibri"/>
                <a:cs typeface="Times New Roman"/>
              </a:rPr>
              <a:t>Entrambi i parametri sono essenziali per la buona riuscita del primo strato (aderenza al piatto, spessore, etc.) che, come vedremo, è un elemento chiave nella buona riuscita di stampa di un oggetto.</a:t>
            </a:r>
            <a:endParaRPr lang="it-IT" sz="1600" dirty="0">
              <a:solidFill>
                <a:prstClr val="black"/>
              </a:solidFill>
              <a:ea typeface="Calibri"/>
              <a:cs typeface="Times New Roman"/>
            </a:endParaRPr>
          </a:p>
        </p:txBody>
      </p:sp>
    </p:spTree>
    <p:extLst>
      <p:ext uri="{BB962C8B-B14F-4D97-AF65-F5344CB8AC3E}">
        <p14:creationId xmlns:p14="http://schemas.microsoft.com/office/powerpoint/2010/main" val="31252670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err="1"/>
              <a:t>Tinkercad</a:t>
            </a:r>
            <a:r>
              <a:rPr lang="it-IT" sz="2000" b="1" dirty="0"/>
              <a:t> e riparazione dei solidi </a:t>
            </a:r>
            <a:r>
              <a:rPr lang="it-IT" sz="1400" b="1" dirty="0" smtClean="0">
                <a:ea typeface="Calibri"/>
                <a:cs typeface="Times New Roman"/>
              </a:rPr>
              <a:t>– </a:t>
            </a:r>
            <a:r>
              <a:rPr lang="it-IT" sz="1600" b="1" dirty="0" err="1" smtClean="0">
                <a:ea typeface="Calibri"/>
                <a:cs typeface="Times New Roman"/>
              </a:rPr>
              <a:t>Bliografia</a:t>
            </a:r>
            <a:endParaRPr lang="it-IT" sz="1600" dirty="0" smtClean="0">
              <a:ea typeface="Calibri"/>
              <a:cs typeface="Times New Roman"/>
            </a:endParaRPr>
          </a:p>
        </p:txBody>
      </p:sp>
      <p:sp>
        <p:nvSpPr>
          <p:cNvPr id="7" name="Content Placeholder 2"/>
          <p:cNvSpPr>
            <a:spLocks noGrp="1"/>
          </p:cNvSpPr>
          <p:nvPr>
            <p:ph idx="1"/>
          </p:nvPr>
        </p:nvSpPr>
        <p:spPr>
          <a:xfrm>
            <a:off x="467544" y="699542"/>
            <a:ext cx="8280920" cy="4032448"/>
          </a:xfrm>
        </p:spPr>
        <p:txBody>
          <a:bodyPr>
            <a:noAutofit/>
          </a:bodyPr>
          <a:lstStyle/>
          <a:p>
            <a:pPr>
              <a:buFont typeface="+mj-lt"/>
              <a:buAutoNum type="arabicPeriod"/>
            </a:pPr>
            <a:r>
              <a:rPr lang="it-IT" sz="1200" dirty="0">
                <a:ea typeface="Calibri"/>
                <a:cs typeface="Times New Roman"/>
                <a:hlinkClick r:id="rId2"/>
              </a:rPr>
              <a:t>http://www.3dprintingcreative.it/alla-scoperta-degli-slicer/</a:t>
            </a:r>
          </a:p>
          <a:p>
            <a:pPr>
              <a:buFont typeface="+mj-lt"/>
              <a:buAutoNum type="arabicPeriod"/>
            </a:pPr>
            <a:r>
              <a:rPr lang="it-IT" sz="1200" dirty="0" smtClean="0">
                <a:ea typeface="Calibri"/>
                <a:cs typeface="Times New Roman"/>
                <a:hlinkClick r:id="rId2"/>
              </a:rPr>
              <a:t>http</a:t>
            </a:r>
            <a:r>
              <a:rPr lang="it-IT" sz="1200" dirty="0">
                <a:ea typeface="Calibri"/>
                <a:cs typeface="Times New Roman"/>
                <a:hlinkClick r:id="rId2"/>
              </a:rPr>
              <a:t>://slic3r.org</a:t>
            </a:r>
            <a:r>
              <a:rPr lang="it-IT" sz="1200" dirty="0" smtClean="0">
                <a:ea typeface="Calibri"/>
                <a:cs typeface="Times New Roman"/>
                <a:hlinkClick r:id="rId2"/>
              </a:rPr>
              <a:t>/</a:t>
            </a:r>
            <a:endParaRPr lang="it-IT" sz="1200" dirty="0" smtClean="0">
              <a:ea typeface="Calibri"/>
              <a:cs typeface="Times New Roman"/>
            </a:endParaRPr>
          </a:p>
          <a:p>
            <a:pPr>
              <a:buFont typeface="+mj-lt"/>
              <a:buAutoNum type="arabicPeriod"/>
            </a:pPr>
            <a:r>
              <a:rPr lang="it-IT" sz="1200" dirty="0">
                <a:ea typeface="Calibri"/>
                <a:cs typeface="Times New Roman"/>
                <a:hlinkClick r:id="rId3"/>
              </a:rPr>
              <a:t>http://manual.slic3r.org</a:t>
            </a:r>
            <a:r>
              <a:rPr lang="it-IT" sz="1200" dirty="0" smtClean="0">
                <a:ea typeface="Calibri"/>
                <a:cs typeface="Times New Roman"/>
                <a:hlinkClick r:id="rId3"/>
              </a:rPr>
              <a:t>/</a:t>
            </a:r>
            <a:endParaRPr lang="it-IT" sz="1200" dirty="0">
              <a:ea typeface="Calibri"/>
              <a:cs typeface="Times New Roman"/>
            </a:endParaRPr>
          </a:p>
          <a:p>
            <a:pPr>
              <a:buFont typeface="+mj-lt"/>
              <a:buAutoNum type="arabicPeriod"/>
            </a:pPr>
            <a:r>
              <a:rPr lang="it-IT" sz="1200" dirty="0">
                <a:ea typeface="Calibri"/>
                <a:cs typeface="Times New Roman"/>
                <a:hlinkClick r:id="rId4"/>
              </a:rPr>
              <a:t>https://</a:t>
            </a:r>
            <a:r>
              <a:rPr lang="it-IT" sz="1200" dirty="0" smtClean="0">
                <a:ea typeface="Calibri"/>
                <a:cs typeface="Times New Roman"/>
                <a:hlinkClick r:id="rId4"/>
              </a:rPr>
              <a:t>github.com/alexrj/Slic3r</a:t>
            </a:r>
            <a:endParaRPr lang="it-IT" sz="1200" dirty="0" smtClean="0">
              <a:ea typeface="Calibri"/>
              <a:cs typeface="Times New Roman"/>
            </a:endParaRPr>
          </a:p>
          <a:p>
            <a:pPr>
              <a:buFont typeface="+mj-lt"/>
              <a:buAutoNum type="arabicPeriod"/>
            </a:pPr>
            <a:r>
              <a:rPr lang="it-IT" sz="1200" dirty="0">
                <a:ea typeface="Calibri"/>
                <a:cs typeface="Times New Roman"/>
                <a:hlinkClick r:id="rId5"/>
              </a:rPr>
              <a:t>http://</a:t>
            </a:r>
            <a:r>
              <a:rPr lang="it-IT" sz="1200" dirty="0" smtClean="0">
                <a:ea typeface="Calibri"/>
                <a:cs typeface="Times New Roman"/>
                <a:hlinkClick r:id="rId5"/>
              </a:rPr>
              <a:t>kentstrapper.blogspot.it/2012/02/guida-pronterfaceimpariamo-ad.html</a:t>
            </a: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30</a:t>
            </a:fld>
            <a:endParaRPr lang="en-US"/>
          </a:p>
        </p:txBody>
      </p:sp>
    </p:spTree>
    <p:extLst>
      <p:ext uri="{BB962C8B-B14F-4D97-AF65-F5344CB8AC3E}">
        <p14:creationId xmlns:p14="http://schemas.microsoft.com/office/powerpoint/2010/main" val="1187897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4</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a:solidFill>
                  <a:srgbClr val="6C6352"/>
                </a:solidFill>
                <a:latin typeface="+mj-lt"/>
                <a:ea typeface="Calibri"/>
                <a:cs typeface="Times New Roman"/>
              </a:rPr>
              <a:t>Lo slicing e la generazione del GCODE con Slic3r – </a:t>
            </a:r>
            <a:r>
              <a:rPr lang="it-IT" sz="1600" b="1" kern="1200" dirty="0" err="1" smtClean="0">
                <a:solidFill>
                  <a:srgbClr val="6C6352"/>
                </a:solidFill>
                <a:latin typeface="+mj-lt"/>
                <a:ea typeface="Calibri"/>
                <a:cs typeface="Times New Roman"/>
              </a:rPr>
              <a:t>Print</a:t>
            </a:r>
            <a:r>
              <a:rPr lang="it-IT" sz="1600" b="1" kern="1200" dirty="0" smtClean="0">
                <a:solidFill>
                  <a:srgbClr val="6C6352"/>
                </a:solidFill>
                <a:latin typeface="+mj-lt"/>
                <a:ea typeface="Calibri"/>
                <a:cs typeface="Times New Roman"/>
              </a:rPr>
              <a:t> </a:t>
            </a:r>
            <a:r>
              <a:rPr lang="it-IT" sz="1600" b="1" kern="1200" dirty="0" err="1" smtClean="0">
                <a:solidFill>
                  <a:srgbClr val="6C6352"/>
                </a:solidFill>
                <a:latin typeface="+mj-lt"/>
                <a:ea typeface="Calibri"/>
                <a:cs typeface="Times New Roman"/>
              </a:rPr>
              <a:t>Settings</a:t>
            </a:r>
            <a:r>
              <a:rPr lang="it-IT" sz="1600" b="1" kern="1200" dirty="0" smtClean="0">
                <a:solidFill>
                  <a:srgbClr val="6C6352"/>
                </a:solidFill>
                <a:latin typeface="+mj-lt"/>
                <a:ea typeface="Calibri"/>
                <a:cs typeface="Times New Roman"/>
              </a:rPr>
              <a:t> </a:t>
            </a:r>
            <a:r>
              <a:rPr lang="it-IT" sz="1600" b="1" kern="1200" dirty="0">
                <a:solidFill>
                  <a:srgbClr val="6C6352"/>
                </a:solidFill>
                <a:latin typeface="+mj-lt"/>
                <a:ea typeface="Calibri"/>
                <a:cs typeface="Times New Roman"/>
              </a:rPr>
              <a:t>- </a:t>
            </a:r>
            <a:r>
              <a:rPr lang="it-IT" sz="1600" b="1" kern="1200" dirty="0" err="1">
                <a:solidFill>
                  <a:srgbClr val="6C6352"/>
                </a:solidFill>
                <a:latin typeface="+mj-lt"/>
                <a:ea typeface="Calibri"/>
                <a:cs typeface="Times New Roman"/>
              </a:rPr>
              <a:t>Skirt</a:t>
            </a:r>
            <a:r>
              <a:rPr lang="it-IT" sz="1600" b="1" kern="1200" dirty="0">
                <a:solidFill>
                  <a:srgbClr val="6C6352"/>
                </a:solidFill>
                <a:latin typeface="+mj-lt"/>
                <a:ea typeface="Calibri"/>
                <a:cs typeface="Times New Roman"/>
              </a:rPr>
              <a:t> and </a:t>
            </a:r>
            <a:r>
              <a:rPr lang="it-IT" sz="1600" b="1" kern="1200" dirty="0" err="1">
                <a:solidFill>
                  <a:srgbClr val="6C6352"/>
                </a:solidFill>
                <a:latin typeface="+mj-lt"/>
                <a:ea typeface="Calibri"/>
                <a:cs typeface="Times New Roman"/>
              </a:rPr>
              <a:t>Brim</a:t>
            </a:r>
            <a:r>
              <a:rPr lang="it-IT" sz="1600" b="1" kern="1200" dirty="0">
                <a:solidFill>
                  <a:srgbClr val="6C6352"/>
                </a:solidFill>
                <a:latin typeface="+mj-lt"/>
                <a:ea typeface="Calibri"/>
                <a:cs typeface="Times New Roman"/>
              </a:rPr>
              <a:t> </a:t>
            </a:r>
          </a:p>
        </p:txBody>
      </p:sp>
      <p:sp>
        <p:nvSpPr>
          <p:cNvPr id="9" name="Content Placeholder 2"/>
          <p:cNvSpPr>
            <a:spLocks noGrp="1"/>
          </p:cNvSpPr>
          <p:nvPr>
            <p:ph idx="1"/>
          </p:nvPr>
        </p:nvSpPr>
        <p:spPr>
          <a:xfrm>
            <a:off x="251520" y="790645"/>
            <a:ext cx="4968552" cy="2501185"/>
          </a:xfrm>
        </p:spPr>
        <p:txBody>
          <a:bodyPr>
            <a:noAutofit/>
          </a:bodyPr>
          <a:lstStyle/>
          <a:p>
            <a:pPr marL="0" indent="0" algn="just">
              <a:buNone/>
            </a:pPr>
            <a:r>
              <a:rPr lang="it-IT" sz="1600" b="1" dirty="0" err="1">
                <a:solidFill>
                  <a:schemeClr val="tx1"/>
                </a:solidFill>
                <a:ea typeface="Calibri"/>
                <a:cs typeface="Times New Roman"/>
              </a:rPr>
              <a:t>Skirt</a:t>
            </a:r>
            <a:r>
              <a:rPr lang="it-IT" sz="1600" b="1" dirty="0">
                <a:solidFill>
                  <a:schemeClr val="tx1"/>
                </a:solidFill>
                <a:ea typeface="Calibri"/>
                <a:cs typeface="Times New Roman"/>
              </a:rPr>
              <a:t>: </a:t>
            </a:r>
            <a:r>
              <a:rPr lang="it-IT" sz="1600" dirty="0" smtClean="0">
                <a:solidFill>
                  <a:schemeClr val="tx1"/>
                </a:solidFill>
                <a:ea typeface="Calibri"/>
                <a:cs typeface="Times New Roman"/>
              </a:rPr>
              <a:t>i valori possibili per questo parametro sono il numero di giri da effettuare, la distanza minima dall’oggetto da stampare,  per quanti strati devo stampare lo </a:t>
            </a:r>
            <a:r>
              <a:rPr lang="it-IT" sz="1600" dirty="0" err="1" smtClean="0">
                <a:solidFill>
                  <a:schemeClr val="tx1"/>
                </a:solidFill>
                <a:ea typeface="Calibri"/>
                <a:cs typeface="Times New Roman"/>
              </a:rPr>
              <a:t>skirt</a:t>
            </a:r>
            <a:r>
              <a:rPr lang="it-IT" sz="1600" dirty="0" smtClean="0">
                <a:solidFill>
                  <a:schemeClr val="tx1"/>
                </a:solidFill>
                <a:ea typeface="Calibri"/>
                <a:cs typeface="Times New Roman"/>
              </a:rPr>
              <a:t>, il numero dei mm minimo di </a:t>
            </a:r>
            <a:r>
              <a:rPr lang="it-IT" sz="1600" dirty="0" err="1" smtClean="0">
                <a:solidFill>
                  <a:schemeClr val="tx1"/>
                </a:solidFill>
                <a:ea typeface="Calibri"/>
                <a:cs typeface="Times New Roman"/>
              </a:rPr>
              <a:t>skirt</a:t>
            </a:r>
            <a:r>
              <a:rPr lang="it-IT" sz="1600" dirty="0" smtClean="0">
                <a:solidFill>
                  <a:schemeClr val="tx1"/>
                </a:solidFill>
                <a:ea typeface="Calibri"/>
                <a:cs typeface="Times New Roman"/>
              </a:rPr>
              <a:t> da effettuare, nel caso di oggetti piccoli che non genererebbero un adeguato </a:t>
            </a:r>
            <a:r>
              <a:rPr lang="it-IT" sz="1600" dirty="0" err="1" smtClean="0">
                <a:solidFill>
                  <a:schemeClr val="tx1"/>
                </a:solidFill>
                <a:ea typeface="Calibri"/>
                <a:cs typeface="Times New Roman"/>
              </a:rPr>
              <a:t>skirt</a:t>
            </a:r>
            <a:r>
              <a:rPr lang="it-IT" sz="1600" dirty="0" smtClean="0">
                <a:solidFill>
                  <a:schemeClr val="tx1"/>
                </a:solidFill>
                <a:ea typeface="Calibri"/>
                <a:cs typeface="Times New Roman"/>
              </a:rPr>
              <a:t>. Questo parametro può essere utilizzato anche per «pulire» l’ugello di stampa prima di ogni strato, soprattutto in caso di stampe a colori con due estrusori. In questo caso bisogna impostare almeno 2 </a:t>
            </a:r>
            <a:r>
              <a:rPr lang="it-IT" sz="1600" dirty="0" err="1" smtClean="0">
                <a:solidFill>
                  <a:schemeClr val="tx1"/>
                </a:solidFill>
                <a:ea typeface="Calibri"/>
                <a:cs typeface="Times New Roman"/>
              </a:rPr>
              <a:t>loop</a:t>
            </a:r>
            <a:r>
              <a:rPr lang="it-IT" sz="1600" dirty="0" smtClean="0">
                <a:solidFill>
                  <a:schemeClr val="tx1"/>
                </a:solidFill>
                <a:ea typeface="Calibri"/>
                <a:cs typeface="Times New Roman"/>
              </a:rPr>
              <a:t> ed un numero di strati sufficienti.</a:t>
            </a:r>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17146" y="771550"/>
            <a:ext cx="3595639" cy="2736304"/>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3507854"/>
            <a:ext cx="3002540" cy="1188823"/>
          </a:xfrm>
          <a:prstGeom prst="rect">
            <a:avLst/>
          </a:prstGeom>
        </p:spPr>
      </p:pic>
    </p:spTree>
    <p:extLst>
      <p:ext uri="{BB962C8B-B14F-4D97-AF65-F5344CB8AC3E}">
        <p14:creationId xmlns:p14="http://schemas.microsoft.com/office/powerpoint/2010/main" val="3470103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5</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a:solidFill>
                  <a:srgbClr val="6C6352"/>
                </a:solidFill>
                <a:latin typeface="+mj-lt"/>
                <a:ea typeface="Calibri"/>
                <a:cs typeface="Times New Roman"/>
              </a:rPr>
              <a:t>Lo slicing e la generazione del GCODE con Slic3r – </a:t>
            </a:r>
            <a:r>
              <a:rPr lang="it-IT" sz="1600" b="1" kern="1200" dirty="0" err="1" smtClean="0">
                <a:solidFill>
                  <a:srgbClr val="6C6352"/>
                </a:solidFill>
                <a:latin typeface="+mj-lt"/>
                <a:ea typeface="Calibri"/>
                <a:cs typeface="Times New Roman"/>
              </a:rPr>
              <a:t>Print</a:t>
            </a:r>
            <a:r>
              <a:rPr lang="it-IT" sz="1600" b="1" kern="1200" dirty="0" smtClean="0">
                <a:solidFill>
                  <a:srgbClr val="6C6352"/>
                </a:solidFill>
                <a:latin typeface="+mj-lt"/>
                <a:ea typeface="Calibri"/>
                <a:cs typeface="Times New Roman"/>
              </a:rPr>
              <a:t> </a:t>
            </a:r>
            <a:r>
              <a:rPr lang="it-IT" sz="1600" b="1" kern="1200" dirty="0" err="1" smtClean="0">
                <a:solidFill>
                  <a:srgbClr val="6C6352"/>
                </a:solidFill>
                <a:latin typeface="+mj-lt"/>
                <a:ea typeface="Calibri"/>
                <a:cs typeface="Times New Roman"/>
              </a:rPr>
              <a:t>Settings</a:t>
            </a:r>
            <a:r>
              <a:rPr lang="it-IT" sz="1600" b="1" kern="1200" dirty="0" smtClean="0">
                <a:solidFill>
                  <a:srgbClr val="6C6352"/>
                </a:solidFill>
                <a:latin typeface="+mj-lt"/>
                <a:ea typeface="Calibri"/>
                <a:cs typeface="Times New Roman"/>
              </a:rPr>
              <a:t> – </a:t>
            </a:r>
            <a:r>
              <a:rPr lang="it-IT" sz="1600" b="1" kern="1200" dirty="0" err="1" smtClean="0">
                <a:solidFill>
                  <a:srgbClr val="6C6352"/>
                </a:solidFill>
                <a:latin typeface="+mj-lt"/>
                <a:ea typeface="Calibri"/>
                <a:cs typeface="Times New Roman"/>
              </a:rPr>
              <a:t>Support</a:t>
            </a:r>
            <a:r>
              <a:rPr lang="it-IT" sz="1600" b="1" kern="1200" dirty="0" smtClean="0">
                <a:solidFill>
                  <a:srgbClr val="6C6352"/>
                </a:solidFill>
                <a:latin typeface="+mj-lt"/>
                <a:ea typeface="Calibri"/>
                <a:cs typeface="Times New Roman"/>
              </a:rPr>
              <a:t> </a:t>
            </a:r>
            <a:r>
              <a:rPr lang="it-IT" sz="1600" b="1" kern="1200" dirty="0" err="1" smtClean="0">
                <a:solidFill>
                  <a:srgbClr val="6C6352"/>
                </a:solidFill>
                <a:latin typeface="+mj-lt"/>
                <a:ea typeface="Calibri"/>
                <a:cs typeface="Times New Roman"/>
              </a:rPr>
              <a:t>material</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915566"/>
            <a:ext cx="4320480" cy="1656184"/>
          </a:xfrm>
        </p:spPr>
        <p:txBody>
          <a:bodyPr>
            <a:noAutofit/>
          </a:bodyPr>
          <a:lstStyle/>
          <a:p>
            <a:pPr marL="0" indent="0" algn="just">
              <a:buNone/>
            </a:pPr>
            <a:r>
              <a:rPr lang="it-IT" sz="1600" b="1" dirty="0" err="1">
                <a:solidFill>
                  <a:schemeClr val="tx1"/>
                </a:solidFill>
                <a:ea typeface="Calibri"/>
                <a:cs typeface="Times New Roman"/>
              </a:rPr>
              <a:t>Support</a:t>
            </a:r>
            <a:r>
              <a:rPr lang="it-IT" sz="1600" b="1" dirty="0">
                <a:solidFill>
                  <a:schemeClr val="tx1"/>
                </a:solidFill>
                <a:ea typeface="Calibri"/>
                <a:cs typeface="Times New Roman"/>
              </a:rPr>
              <a:t> </a:t>
            </a:r>
            <a:r>
              <a:rPr lang="it-IT" sz="1600" b="1" dirty="0" err="1" smtClean="0">
                <a:solidFill>
                  <a:schemeClr val="tx1"/>
                </a:solidFill>
                <a:ea typeface="Calibri"/>
                <a:cs typeface="Times New Roman"/>
              </a:rPr>
              <a:t>material</a:t>
            </a:r>
            <a:r>
              <a:rPr lang="it-IT" sz="1600" dirty="0" smtClean="0">
                <a:solidFill>
                  <a:schemeClr val="tx1"/>
                </a:solidFill>
                <a:ea typeface="Calibri"/>
                <a:cs typeface="Times New Roman"/>
              </a:rPr>
              <a:t>: in questa sottosezione è possibile impostare i valori dei parametri per la generazione del supporto. Generare il materiale di supporto è indispensabile ogni volta che un oggetto da stampare presenta parti sottosquadro, sospese   o comunque sporgenti.</a:t>
            </a:r>
          </a:p>
        </p:txBody>
      </p:sp>
      <p:sp>
        <p:nvSpPr>
          <p:cNvPr id="7" name="Content Placeholder 2"/>
          <p:cNvSpPr txBox="1">
            <a:spLocks/>
          </p:cNvSpPr>
          <p:nvPr/>
        </p:nvSpPr>
        <p:spPr>
          <a:xfrm>
            <a:off x="395535" y="550806"/>
            <a:ext cx="8487779" cy="4344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it-IT" sz="2000" b="1" dirty="0" err="1" smtClean="0">
                <a:solidFill>
                  <a:prstClr val="black"/>
                </a:solidFill>
                <a:ea typeface="Calibri"/>
                <a:cs typeface="Times New Roman"/>
              </a:rPr>
              <a:t>Support</a:t>
            </a:r>
            <a:r>
              <a:rPr lang="it-IT" sz="2000" b="1" dirty="0" smtClean="0">
                <a:solidFill>
                  <a:prstClr val="black"/>
                </a:solidFill>
                <a:ea typeface="Calibri"/>
                <a:cs typeface="Times New Roman"/>
              </a:rPr>
              <a:t> </a:t>
            </a:r>
            <a:r>
              <a:rPr lang="it-IT" sz="2000" b="1" dirty="0" err="1" smtClean="0">
                <a:solidFill>
                  <a:prstClr val="black"/>
                </a:solidFill>
                <a:ea typeface="Calibri"/>
                <a:cs typeface="Times New Roman"/>
              </a:rPr>
              <a:t>material</a:t>
            </a:r>
            <a:endParaRPr lang="it-IT" sz="1600" dirty="0">
              <a:solidFill>
                <a:prstClr val="black"/>
              </a:solidFill>
              <a:ea typeface="Calibri"/>
              <a:cs typeface="Times New Roman"/>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1275605"/>
            <a:ext cx="4095290" cy="3171581"/>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761613"/>
            <a:ext cx="4243889" cy="1970377"/>
          </a:xfrm>
          <a:prstGeom prst="rect">
            <a:avLst/>
          </a:prstGeom>
        </p:spPr>
      </p:pic>
    </p:spTree>
    <p:extLst>
      <p:ext uri="{BB962C8B-B14F-4D97-AF65-F5344CB8AC3E}">
        <p14:creationId xmlns:p14="http://schemas.microsoft.com/office/powerpoint/2010/main" val="896792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6</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a:solidFill>
                  <a:srgbClr val="6C6352"/>
                </a:solidFill>
                <a:latin typeface="+mj-lt"/>
                <a:ea typeface="Calibri"/>
                <a:cs typeface="Times New Roman"/>
              </a:rPr>
              <a:t>Lo slicing e la generazione del GCODE con Slic3r – </a:t>
            </a:r>
            <a:r>
              <a:rPr lang="it-IT" sz="1600" b="1" kern="1200" dirty="0" err="1" smtClean="0">
                <a:solidFill>
                  <a:srgbClr val="6C6352"/>
                </a:solidFill>
                <a:latin typeface="+mj-lt"/>
                <a:ea typeface="Calibri"/>
                <a:cs typeface="Times New Roman"/>
              </a:rPr>
              <a:t>Print</a:t>
            </a:r>
            <a:r>
              <a:rPr lang="it-IT" sz="1600" b="1" kern="1200" dirty="0" smtClean="0">
                <a:solidFill>
                  <a:srgbClr val="6C6352"/>
                </a:solidFill>
                <a:latin typeface="+mj-lt"/>
                <a:ea typeface="Calibri"/>
                <a:cs typeface="Times New Roman"/>
              </a:rPr>
              <a:t> </a:t>
            </a:r>
            <a:r>
              <a:rPr lang="it-IT" sz="1600" b="1" kern="1200" dirty="0" err="1" smtClean="0">
                <a:solidFill>
                  <a:srgbClr val="6C6352"/>
                </a:solidFill>
                <a:latin typeface="+mj-lt"/>
                <a:ea typeface="Calibri"/>
                <a:cs typeface="Times New Roman"/>
              </a:rPr>
              <a:t>Settings</a:t>
            </a:r>
            <a:r>
              <a:rPr lang="it-IT" sz="1600" b="1" kern="1200" dirty="0" smtClean="0">
                <a:solidFill>
                  <a:srgbClr val="6C6352"/>
                </a:solidFill>
                <a:latin typeface="+mj-lt"/>
                <a:ea typeface="Calibri"/>
                <a:cs typeface="Times New Roman"/>
              </a:rPr>
              <a:t> – </a:t>
            </a:r>
            <a:r>
              <a:rPr lang="it-IT" sz="1600" b="1" kern="1200" dirty="0" err="1" smtClean="0">
                <a:solidFill>
                  <a:srgbClr val="6C6352"/>
                </a:solidFill>
                <a:latin typeface="+mj-lt"/>
                <a:ea typeface="Calibri"/>
                <a:cs typeface="Times New Roman"/>
              </a:rPr>
              <a:t>Support</a:t>
            </a:r>
            <a:r>
              <a:rPr lang="it-IT" sz="1600" b="1" kern="1200" dirty="0" smtClean="0">
                <a:solidFill>
                  <a:srgbClr val="6C6352"/>
                </a:solidFill>
                <a:latin typeface="+mj-lt"/>
                <a:ea typeface="Calibri"/>
                <a:cs typeface="Times New Roman"/>
              </a:rPr>
              <a:t> </a:t>
            </a:r>
            <a:r>
              <a:rPr lang="it-IT" sz="1600" b="1" kern="1200" dirty="0" err="1" smtClean="0">
                <a:solidFill>
                  <a:srgbClr val="6C6352"/>
                </a:solidFill>
                <a:latin typeface="+mj-lt"/>
                <a:ea typeface="Calibri"/>
                <a:cs typeface="Times New Roman"/>
              </a:rPr>
              <a:t>material</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627534"/>
            <a:ext cx="8631794" cy="1800200"/>
          </a:xfrm>
        </p:spPr>
        <p:txBody>
          <a:bodyPr>
            <a:noAutofit/>
          </a:bodyPr>
          <a:lstStyle/>
          <a:p>
            <a:pPr marL="0" indent="0" algn="just">
              <a:buNone/>
            </a:pPr>
            <a:r>
              <a:rPr lang="it-IT" sz="1600" dirty="0" smtClean="0">
                <a:solidFill>
                  <a:schemeClr val="tx1"/>
                </a:solidFill>
                <a:ea typeface="Calibri"/>
                <a:cs typeface="Times New Roman"/>
              </a:rPr>
              <a:t>E’ possibile indicare se il supporto deve essere stampato o meno, l’angolo di sottosquadro minimo oltre il quale stampare il supporto ed il numero di strati, dalla base, oltre i quali il supporto non è più necessario.</a:t>
            </a:r>
          </a:p>
          <a:p>
            <a:pPr marL="0" indent="0" algn="just">
              <a:buNone/>
            </a:pPr>
            <a:r>
              <a:rPr lang="it-IT" sz="1600" dirty="0" smtClean="0">
                <a:solidFill>
                  <a:schemeClr val="tx1"/>
                </a:solidFill>
                <a:ea typeface="Calibri"/>
                <a:cs typeface="Times New Roman"/>
              </a:rPr>
              <a:t>Il supporto può essere stampato con lo stesso materiale con cui stampiamo l’oggetto, oppure, in caso di presenza di più estrusori, è possibile stampare il supporto con polimeri plastici idrosolubili come il PVA o </a:t>
            </a:r>
            <a:r>
              <a:rPr lang="it-IT" sz="1600" dirty="0">
                <a:solidFill>
                  <a:schemeClr val="tx1"/>
                </a:solidFill>
                <a:ea typeface="Calibri"/>
                <a:cs typeface="Times New Roman"/>
              </a:rPr>
              <a:t>l’HIPS (High Impact </a:t>
            </a:r>
            <a:r>
              <a:rPr lang="it-IT" sz="1600" dirty="0" err="1">
                <a:solidFill>
                  <a:schemeClr val="tx1"/>
                </a:solidFill>
                <a:ea typeface="Calibri"/>
                <a:cs typeface="Times New Roman"/>
              </a:rPr>
              <a:t>Poly</a:t>
            </a:r>
            <a:r>
              <a:rPr lang="it-IT" sz="1600" dirty="0">
                <a:solidFill>
                  <a:schemeClr val="tx1"/>
                </a:solidFill>
                <a:ea typeface="Calibri"/>
                <a:cs typeface="Times New Roman"/>
              </a:rPr>
              <a:t> </a:t>
            </a:r>
            <a:r>
              <a:rPr lang="it-IT" sz="1600" dirty="0" err="1">
                <a:solidFill>
                  <a:schemeClr val="tx1"/>
                </a:solidFill>
                <a:ea typeface="Calibri"/>
                <a:cs typeface="Times New Roman"/>
              </a:rPr>
              <a:t>Styrene</a:t>
            </a:r>
            <a:r>
              <a:rPr lang="it-IT" sz="1600" dirty="0">
                <a:solidFill>
                  <a:schemeClr val="tx1"/>
                </a:solidFill>
                <a:ea typeface="Calibri"/>
                <a:cs typeface="Times New Roman"/>
              </a:rPr>
              <a:t>) </a:t>
            </a:r>
            <a:r>
              <a:rPr lang="it-IT" sz="1600" dirty="0" smtClean="0">
                <a:solidFill>
                  <a:schemeClr val="tx1"/>
                </a:solidFill>
                <a:ea typeface="Calibri"/>
                <a:cs typeface="Times New Roman"/>
              </a:rPr>
              <a:t>da eliminare successivamente a fine stampa, rispettivamente con acqua calda o con </a:t>
            </a:r>
            <a:r>
              <a:rPr lang="it-IT" sz="1600" dirty="0" err="1" smtClean="0">
                <a:solidFill>
                  <a:schemeClr val="tx1"/>
                </a:solidFill>
                <a:ea typeface="Calibri"/>
                <a:cs typeface="Times New Roman"/>
              </a:rPr>
              <a:t>limonene</a:t>
            </a:r>
            <a:r>
              <a:rPr lang="it-IT" sz="1600" dirty="0" smtClean="0">
                <a:solidFill>
                  <a:schemeClr val="tx1"/>
                </a:solidFill>
                <a:ea typeface="Calibri"/>
                <a:cs typeface="Times New Roman"/>
              </a:rPr>
              <a:t>.</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2284380"/>
            <a:ext cx="3055623" cy="2041501"/>
          </a:xfrm>
          <a:prstGeom prst="rect">
            <a:avLst/>
          </a:prstGeom>
        </p:spPr>
      </p:pic>
      <p:pic>
        <p:nvPicPr>
          <p:cNvPr id="10" name="Immagin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2616686"/>
            <a:ext cx="2579732" cy="1539240"/>
          </a:xfrm>
          <a:prstGeom prst="rect">
            <a:avLst/>
          </a:prstGeom>
        </p:spPr>
      </p:pic>
      <p:pic>
        <p:nvPicPr>
          <p:cNvPr id="11" name="Immagin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8088" y="2787774"/>
            <a:ext cx="2430016" cy="1822512"/>
          </a:xfrm>
          <a:prstGeom prst="rect">
            <a:avLst/>
          </a:prstGeom>
        </p:spPr>
      </p:pic>
    </p:spTree>
    <p:extLst>
      <p:ext uri="{BB962C8B-B14F-4D97-AF65-F5344CB8AC3E}">
        <p14:creationId xmlns:p14="http://schemas.microsoft.com/office/powerpoint/2010/main" val="135692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7</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a:solidFill>
                  <a:srgbClr val="6C6352"/>
                </a:solidFill>
                <a:latin typeface="+mj-lt"/>
                <a:ea typeface="Calibri"/>
                <a:cs typeface="Times New Roman"/>
              </a:rPr>
              <a:t>Lo slicing e la generazione del GCODE con Slic3r – </a:t>
            </a:r>
            <a:r>
              <a:rPr lang="it-IT" sz="1600" b="1" kern="1200" dirty="0" err="1" smtClean="0">
                <a:solidFill>
                  <a:srgbClr val="6C6352"/>
                </a:solidFill>
                <a:latin typeface="+mj-lt"/>
                <a:ea typeface="Calibri"/>
                <a:cs typeface="Times New Roman"/>
              </a:rPr>
              <a:t>Print</a:t>
            </a:r>
            <a:r>
              <a:rPr lang="it-IT" sz="1600" b="1" kern="1200" dirty="0" smtClean="0">
                <a:solidFill>
                  <a:srgbClr val="6C6352"/>
                </a:solidFill>
                <a:latin typeface="+mj-lt"/>
                <a:ea typeface="Calibri"/>
                <a:cs typeface="Times New Roman"/>
              </a:rPr>
              <a:t> </a:t>
            </a:r>
            <a:r>
              <a:rPr lang="it-IT" sz="1600" b="1" kern="1200" dirty="0" err="1" smtClean="0">
                <a:solidFill>
                  <a:srgbClr val="6C6352"/>
                </a:solidFill>
                <a:latin typeface="+mj-lt"/>
                <a:ea typeface="Calibri"/>
                <a:cs typeface="Times New Roman"/>
              </a:rPr>
              <a:t>Settings</a:t>
            </a:r>
            <a:r>
              <a:rPr lang="it-IT" sz="1600" b="1" kern="1200" dirty="0" smtClean="0">
                <a:solidFill>
                  <a:srgbClr val="6C6352"/>
                </a:solidFill>
                <a:latin typeface="+mj-lt"/>
                <a:ea typeface="Calibri"/>
                <a:cs typeface="Times New Roman"/>
              </a:rPr>
              <a:t> – </a:t>
            </a:r>
            <a:r>
              <a:rPr lang="it-IT" sz="1600" b="1" kern="1200" dirty="0" err="1" smtClean="0">
                <a:solidFill>
                  <a:srgbClr val="6C6352"/>
                </a:solidFill>
                <a:latin typeface="+mj-lt"/>
                <a:ea typeface="Calibri"/>
                <a:cs typeface="Times New Roman"/>
              </a:rPr>
              <a:t>Support</a:t>
            </a:r>
            <a:r>
              <a:rPr lang="it-IT" sz="1600" b="1" kern="1200" dirty="0" smtClean="0">
                <a:solidFill>
                  <a:srgbClr val="6C6352"/>
                </a:solidFill>
                <a:latin typeface="+mj-lt"/>
                <a:ea typeface="Calibri"/>
                <a:cs typeface="Times New Roman"/>
              </a:rPr>
              <a:t> </a:t>
            </a:r>
            <a:r>
              <a:rPr lang="it-IT" sz="1600" b="1" kern="1200" dirty="0" err="1" smtClean="0">
                <a:solidFill>
                  <a:srgbClr val="6C6352"/>
                </a:solidFill>
                <a:latin typeface="+mj-lt"/>
                <a:ea typeface="Calibri"/>
                <a:cs typeface="Times New Roman"/>
              </a:rPr>
              <a:t>material</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915566"/>
            <a:ext cx="4752528" cy="1440160"/>
          </a:xfrm>
        </p:spPr>
        <p:txBody>
          <a:bodyPr>
            <a:noAutofit/>
          </a:bodyPr>
          <a:lstStyle/>
          <a:p>
            <a:pPr marL="0" indent="0" algn="just">
              <a:buNone/>
            </a:pPr>
            <a:r>
              <a:rPr lang="it-IT" sz="1600" b="1" dirty="0" err="1" smtClean="0">
                <a:solidFill>
                  <a:schemeClr val="tx1"/>
                </a:solidFill>
                <a:ea typeface="Calibri"/>
                <a:cs typeface="Times New Roman"/>
              </a:rPr>
              <a:t>Raft</a:t>
            </a:r>
            <a:r>
              <a:rPr lang="it-IT" sz="1600" dirty="0" smtClean="0">
                <a:solidFill>
                  <a:schemeClr val="tx1"/>
                </a:solidFill>
                <a:ea typeface="Calibri"/>
                <a:cs typeface="Times New Roman"/>
              </a:rPr>
              <a:t>: letteralmente «zattera», indica la necessità di stampare una piattaforma sotto il pezzo da stampare. Tale opzione viene generalmente utilizzata quando l’oggetto da stampare ha poche superfici di contatto con il piatto di stampa. In questo modo, come per il parametro </a:t>
            </a:r>
            <a:r>
              <a:rPr lang="it-IT" sz="1600" i="1" dirty="0" err="1" smtClean="0">
                <a:solidFill>
                  <a:schemeClr val="tx1"/>
                </a:solidFill>
                <a:ea typeface="Calibri"/>
                <a:cs typeface="Times New Roman"/>
              </a:rPr>
              <a:t>brim</a:t>
            </a:r>
            <a:r>
              <a:rPr lang="it-IT" sz="1600" dirty="0" smtClean="0">
                <a:solidFill>
                  <a:schemeClr val="tx1"/>
                </a:solidFill>
                <a:ea typeface="Calibri"/>
                <a:cs typeface="Times New Roman"/>
              </a:rPr>
              <a:t>, per assicurare una perfetta aderenza del pezzo da stampare al piatto, si aumenta la superfice di appoggio.</a:t>
            </a:r>
            <a:endParaRPr lang="it-IT" sz="1600" dirty="0">
              <a:solidFill>
                <a:schemeClr val="tx1"/>
              </a:solidFill>
              <a:ea typeface="Calibri"/>
              <a:cs typeface="Times New Roman"/>
            </a:endParaRPr>
          </a:p>
        </p:txBody>
      </p:sp>
      <p:sp>
        <p:nvSpPr>
          <p:cNvPr id="7" name="Content Placeholder 2"/>
          <p:cNvSpPr txBox="1">
            <a:spLocks/>
          </p:cNvSpPr>
          <p:nvPr/>
        </p:nvSpPr>
        <p:spPr>
          <a:xfrm>
            <a:off x="395535" y="550806"/>
            <a:ext cx="8487779" cy="4344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it-IT" sz="2000" b="1" dirty="0" err="1" smtClean="0">
                <a:solidFill>
                  <a:schemeClr val="tx1"/>
                </a:solidFill>
                <a:ea typeface="Calibri"/>
                <a:cs typeface="Times New Roman"/>
              </a:rPr>
              <a:t>Support</a:t>
            </a:r>
            <a:r>
              <a:rPr lang="it-IT" sz="2000" b="1" dirty="0" smtClean="0">
                <a:solidFill>
                  <a:schemeClr val="tx1"/>
                </a:solidFill>
                <a:ea typeface="Calibri"/>
                <a:cs typeface="Times New Roman"/>
              </a:rPr>
              <a:t> </a:t>
            </a:r>
            <a:r>
              <a:rPr lang="it-IT" sz="2000" b="1" dirty="0" err="1" smtClean="0">
                <a:solidFill>
                  <a:schemeClr val="tx1"/>
                </a:solidFill>
                <a:ea typeface="Calibri"/>
                <a:cs typeface="Times New Roman"/>
              </a:rPr>
              <a:t>material</a:t>
            </a:r>
            <a:endParaRPr lang="it-IT" sz="1600" dirty="0">
              <a:solidFill>
                <a:schemeClr val="tx1"/>
              </a:solidFill>
              <a:ea typeface="Calibri"/>
              <a:cs typeface="Times New Roman"/>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486" y="985215"/>
            <a:ext cx="3496790" cy="1946576"/>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314" y="3070085"/>
            <a:ext cx="3002540" cy="1623201"/>
          </a:xfrm>
          <a:prstGeom prst="rect">
            <a:avLst/>
          </a:prstGeom>
        </p:spPr>
      </p:pic>
      <p:sp>
        <p:nvSpPr>
          <p:cNvPr id="10" name="Content Placeholder 2"/>
          <p:cNvSpPr txBox="1">
            <a:spLocks/>
          </p:cNvSpPr>
          <p:nvPr/>
        </p:nvSpPr>
        <p:spPr>
          <a:xfrm>
            <a:off x="3491880" y="3056293"/>
            <a:ext cx="5329396" cy="15316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Le opzioni selezionabili sia per il </a:t>
            </a:r>
            <a:r>
              <a:rPr lang="it-IT" sz="1600" dirty="0" err="1" smtClean="0">
                <a:solidFill>
                  <a:schemeClr val="tx1"/>
                </a:solidFill>
                <a:ea typeface="Calibri"/>
                <a:cs typeface="Times New Roman"/>
              </a:rPr>
              <a:t>raft</a:t>
            </a:r>
            <a:r>
              <a:rPr lang="it-IT" sz="1600" dirty="0" smtClean="0">
                <a:solidFill>
                  <a:schemeClr val="tx1"/>
                </a:solidFill>
                <a:ea typeface="Calibri"/>
                <a:cs typeface="Times New Roman"/>
              </a:rPr>
              <a:t> che per il supporto sono: il pattern, la spaziatura tra le trame del pattern in mm, l’angolo di rotazione della trama sul piano orizzontale, il numero di strati «interfaccia» da stampare tra il supporto e la parte sospesa e la spaziatura tra gli stessi in mm. </a:t>
            </a:r>
            <a:endParaRPr lang="it-IT" sz="1600" dirty="0">
              <a:solidFill>
                <a:schemeClr val="tx1"/>
              </a:solidFill>
              <a:ea typeface="Calibri"/>
              <a:cs typeface="Times New Roman"/>
            </a:endParaRPr>
          </a:p>
        </p:txBody>
      </p:sp>
    </p:spTree>
    <p:extLst>
      <p:ext uri="{BB962C8B-B14F-4D97-AF65-F5344CB8AC3E}">
        <p14:creationId xmlns:p14="http://schemas.microsoft.com/office/powerpoint/2010/main" val="1313944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437A9957-6C64-44D4-B360-CF457B51FDFA}" type="slidenum">
              <a:rPr lang="en-US" smtClean="0"/>
              <a:pPr/>
              <a:t>8</a:t>
            </a:fld>
            <a:endParaRPr lang="en-US"/>
          </a:p>
        </p:txBody>
      </p:sp>
      <p:sp>
        <p:nvSpPr>
          <p:cNvPr id="8" name="Title 1"/>
          <p:cNvSpPr>
            <a:spLocks noGrp="1"/>
          </p:cNvSpPr>
          <p:nvPr>
            <p:ph type="title"/>
          </p:nvPr>
        </p:nvSpPr>
        <p:spPr>
          <a:xfrm>
            <a:off x="179512" y="123478"/>
            <a:ext cx="8229600" cy="432048"/>
          </a:xfrm>
        </p:spPr>
        <p:txBody>
          <a:bodyPr>
            <a:noAutofit/>
          </a:bodyPr>
          <a:lstStyle/>
          <a:p>
            <a:pPr lvl="1">
              <a:lnSpc>
                <a:spcPct val="115000"/>
              </a:lnSpc>
            </a:pPr>
            <a:r>
              <a:rPr lang="it-IT" sz="2000" b="1" kern="1200" dirty="0">
                <a:solidFill>
                  <a:srgbClr val="6C6352"/>
                </a:solidFill>
                <a:latin typeface="+mj-lt"/>
                <a:ea typeface="Calibri"/>
                <a:cs typeface="Times New Roman"/>
              </a:rPr>
              <a:t>Lo slicing e la generazione del GCODE con Slic3r – </a:t>
            </a:r>
            <a:r>
              <a:rPr lang="it-IT" sz="1600" b="1" kern="1200" dirty="0" err="1" smtClean="0">
                <a:solidFill>
                  <a:srgbClr val="6C6352"/>
                </a:solidFill>
                <a:latin typeface="+mj-lt"/>
                <a:ea typeface="Calibri"/>
                <a:cs typeface="Times New Roman"/>
              </a:rPr>
              <a:t>Print</a:t>
            </a:r>
            <a:r>
              <a:rPr lang="it-IT" sz="1600" b="1" kern="1200" dirty="0" smtClean="0">
                <a:solidFill>
                  <a:srgbClr val="6C6352"/>
                </a:solidFill>
                <a:latin typeface="+mj-lt"/>
                <a:ea typeface="Calibri"/>
                <a:cs typeface="Times New Roman"/>
              </a:rPr>
              <a:t> </a:t>
            </a:r>
            <a:r>
              <a:rPr lang="it-IT" sz="1600" b="1" kern="1200" dirty="0" err="1" smtClean="0">
                <a:solidFill>
                  <a:srgbClr val="6C6352"/>
                </a:solidFill>
                <a:latin typeface="+mj-lt"/>
                <a:ea typeface="Calibri"/>
                <a:cs typeface="Times New Roman"/>
              </a:rPr>
              <a:t>Settings</a:t>
            </a:r>
            <a:r>
              <a:rPr lang="it-IT" sz="1600" b="1" kern="1200" dirty="0" smtClean="0">
                <a:solidFill>
                  <a:srgbClr val="6C6352"/>
                </a:solidFill>
                <a:latin typeface="+mj-lt"/>
                <a:ea typeface="Calibri"/>
                <a:cs typeface="Times New Roman"/>
              </a:rPr>
              <a:t> – Advanced</a:t>
            </a:r>
            <a:endParaRPr lang="it-IT" sz="1600" b="1" kern="1200" dirty="0">
              <a:solidFill>
                <a:srgbClr val="6C6352"/>
              </a:solidFill>
              <a:latin typeface="+mj-lt"/>
              <a:ea typeface="Calibri"/>
              <a:cs typeface="Times New Roman"/>
            </a:endParaRPr>
          </a:p>
        </p:txBody>
      </p:sp>
      <p:sp>
        <p:nvSpPr>
          <p:cNvPr id="9" name="Content Placeholder 2"/>
          <p:cNvSpPr>
            <a:spLocks noGrp="1"/>
          </p:cNvSpPr>
          <p:nvPr>
            <p:ph idx="1"/>
          </p:nvPr>
        </p:nvSpPr>
        <p:spPr>
          <a:xfrm>
            <a:off x="251520" y="843558"/>
            <a:ext cx="4680520" cy="3024336"/>
          </a:xfrm>
        </p:spPr>
        <p:txBody>
          <a:bodyPr>
            <a:noAutofit/>
          </a:bodyPr>
          <a:lstStyle/>
          <a:p>
            <a:pPr marL="0" indent="0" algn="just">
              <a:buNone/>
            </a:pPr>
            <a:r>
              <a:rPr lang="it-IT" sz="1600" b="1" dirty="0" err="1" smtClean="0">
                <a:solidFill>
                  <a:schemeClr val="tx1"/>
                </a:solidFill>
                <a:ea typeface="Calibri"/>
                <a:cs typeface="Times New Roman"/>
              </a:rPr>
              <a:t>Extrusion</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width</a:t>
            </a:r>
            <a:r>
              <a:rPr lang="it-IT" sz="1600" dirty="0" smtClean="0">
                <a:solidFill>
                  <a:schemeClr val="tx1"/>
                </a:solidFill>
                <a:ea typeface="Calibri"/>
                <a:cs typeface="Times New Roman"/>
              </a:rPr>
              <a:t>: questa sezione riguarda la gestione del flusso di materiale estruso durante la stampa. Da questo pannello, è possibile impostare i valori in percentuale del flusso rispetto al valore di default che impostiamo come prima voce.</a:t>
            </a:r>
          </a:p>
          <a:p>
            <a:pPr marL="0" indent="0" algn="just">
              <a:buNone/>
            </a:pPr>
            <a:r>
              <a:rPr lang="it-IT" sz="1600" dirty="0" smtClean="0">
                <a:solidFill>
                  <a:schemeClr val="tx1"/>
                </a:solidFill>
                <a:ea typeface="Calibri"/>
                <a:cs typeface="Times New Roman"/>
              </a:rPr>
              <a:t>E’ buona regola, a meno di esigenze particolari, lasciare a zero la prima voce. In tal caso si utilizzeranno i valori di velocità di estrusione del materiale. interni al firmware, rapportati al parametro «</a:t>
            </a:r>
            <a:r>
              <a:rPr lang="it-IT" sz="1600" dirty="0" err="1">
                <a:solidFill>
                  <a:schemeClr val="tx1"/>
                </a:solidFill>
                <a:ea typeface="Calibri"/>
                <a:cs typeface="Times New Roman"/>
              </a:rPr>
              <a:t>Extrusion</a:t>
            </a:r>
            <a:r>
              <a:rPr lang="it-IT" sz="1600" dirty="0">
                <a:solidFill>
                  <a:schemeClr val="tx1"/>
                </a:solidFill>
                <a:ea typeface="Calibri"/>
                <a:cs typeface="Times New Roman"/>
              </a:rPr>
              <a:t> </a:t>
            </a:r>
            <a:r>
              <a:rPr lang="it-IT" sz="1600" dirty="0" err="1" smtClean="0">
                <a:solidFill>
                  <a:schemeClr val="tx1"/>
                </a:solidFill>
                <a:ea typeface="Calibri"/>
                <a:cs typeface="Times New Roman"/>
              </a:rPr>
              <a:t>multiper</a:t>
            </a:r>
            <a:r>
              <a:rPr lang="it-IT" sz="1600" dirty="0" smtClean="0">
                <a:solidFill>
                  <a:schemeClr val="tx1"/>
                </a:solidFill>
                <a:ea typeface="Calibri"/>
                <a:cs typeface="Times New Roman"/>
              </a:rPr>
              <a:t>» valorizzato nel pannello del </a:t>
            </a:r>
            <a:r>
              <a:rPr lang="it-IT" sz="1600" i="1" dirty="0" err="1" smtClean="0">
                <a:solidFill>
                  <a:schemeClr val="tx1"/>
                </a:solidFill>
                <a:ea typeface="Calibri"/>
                <a:cs typeface="Times New Roman"/>
              </a:rPr>
              <a:t>Filament</a:t>
            </a:r>
            <a:r>
              <a:rPr lang="it-IT" sz="1600" i="1" dirty="0" smtClean="0">
                <a:solidFill>
                  <a:schemeClr val="tx1"/>
                </a:solidFill>
                <a:ea typeface="Calibri"/>
                <a:cs typeface="Times New Roman"/>
              </a:rPr>
              <a:t> </a:t>
            </a:r>
            <a:r>
              <a:rPr lang="it-IT" sz="1600" i="1" dirty="0" err="1" smtClean="0">
                <a:solidFill>
                  <a:schemeClr val="tx1"/>
                </a:solidFill>
                <a:ea typeface="Calibri"/>
                <a:cs typeface="Times New Roman"/>
              </a:rPr>
              <a:t>Settings</a:t>
            </a:r>
            <a:r>
              <a:rPr lang="it-IT" sz="1600" i="1" dirty="0" smtClean="0">
                <a:solidFill>
                  <a:schemeClr val="tx1"/>
                </a:solidFill>
                <a:ea typeface="Calibri"/>
                <a:cs typeface="Times New Roman"/>
              </a:rPr>
              <a:t> (ricordate che lo abbiamo valorizzato ad 1?)</a:t>
            </a:r>
            <a:r>
              <a:rPr lang="it-IT" sz="1600" dirty="0" smtClean="0">
                <a:solidFill>
                  <a:schemeClr val="tx1"/>
                </a:solidFill>
                <a:ea typeface="Calibri"/>
                <a:cs typeface="Times New Roman"/>
              </a:rPr>
              <a:t>.</a:t>
            </a: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915566"/>
            <a:ext cx="4026415" cy="2853155"/>
          </a:xfrm>
          <a:prstGeom prst="rect">
            <a:avLst/>
          </a:prstGeom>
        </p:spPr>
      </p:pic>
      <p:sp>
        <p:nvSpPr>
          <p:cNvPr id="11" name="Content Placeholder 2"/>
          <p:cNvSpPr txBox="1">
            <a:spLocks/>
          </p:cNvSpPr>
          <p:nvPr/>
        </p:nvSpPr>
        <p:spPr>
          <a:xfrm>
            <a:off x="395535" y="483518"/>
            <a:ext cx="8487779" cy="3647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it-IT" sz="2000" b="1" dirty="0" smtClean="0">
                <a:solidFill>
                  <a:schemeClr val="tx1"/>
                </a:solidFill>
                <a:ea typeface="Calibri"/>
                <a:cs typeface="Times New Roman"/>
              </a:rPr>
              <a:t>Advanced</a:t>
            </a:r>
            <a:endParaRPr lang="it-IT" sz="1600" dirty="0">
              <a:solidFill>
                <a:schemeClr val="tx1"/>
              </a:solidFill>
              <a:ea typeface="Calibri"/>
              <a:cs typeface="Times New Roman"/>
            </a:endParaRPr>
          </a:p>
        </p:txBody>
      </p:sp>
      <p:sp>
        <p:nvSpPr>
          <p:cNvPr id="12" name="Content Placeholder 2"/>
          <p:cNvSpPr txBox="1">
            <a:spLocks/>
          </p:cNvSpPr>
          <p:nvPr/>
        </p:nvSpPr>
        <p:spPr>
          <a:xfrm>
            <a:off x="251519" y="3795886"/>
            <a:ext cx="8706935" cy="9361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Il resto dei parametri indica il valore del flusso del primo strato, dei perimetri, dell’</a:t>
            </a:r>
            <a:r>
              <a:rPr lang="it-IT" sz="1600" dirty="0" err="1" smtClean="0">
                <a:solidFill>
                  <a:schemeClr val="tx1"/>
                </a:solidFill>
                <a:ea typeface="Calibri"/>
                <a:cs typeface="Times New Roman"/>
              </a:rPr>
              <a:t>infill</a:t>
            </a:r>
            <a:r>
              <a:rPr lang="it-IT" sz="1600" dirty="0" smtClean="0">
                <a:solidFill>
                  <a:schemeClr val="tx1"/>
                </a:solidFill>
                <a:ea typeface="Calibri"/>
                <a:cs typeface="Times New Roman"/>
              </a:rPr>
              <a:t>, dei riempimenti solidi, dei perimetri verticali e del supporto . E’ conveniente lasciare invariati i valori di default (0 lascia la gestione del flusso al </a:t>
            </a:r>
            <a:r>
              <a:rPr lang="it-IT" sz="1600" dirty="0" err="1" smtClean="0">
                <a:solidFill>
                  <a:schemeClr val="tx1"/>
                </a:solidFill>
                <a:ea typeface="Calibri"/>
                <a:cs typeface="Times New Roman"/>
              </a:rPr>
              <a:t>sw</a:t>
            </a:r>
            <a:r>
              <a:rPr lang="it-IT" sz="1600" dirty="0" smtClean="0">
                <a:solidFill>
                  <a:schemeClr val="tx1"/>
                </a:solidFill>
                <a:ea typeface="Calibri"/>
                <a:cs typeface="Times New Roman"/>
              </a:rPr>
              <a:t> di slicing). </a:t>
            </a:r>
            <a:endParaRPr lang="it-IT" sz="1600" dirty="0">
              <a:solidFill>
                <a:schemeClr val="tx1"/>
              </a:solidFill>
              <a:ea typeface="Calibri"/>
              <a:cs typeface="Times New Roman"/>
            </a:endParaRPr>
          </a:p>
        </p:txBody>
      </p:sp>
    </p:spTree>
    <p:extLst>
      <p:ext uri="{BB962C8B-B14F-4D97-AF65-F5344CB8AC3E}">
        <p14:creationId xmlns:p14="http://schemas.microsoft.com/office/powerpoint/2010/main" val="28818326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400" b="1" kern="1200" dirty="0" smtClean="0">
                <a:solidFill>
                  <a:srgbClr val="6C6352"/>
                </a:solidFill>
                <a:latin typeface="+mj-lt"/>
                <a:ea typeface="Calibri"/>
                <a:cs typeface="Times New Roman"/>
              </a:rPr>
              <a:t>Lo </a:t>
            </a:r>
            <a:r>
              <a:rPr lang="it-IT" sz="2400" b="1" kern="1200" dirty="0">
                <a:solidFill>
                  <a:srgbClr val="6C6352"/>
                </a:solidFill>
                <a:latin typeface="+mj-lt"/>
                <a:ea typeface="Calibri"/>
                <a:cs typeface="Times New Roman"/>
              </a:rPr>
              <a:t>slicing e la generazione del GCODE con Slic3r</a:t>
            </a:r>
            <a:r>
              <a:rPr lang="it-IT" sz="2800" b="1" kern="1200" dirty="0">
                <a:solidFill>
                  <a:srgbClr val="6C6352"/>
                </a:solidFill>
                <a:latin typeface="+mj-lt"/>
                <a:ea typeface="Calibri"/>
                <a:cs typeface="Times New Roman"/>
              </a:rPr>
              <a:t> </a:t>
            </a:r>
            <a:r>
              <a:rPr lang="it-IT" sz="2000" b="1" kern="1200" dirty="0" smtClean="0">
                <a:solidFill>
                  <a:srgbClr val="6C6352"/>
                </a:solidFill>
                <a:latin typeface="+mj-lt"/>
                <a:ea typeface="Calibri"/>
                <a:cs typeface="Times New Roman"/>
              </a:rPr>
              <a:t>– </a:t>
            </a:r>
            <a:r>
              <a:rPr lang="it-IT" sz="1600" b="1" kern="1200" dirty="0" smtClean="0">
                <a:solidFill>
                  <a:srgbClr val="6C6352"/>
                </a:solidFill>
                <a:ea typeface="Calibri"/>
                <a:cs typeface="Times New Roman"/>
              </a:rPr>
              <a:t>Advanced</a:t>
            </a:r>
            <a:endParaRPr lang="it-IT" sz="16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3"/>
            <a:ext cx="8568952" cy="360041"/>
          </a:xfrm>
        </p:spPr>
        <p:txBody>
          <a:bodyPr>
            <a:noAutofit/>
          </a:bodyPr>
          <a:lstStyle/>
          <a:p>
            <a:pPr marL="0" indent="0" algn="just">
              <a:buNone/>
            </a:pPr>
            <a:r>
              <a:rPr lang="it-IT" sz="1600" dirty="0" smtClean="0">
                <a:solidFill>
                  <a:schemeClr val="tx1"/>
                </a:solidFill>
                <a:ea typeface="Calibri"/>
                <a:cs typeface="Times New Roman"/>
              </a:rPr>
              <a:t>Esempi di non corretta impostazione dei parametri di gestione del flusso di materiale estruso.</a:t>
            </a: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9</a:t>
            </a:fld>
            <a:endParaRPr lang="en-US"/>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203598"/>
            <a:ext cx="4425466" cy="1825853"/>
          </a:xfrm>
          <a:prstGeom prst="rect">
            <a:avLst/>
          </a:prstGeom>
        </p:spPr>
      </p:pic>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1430" y="2787774"/>
            <a:ext cx="4477504" cy="2216889"/>
          </a:xfrm>
          <a:prstGeom prst="rect">
            <a:avLst/>
          </a:prstGeom>
        </p:spPr>
      </p:pic>
    </p:spTree>
    <p:extLst>
      <p:ext uri="{BB962C8B-B14F-4D97-AF65-F5344CB8AC3E}">
        <p14:creationId xmlns:p14="http://schemas.microsoft.com/office/powerpoint/2010/main" val="760642189"/>
      </p:ext>
    </p:extLst>
  </p:cSld>
  <p:clrMapOvr>
    <a:masterClrMapping/>
  </p:clrMapOvr>
  <p:timing>
    <p:tnLst>
      <p:par>
        <p:cTn id="1" dur="indefinite" restart="never" nodeType="tmRoot"/>
      </p:par>
    </p:tnLst>
  </p:timing>
</p:sld>
</file>

<file path=ppt/theme/theme1.xml><?xml version="1.0" encoding="utf-8"?>
<a:theme xmlns:a="http://schemas.openxmlformats.org/drawingml/2006/main" name="20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202</Template>
  <TotalTime>3543</TotalTime>
  <Words>2947</Words>
  <Application>Microsoft Office PowerPoint</Application>
  <PresentationFormat>Presentazione su schermo (16:9)</PresentationFormat>
  <Paragraphs>180</Paragraphs>
  <Slides>30</Slides>
  <Notes>1</Notes>
  <HiddenSlides>0</HiddenSlides>
  <MMClips>0</MMClips>
  <ScaleCrop>false</ScaleCrop>
  <HeadingPairs>
    <vt:vector size="4" baseType="variant">
      <vt:variant>
        <vt:lpstr>Tema</vt:lpstr>
      </vt:variant>
      <vt:variant>
        <vt:i4>1</vt:i4>
      </vt:variant>
      <vt:variant>
        <vt:lpstr>Titoli diapositive</vt:lpstr>
      </vt:variant>
      <vt:variant>
        <vt:i4>30</vt:i4>
      </vt:variant>
    </vt:vector>
  </HeadingPairs>
  <TitlesOfParts>
    <vt:vector size="31" baseType="lpstr">
      <vt:lpstr>202</vt:lpstr>
      <vt:lpstr>Progettazione e stampa 3D Lezione 4  Lo slicing e la generazione del GCODE Slic3r VS Cura.</vt:lpstr>
      <vt:lpstr>Lo slicing e la generazione del GCODE Slic3r VS Cura - Sommario</vt:lpstr>
      <vt:lpstr>Lo slicing e la generazione del GCODE con Slic3r – Print Settings - Skirt and Brim </vt:lpstr>
      <vt:lpstr>Lo slicing e la generazione del GCODE con Slic3r – Print Settings - Skirt and Brim </vt:lpstr>
      <vt:lpstr>Lo slicing e la generazione del GCODE con Slic3r – Print Settings – Support material</vt:lpstr>
      <vt:lpstr>Lo slicing e la generazione del GCODE con Slic3r – Print Settings – Support material</vt:lpstr>
      <vt:lpstr>Lo slicing e la generazione del GCODE con Slic3r – Print Settings – Support material</vt:lpstr>
      <vt:lpstr>Lo slicing e la generazione del GCODE con Slic3r – Print Settings – Advanced</vt:lpstr>
      <vt:lpstr>Lo slicing e la generazione del GCODE con Slic3r – Advanced</vt:lpstr>
      <vt:lpstr>Lo slicing e la generazione del GCODE con Slic3r – Plater</vt:lpstr>
      <vt:lpstr>Lo slicing e la generazione del GCODE con Slic3r – Plater</vt:lpstr>
      <vt:lpstr>Lo slicing e la generazione del GCODE con Slic3r – Plater</vt:lpstr>
      <vt:lpstr>Lo slicing e la generazione del GCODE – Il primo strato.</vt:lpstr>
      <vt:lpstr>Lo slicing e la generazione del GCODE – Il primo strato.</vt:lpstr>
      <vt:lpstr>Lo slicing e la generazione del GCODE con CURA – Interfaccia.</vt:lpstr>
      <vt:lpstr>Lo slicing e la generazione del GCODE con CURA – Interfaccia.</vt:lpstr>
      <vt:lpstr>Lo slicing e la generazione del GCODE con CURA – Machine settings.</vt:lpstr>
      <vt:lpstr>Lo slicing e la generazione del GCODE con CURA – Basic settings.</vt:lpstr>
      <vt:lpstr>Lo slicing e la generazione del GCODE con CURA – Advanced settings.</vt:lpstr>
      <vt:lpstr>Lo slicing e la generazione del GCODE con CURA – Expert config.</vt:lpstr>
      <vt:lpstr>Lo slicing e la generazione del GCODE con CURA – Rotazione.</vt:lpstr>
      <vt:lpstr>Lo slicing e la generazione del GCODE con CURA – Ridimensionamento.</vt:lpstr>
      <vt:lpstr>Lo slicing e la generazione del GCODE con CURA – Mirror</vt:lpstr>
      <vt:lpstr>Lo slicing e la generazione del GCODE con CURA – Creazione del GCode.</vt:lpstr>
      <vt:lpstr>I software di gestione – Pronterface/Printrun</vt:lpstr>
      <vt:lpstr>I software di gestione – Repetier Host</vt:lpstr>
      <vt:lpstr>I software di gestione – Applicazioni pratiche, esercitazione per casa.</vt:lpstr>
      <vt:lpstr>I software di gestione – Applicazioni pratiche, esercitazione per casa.</vt:lpstr>
      <vt:lpstr>Lo slicing e la generazione del GCODE – Q&amp;A</vt:lpstr>
      <vt:lpstr>Modellazione solida con Tinkercad e riparazione dei solidi – Bliografia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Progettazione e stampa 3D</dc:title>
  <dc:creator>Ferdinando</dc:creator>
  <cp:lastModifiedBy>Ferdinet</cp:lastModifiedBy>
  <cp:revision>247</cp:revision>
  <dcterms:created xsi:type="dcterms:W3CDTF">2014-10-13T08:53:33Z</dcterms:created>
  <dcterms:modified xsi:type="dcterms:W3CDTF">2014-11-22T13:37:17Z</dcterms:modified>
</cp:coreProperties>
</file>